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30" r:id="rId1"/>
  </p:sldMasterIdLst>
  <p:notesMasterIdLst>
    <p:notesMasterId r:id="rId19"/>
  </p:notesMasterIdLst>
  <p:sldIdLst>
    <p:sldId id="660" r:id="rId2"/>
    <p:sldId id="697" r:id="rId3"/>
    <p:sldId id="635" r:id="rId4"/>
    <p:sldId id="339" r:id="rId5"/>
    <p:sldId id="318" r:id="rId6"/>
    <p:sldId id="688" r:id="rId7"/>
    <p:sldId id="689" r:id="rId8"/>
    <p:sldId id="690" r:id="rId9"/>
    <p:sldId id="696" r:id="rId10"/>
    <p:sldId id="687" r:id="rId11"/>
    <p:sldId id="698" r:id="rId12"/>
    <p:sldId id="699" r:id="rId13"/>
    <p:sldId id="700" r:id="rId14"/>
    <p:sldId id="701" r:id="rId15"/>
    <p:sldId id="702" r:id="rId16"/>
    <p:sldId id="695" r:id="rId17"/>
    <p:sldId id="694" r:id="rId18"/>
  </p:sldIdLst>
  <p:sldSz cx="10691813" cy="7559675"/>
  <p:notesSz cx="6858000" cy="9144000"/>
  <p:embeddedFontLst>
    <p:embeddedFont>
      <p:font typeface="Calibri" panose="020F0502020204030204" pitchFamily="34" charset="0"/>
      <p:regular r:id="rId20"/>
      <p:bold r:id="rId21"/>
      <p:italic r:id="rId22"/>
      <p:boldItalic r:id="rId23"/>
    </p:embeddedFont>
    <p:embeddedFont>
      <p:font typeface="Calibri Light" panose="020F0302020204030204" pitchFamily="34" charset="0"/>
      <p:regular r:id="rId24"/>
      <p:italic r:id="rId25"/>
    </p:embeddedFont>
    <p:embeddedFont>
      <p:font typeface="Candara" panose="020E0502030303020204" pitchFamily="34" charset="0"/>
      <p:regular r:id="rId26"/>
      <p:bold r:id="rId27"/>
      <p:italic r:id="rId28"/>
      <p:boldItalic r:id="rId29"/>
    </p:embeddedFont>
    <p:embeddedFont>
      <p:font typeface="Georgia" panose="02040502050405020303" pitchFamily="18" charset="0"/>
      <p:regular r:id="rId30"/>
      <p:bold r:id="rId31"/>
      <p:italic r:id="rId32"/>
      <p:boldItalic r:id="rId33"/>
    </p:embeddedFont>
    <p:embeddedFont>
      <p:font typeface="PDF-Bitter-Regular" panose="02000503000000000000" pitchFamily="2"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19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116" autoAdjust="0"/>
    <p:restoredTop sz="94683"/>
  </p:normalViewPr>
  <p:slideViewPr>
    <p:cSldViewPr snapToGrid="0">
      <p:cViewPr varScale="1">
        <p:scale>
          <a:sx n="144" d="100"/>
          <a:sy n="144" d="100"/>
        </p:scale>
        <p:origin x="171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0804D0-A2EC-924E-AC66-B4E7B4C63EB3}" type="datetimeFigureOut">
              <a:rPr lang="en-US" smtClean="0"/>
              <a:t>8/4/23</a:t>
            </a:fld>
            <a:endParaRPr lang="en-US" dirty="0"/>
          </a:p>
        </p:txBody>
      </p:sp>
      <p:sp>
        <p:nvSpPr>
          <p:cNvPr id="4" name="Slide Image Placeholder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665AC8-B54C-A84C-A700-03E9B19C9BA8}" type="slidenum">
              <a:rPr lang="en-US" smtClean="0"/>
              <a:t>‹#›</a:t>
            </a:fld>
            <a:endParaRPr lang="en-US" dirty="0"/>
          </a:p>
        </p:txBody>
      </p:sp>
    </p:spTree>
    <p:extLst>
      <p:ext uri="{BB962C8B-B14F-4D97-AF65-F5344CB8AC3E}">
        <p14:creationId xmlns:p14="http://schemas.microsoft.com/office/powerpoint/2010/main" val="3582567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5CDE4-2C71-3F22-97D9-F491D874345C}"/>
              </a:ext>
            </a:extLst>
          </p:cNvPr>
          <p:cNvSpPr>
            <a:spLocks noGrp="1"/>
          </p:cNvSpPr>
          <p:nvPr>
            <p:ph type="ctrTitle"/>
          </p:nvPr>
        </p:nvSpPr>
        <p:spPr>
          <a:xfrm>
            <a:off x="1336477" y="1237197"/>
            <a:ext cx="8018860" cy="2631887"/>
          </a:xfrm>
        </p:spPr>
        <p:txBody>
          <a:bodyPr anchor="b"/>
          <a:lstStyle>
            <a:lvl1pPr algn="ctr">
              <a:defRPr sz="5262"/>
            </a:lvl1pPr>
          </a:lstStyle>
          <a:p>
            <a:r>
              <a:rPr lang="en-US"/>
              <a:t>Click to edit Master title style</a:t>
            </a:r>
          </a:p>
        </p:txBody>
      </p:sp>
      <p:sp>
        <p:nvSpPr>
          <p:cNvPr id="3" name="Subtitle 2">
            <a:extLst>
              <a:ext uri="{FF2B5EF4-FFF2-40B4-BE49-F238E27FC236}">
                <a16:creationId xmlns:a16="http://schemas.microsoft.com/office/drawing/2014/main" id="{AB3345F6-C24B-3A63-44F7-55BD71EAA150}"/>
              </a:ext>
            </a:extLst>
          </p:cNvPr>
          <p:cNvSpPr>
            <a:spLocks noGrp="1"/>
          </p:cNvSpPr>
          <p:nvPr>
            <p:ph type="subTitle" idx="1"/>
          </p:nvPr>
        </p:nvSpPr>
        <p:spPr>
          <a:xfrm>
            <a:off x="1336477" y="3970580"/>
            <a:ext cx="8018860" cy="1825171"/>
          </a:xfrm>
        </p:spPr>
        <p:txBody>
          <a:bodyPr/>
          <a:lstStyle>
            <a:lvl1pPr marL="0" indent="0" algn="ctr">
              <a:buNone/>
              <a:defRPr sz="2105"/>
            </a:lvl1pPr>
            <a:lvl2pPr marL="400964" indent="0" algn="ctr">
              <a:buNone/>
              <a:defRPr sz="1754"/>
            </a:lvl2pPr>
            <a:lvl3pPr marL="801929" indent="0" algn="ctr">
              <a:buNone/>
              <a:defRPr sz="1579"/>
            </a:lvl3pPr>
            <a:lvl4pPr marL="1202893" indent="0" algn="ctr">
              <a:buNone/>
              <a:defRPr sz="1403"/>
            </a:lvl4pPr>
            <a:lvl5pPr marL="1603858" indent="0" algn="ctr">
              <a:buNone/>
              <a:defRPr sz="1403"/>
            </a:lvl5pPr>
            <a:lvl6pPr marL="2004822" indent="0" algn="ctr">
              <a:buNone/>
              <a:defRPr sz="1403"/>
            </a:lvl6pPr>
            <a:lvl7pPr marL="2405786" indent="0" algn="ctr">
              <a:buNone/>
              <a:defRPr sz="1403"/>
            </a:lvl7pPr>
            <a:lvl8pPr marL="2806751" indent="0" algn="ctr">
              <a:buNone/>
              <a:defRPr sz="1403"/>
            </a:lvl8pPr>
            <a:lvl9pPr marL="3207715" indent="0" algn="ctr">
              <a:buNone/>
              <a:defRPr sz="1403"/>
            </a:lvl9pPr>
          </a:lstStyle>
          <a:p>
            <a:r>
              <a:rPr lang="en-US"/>
              <a:t>Click to edit Master subtitle style</a:t>
            </a:r>
          </a:p>
        </p:txBody>
      </p:sp>
      <p:sp>
        <p:nvSpPr>
          <p:cNvPr id="4" name="Date Placeholder 3">
            <a:extLst>
              <a:ext uri="{FF2B5EF4-FFF2-40B4-BE49-F238E27FC236}">
                <a16:creationId xmlns:a16="http://schemas.microsoft.com/office/drawing/2014/main" id="{D4E6A239-456F-8AD7-BD37-D45B3CB98085}"/>
              </a:ext>
            </a:extLst>
          </p:cNvPr>
          <p:cNvSpPr>
            <a:spLocks noGrp="1"/>
          </p:cNvSpPr>
          <p:nvPr>
            <p:ph type="dt" sz="half" idx="10"/>
          </p:nvPr>
        </p:nvSpPr>
        <p:spPr/>
        <p:txBody>
          <a:bodyPr/>
          <a:lstStyle/>
          <a:p>
            <a:fld id="{37F64A1E-0819-41D8-959E-791DA0A9FA34}" type="datetimeFigureOut">
              <a:rPr lang="ru-RU" smtClean="0"/>
              <a:t>04.08.2023</a:t>
            </a:fld>
            <a:endParaRPr lang="ru-RU" dirty="0"/>
          </a:p>
        </p:txBody>
      </p:sp>
      <p:sp>
        <p:nvSpPr>
          <p:cNvPr id="5" name="Footer Placeholder 4">
            <a:extLst>
              <a:ext uri="{FF2B5EF4-FFF2-40B4-BE49-F238E27FC236}">
                <a16:creationId xmlns:a16="http://schemas.microsoft.com/office/drawing/2014/main" id="{CEA4F136-F317-28E2-6BED-89E6DD0FC84B}"/>
              </a:ext>
            </a:extLst>
          </p:cNvPr>
          <p:cNvSpPr>
            <a:spLocks noGrp="1"/>
          </p:cNvSpPr>
          <p:nvPr>
            <p:ph type="ftr" sz="quarter" idx="11"/>
          </p:nvPr>
        </p:nvSpPr>
        <p:spPr/>
        <p:txBody>
          <a:bodyPr/>
          <a:lstStyle/>
          <a:p>
            <a:endParaRPr lang="ru-RU" dirty="0"/>
          </a:p>
        </p:txBody>
      </p:sp>
      <p:sp>
        <p:nvSpPr>
          <p:cNvPr id="6" name="Slide Number Placeholder 5">
            <a:extLst>
              <a:ext uri="{FF2B5EF4-FFF2-40B4-BE49-F238E27FC236}">
                <a16:creationId xmlns:a16="http://schemas.microsoft.com/office/drawing/2014/main" id="{C09898FB-8EF1-A079-234B-7489F22C0C3E}"/>
              </a:ext>
            </a:extLst>
          </p:cNvPr>
          <p:cNvSpPr>
            <a:spLocks noGrp="1"/>
          </p:cNvSpPr>
          <p:nvPr>
            <p:ph type="sldNum" sz="quarter" idx="12"/>
          </p:nvPr>
        </p:nvSpPr>
        <p:spPr/>
        <p:txBody>
          <a:bodyPr/>
          <a:lstStyle/>
          <a:p>
            <a:fld id="{E96EB2E0-16B5-46FE-B76A-D95E7EEF677A}" type="slidenum">
              <a:rPr lang="ru-RU" smtClean="0"/>
              <a:t>‹#›</a:t>
            </a:fld>
            <a:endParaRPr lang="ru-RU" dirty="0"/>
          </a:p>
        </p:txBody>
      </p:sp>
    </p:spTree>
    <p:extLst>
      <p:ext uri="{BB962C8B-B14F-4D97-AF65-F5344CB8AC3E}">
        <p14:creationId xmlns:p14="http://schemas.microsoft.com/office/powerpoint/2010/main" val="2923312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8E425-EAAC-71FA-C949-0C7242A67A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47D2DD-04B8-16DF-6C7D-0BDD70A929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6CF905-1F79-F3FF-DED8-4B9B1D64C56D}"/>
              </a:ext>
            </a:extLst>
          </p:cNvPr>
          <p:cNvSpPr>
            <a:spLocks noGrp="1"/>
          </p:cNvSpPr>
          <p:nvPr>
            <p:ph type="dt" sz="half" idx="10"/>
          </p:nvPr>
        </p:nvSpPr>
        <p:spPr/>
        <p:txBody>
          <a:bodyPr/>
          <a:lstStyle/>
          <a:p>
            <a:fld id="{37F64A1E-0819-41D8-959E-791DA0A9FA34}" type="datetimeFigureOut">
              <a:rPr lang="ru-RU" smtClean="0"/>
              <a:t>04.08.2023</a:t>
            </a:fld>
            <a:endParaRPr lang="ru-RU" dirty="0"/>
          </a:p>
        </p:txBody>
      </p:sp>
      <p:sp>
        <p:nvSpPr>
          <p:cNvPr id="5" name="Footer Placeholder 4">
            <a:extLst>
              <a:ext uri="{FF2B5EF4-FFF2-40B4-BE49-F238E27FC236}">
                <a16:creationId xmlns:a16="http://schemas.microsoft.com/office/drawing/2014/main" id="{CC0F1BF0-BF89-639E-3316-83E883A1D96C}"/>
              </a:ext>
            </a:extLst>
          </p:cNvPr>
          <p:cNvSpPr>
            <a:spLocks noGrp="1"/>
          </p:cNvSpPr>
          <p:nvPr>
            <p:ph type="ftr" sz="quarter" idx="11"/>
          </p:nvPr>
        </p:nvSpPr>
        <p:spPr/>
        <p:txBody>
          <a:bodyPr/>
          <a:lstStyle/>
          <a:p>
            <a:endParaRPr lang="ru-RU" dirty="0"/>
          </a:p>
        </p:txBody>
      </p:sp>
      <p:sp>
        <p:nvSpPr>
          <p:cNvPr id="6" name="Slide Number Placeholder 5">
            <a:extLst>
              <a:ext uri="{FF2B5EF4-FFF2-40B4-BE49-F238E27FC236}">
                <a16:creationId xmlns:a16="http://schemas.microsoft.com/office/drawing/2014/main" id="{1D29DCC6-20CA-05A0-7D4F-B1F2841C1A2B}"/>
              </a:ext>
            </a:extLst>
          </p:cNvPr>
          <p:cNvSpPr>
            <a:spLocks noGrp="1"/>
          </p:cNvSpPr>
          <p:nvPr>
            <p:ph type="sldNum" sz="quarter" idx="12"/>
          </p:nvPr>
        </p:nvSpPr>
        <p:spPr/>
        <p:txBody>
          <a:bodyPr/>
          <a:lstStyle/>
          <a:p>
            <a:fld id="{E96EB2E0-16B5-46FE-B76A-D95E7EEF677A}" type="slidenum">
              <a:rPr lang="ru-RU" smtClean="0"/>
              <a:t>‹#›</a:t>
            </a:fld>
            <a:endParaRPr lang="ru-RU" dirty="0"/>
          </a:p>
        </p:txBody>
      </p:sp>
    </p:spTree>
    <p:extLst>
      <p:ext uri="{BB962C8B-B14F-4D97-AF65-F5344CB8AC3E}">
        <p14:creationId xmlns:p14="http://schemas.microsoft.com/office/powerpoint/2010/main" val="3787667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CB6B6-A32E-2904-933B-FCC54EC5B05A}"/>
              </a:ext>
            </a:extLst>
          </p:cNvPr>
          <p:cNvSpPr>
            <a:spLocks noGrp="1"/>
          </p:cNvSpPr>
          <p:nvPr>
            <p:ph type="title"/>
          </p:nvPr>
        </p:nvSpPr>
        <p:spPr>
          <a:xfrm>
            <a:off x="729493" y="1884670"/>
            <a:ext cx="9221689" cy="3144614"/>
          </a:xfrm>
        </p:spPr>
        <p:txBody>
          <a:bodyPr anchor="b"/>
          <a:lstStyle>
            <a:lvl1pPr>
              <a:defRPr sz="5262"/>
            </a:lvl1pPr>
          </a:lstStyle>
          <a:p>
            <a:r>
              <a:rPr lang="en-US"/>
              <a:t>Click to edit Master title style</a:t>
            </a:r>
          </a:p>
        </p:txBody>
      </p:sp>
      <p:sp>
        <p:nvSpPr>
          <p:cNvPr id="3" name="Text Placeholder 2">
            <a:extLst>
              <a:ext uri="{FF2B5EF4-FFF2-40B4-BE49-F238E27FC236}">
                <a16:creationId xmlns:a16="http://schemas.microsoft.com/office/drawing/2014/main" id="{26DB340E-81DE-257E-D3BE-EB963FCF7A40}"/>
              </a:ext>
            </a:extLst>
          </p:cNvPr>
          <p:cNvSpPr>
            <a:spLocks noGrp="1"/>
          </p:cNvSpPr>
          <p:nvPr>
            <p:ph type="body" idx="1"/>
          </p:nvPr>
        </p:nvSpPr>
        <p:spPr>
          <a:xfrm>
            <a:off x="729493" y="5059034"/>
            <a:ext cx="9221689" cy="1653678"/>
          </a:xfrm>
        </p:spPr>
        <p:txBody>
          <a:bodyPr/>
          <a:lstStyle>
            <a:lvl1pPr marL="0" indent="0">
              <a:buNone/>
              <a:defRPr sz="2105">
                <a:solidFill>
                  <a:schemeClr val="tx1">
                    <a:tint val="75000"/>
                  </a:schemeClr>
                </a:solidFill>
              </a:defRPr>
            </a:lvl1pPr>
            <a:lvl2pPr marL="400964" indent="0">
              <a:buNone/>
              <a:defRPr sz="1754">
                <a:solidFill>
                  <a:schemeClr val="tx1">
                    <a:tint val="75000"/>
                  </a:schemeClr>
                </a:solidFill>
              </a:defRPr>
            </a:lvl2pPr>
            <a:lvl3pPr marL="801929" indent="0">
              <a:buNone/>
              <a:defRPr sz="1579">
                <a:solidFill>
                  <a:schemeClr val="tx1">
                    <a:tint val="75000"/>
                  </a:schemeClr>
                </a:solidFill>
              </a:defRPr>
            </a:lvl3pPr>
            <a:lvl4pPr marL="1202893" indent="0">
              <a:buNone/>
              <a:defRPr sz="1403">
                <a:solidFill>
                  <a:schemeClr val="tx1">
                    <a:tint val="75000"/>
                  </a:schemeClr>
                </a:solidFill>
              </a:defRPr>
            </a:lvl4pPr>
            <a:lvl5pPr marL="1603858" indent="0">
              <a:buNone/>
              <a:defRPr sz="1403">
                <a:solidFill>
                  <a:schemeClr val="tx1">
                    <a:tint val="75000"/>
                  </a:schemeClr>
                </a:solidFill>
              </a:defRPr>
            </a:lvl5pPr>
            <a:lvl6pPr marL="2004822" indent="0">
              <a:buNone/>
              <a:defRPr sz="1403">
                <a:solidFill>
                  <a:schemeClr val="tx1">
                    <a:tint val="75000"/>
                  </a:schemeClr>
                </a:solidFill>
              </a:defRPr>
            </a:lvl6pPr>
            <a:lvl7pPr marL="2405786" indent="0">
              <a:buNone/>
              <a:defRPr sz="1403">
                <a:solidFill>
                  <a:schemeClr val="tx1">
                    <a:tint val="75000"/>
                  </a:schemeClr>
                </a:solidFill>
              </a:defRPr>
            </a:lvl7pPr>
            <a:lvl8pPr marL="2806751" indent="0">
              <a:buNone/>
              <a:defRPr sz="1403">
                <a:solidFill>
                  <a:schemeClr val="tx1">
                    <a:tint val="75000"/>
                  </a:schemeClr>
                </a:solidFill>
              </a:defRPr>
            </a:lvl8pPr>
            <a:lvl9pPr marL="3207715" indent="0">
              <a:buNone/>
              <a:defRPr sz="140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E33ED1-4269-B84D-7B7E-737E531DFA63}"/>
              </a:ext>
            </a:extLst>
          </p:cNvPr>
          <p:cNvSpPr>
            <a:spLocks noGrp="1"/>
          </p:cNvSpPr>
          <p:nvPr>
            <p:ph type="dt" sz="half" idx="10"/>
          </p:nvPr>
        </p:nvSpPr>
        <p:spPr/>
        <p:txBody>
          <a:bodyPr/>
          <a:lstStyle/>
          <a:p>
            <a:fld id="{37F64A1E-0819-41D8-959E-791DA0A9FA34}" type="datetimeFigureOut">
              <a:rPr lang="ru-RU" smtClean="0"/>
              <a:t>04.08.2023</a:t>
            </a:fld>
            <a:endParaRPr lang="ru-RU" dirty="0"/>
          </a:p>
        </p:txBody>
      </p:sp>
      <p:sp>
        <p:nvSpPr>
          <p:cNvPr id="5" name="Footer Placeholder 4">
            <a:extLst>
              <a:ext uri="{FF2B5EF4-FFF2-40B4-BE49-F238E27FC236}">
                <a16:creationId xmlns:a16="http://schemas.microsoft.com/office/drawing/2014/main" id="{02A352A9-50F0-DCCF-E532-4F732B3D0CE3}"/>
              </a:ext>
            </a:extLst>
          </p:cNvPr>
          <p:cNvSpPr>
            <a:spLocks noGrp="1"/>
          </p:cNvSpPr>
          <p:nvPr>
            <p:ph type="ftr" sz="quarter" idx="11"/>
          </p:nvPr>
        </p:nvSpPr>
        <p:spPr/>
        <p:txBody>
          <a:bodyPr/>
          <a:lstStyle/>
          <a:p>
            <a:endParaRPr lang="ru-RU" dirty="0"/>
          </a:p>
        </p:txBody>
      </p:sp>
      <p:sp>
        <p:nvSpPr>
          <p:cNvPr id="6" name="Slide Number Placeholder 5">
            <a:extLst>
              <a:ext uri="{FF2B5EF4-FFF2-40B4-BE49-F238E27FC236}">
                <a16:creationId xmlns:a16="http://schemas.microsoft.com/office/drawing/2014/main" id="{B0917CE2-62D6-2187-C104-28F8B9433A08}"/>
              </a:ext>
            </a:extLst>
          </p:cNvPr>
          <p:cNvSpPr>
            <a:spLocks noGrp="1"/>
          </p:cNvSpPr>
          <p:nvPr>
            <p:ph type="sldNum" sz="quarter" idx="12"/>
          </p:nvPr>
        </p:nvSpPr>
        <p:spPr/>
        <p:txBody>
          <a:bodyPr/>
          <a:lstStyle/>
          <a:p>
            <a:fld id="{E96EB2E0-16B5-46FE-B76A-D95E7EEF677A}" type="slidenum">
              <a:rPr lang="ru-RU" smtClean="0"/>
              <a:t>‹#›</a:t>
            </a:fld>
            <a:endParaRPr lang="ru-RU" dirty="0"/>
          </a:p>
        </p:txBody>
      </p:sp>
    </p:spTree>
    <p:extLst>
      <p:ext uri="{BB962C8B-B14F-4D97-AF65-F5344CB8AC3E}">
        <p14:creationId xmlns:p14="http://schemas.microsoft.com/office/powerpoint/2010/main" val="1290582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B3E61-BBDF-DE3C-E9FC-8E5E68510C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ADC5D2-0CE4-47D6-D682-EFF91529D30E}"/>
              </a:ext>
            </a:extLst>
          </p:cNvPr>
          <p:cNvSpPr>
            <a:spLocks noGrp="1"/>
          </p:cNvSpPr>
          <p:nvPr>
            <p:ph sz="half" idx="1"/>
          </p:nvPr>
        </p:nvSpPr>
        <p:spPr>
          <a:xfrm>
            <a:off x="735062" y="2012414"/>
            <a:ext cx="4544021"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AB977E-D886-5810-CDA6-21F1C6438728}"/>
              </a:ext>
            </a:extLst>
          </p:cNvPr>
          <p:cNvSpPr>
            <a:spLocks noGrp="1"/>
          </p:cNvSpPr>
          <p:nvPr>
            <p:ph sz="half" idx="2"/>
          </p:nvPr>
        </p:nvSpPr>
        <p:spPr>
          <a:xfrm>
            <a:off x="5412730" y="2012414"/>
            <a:ext cx="4544021"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057855-9386-0B1F-E17A-7DB9B248EE99}"/>
              </a:ext>
            </a:extLst>
          </p:cNvPr>
          <p:cNvSpPr>
            <a:spLocks noGrp="1"/>
          </p:cNvSpPr>
          <p:nvPr>
            <p:ph type="dt" sz="half" idx="10"/>
          </p:nvPr>
        </p:nvSpPr>
        <p:spPr/>
        <p:txBody>
          <a:bodyPr/>
          <a:lstStyle/>
          <a:p>
            <a:fld id="{37F64A1E-0819-41D8-959E-791DA0A9FA34}" type="datetimeFigureOut">
              <a:rPr lang="ru-RU" smtClean="0"/>
              <a:t>04.08.2023</a:t>
            </a:fld>
            <a:endParaRPr lang="ru-RU" dirty="0"/>
          </a:p>
        </p:txBody>
      </p:sp>
      <p:sp>
        <p:nvSpPr>
          <p:cNvPr id="6" name="Footer Placeholder 5">
            <a:extLst>
              <a:ext uri="{FF2B5EF4-FFF2-40B4-BE49-F238E27FC236}">
                <a16:creationId xmlns:a16="http://schemas.microsoft.com/office/drawing/2014/main" id="{F90F95C0-EF78-7EA3-2D42-3EEE94CFE467}"/>
              </a:ext>
            </a:extLst>
          </p:cNvPr>
          <p:cNvSpPr>
            <a:spLocks noGrp="1"/>
          </p:cNvSpPr>
          <p:nvPr>
            <p:ph type="ftr" sz="quarter" idx="11"/>
          </p:nvPr>
        </p:nvSpPr>
        <p:spPr/>
        <p:txBody>
          <a:bodyPr/>
          <a:lstStyle/>
          <a:p>
            <a:endParaRPr lang="ru-RU" dirty="0"/>
          </a:p>
        </p:txBody>
      </p:sp>
      <p:sp>
        <p:nvSpPr>
          <p:cNvPr id="7" name="Slide Number Placeholder 6">
            <a:extLst>
              <a:ext uri="{FF2B5EF4-FFF2-40B4-BE49-F238E27FC236}">
                <a16:creationId xmlns:a16="http://schemas.microsoft.com/office/drawing/2014/main" id="{BD842857-C414-D0BF-E64E-18F6BCF0EB2F}"/>
              </a:ext>
            </a:extLst>
          </p:cNvPr>
          <p:cNvSpPr>
            <a:spLocks noGrp="1"/>
          </p:cNvSpPr>
          <p:nvPr>
            <p:ph type="sldNum" sz="quarter" idx="12"/>
          </p:nvPr>
        </p:nvSpPr>
        <p:spPr/>
        <p:txBody>
          <a:bodyPr/>
          <a:lstStyle/>
          <a:p>
            <a:fld id="{E96EB2E0-16B5-46FE-B76A-D95E7EEF677A}" type="slidenum">
              <a:rPr lang="ru-RU" smtClean="0"/>
              <a:t>‹#›</a:t>
            </a:fld>
            <a:endParaRPr lang="ru-RU" dirty="0"/>
          </a:p>
        </p:txBody>
      </p:sp>
    </p:spTree>
    <p:extLst>
      <p:ext uri="{BB962C8B-B14F-4D97-AF65-F5344CB8AC3E}">
        <p14:creationId xmlns:p14="http://schemas.microsoft.com/office/powerpoint/2010/main" val="496619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6F1A-FAFD-A80D-FEC1-EF416059DF56}"/>
              </a:ext>
            </a:extLst>
          </p:cNvPr>
          <p:cNvSpPr>
            <a:spLocks noGrp="1"/>
          </p:cNvSpPr>
          <p:nvPr>
            <p:ph type="title"/>
          </p:nvPr>
        </p:nvSpPr>
        <p:spPr>
          <a:xfrm>
            <a:off x="736455" y="402483"/>
            <a:ext cx="9221689" cy="1461188"/>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2CB422-8540-21DA-F756-798EDE5098C8}"/>
              </a:ext>
            </a:extLst>
          </p:cNvPr>
          <p:cNvSpPr>
            <a:spLocks noGrp="1"/>
          </p:cNvSpPr>
          <p:nvPr>
            <p:ph type="body" idx="1"/>
          </p:nvPr>
        </p:nvSpPr>
        <p:spPr>
          <a:xfrm>
            <a:off x="736455" y="1853171"/>
            <a:ext cx="4523138" cy="908210"/>
          </a:xfrm>
        </p:spPr>
        <p:txBody>
          <a:bodyPr anchor="b"/>
          <a:lstStyle>
            <a:lvl1pPr marL="0" indent="0">
              <a:buNone/>
              <a:defRPr sz="2105" b="1"/>
            </a:lvl1pPr>
            <a:lvl2pPr marL="400964" indent="0">
              <a:buNone/>
              <a:defRPr sz="1754" b="1"/>
            </a:lvl2pPr>
            <a:lvl3pPr marL="801929" indent="0">
              <a:buNone/>
              <a:defRPr sz="1579" b="1"/>
            </a:lvl3pPr>
            <a:lvl4pPr marL="1202893" indent="0">
              <a:buNone/>
              <a:defRPr sz="1403" b="1"/>
            </a:lvl4pPr>
            <a:lvl5pPr marL="1603858" indent="0">
              <a:buNone/>
              <a:defRPr sz="1403" b="1"/>
            </a:lvl5pPr>
            <a:lvl6pPr marL="2004822" indent="0">
              <a:buNone/>
              <a:defRPr sz="1403" b="1"/>
            </a:lvl6pPr>
            <a:lvl7pPr marL="2405786" indent="0">
              <a:buNone/>
              <a:defRPr sz="1403" b="1"/>
            </a:lvl7pPr>
            <a:lvl8pPr marL="2806751" indent="0">
              <a:buNone/>
              <a:defRPr sz="1403" b="1"/>
            </a:lvl8pPr>
            <a:lvl9pPr marL="3207715" indent="0">
              <a:buNone/>
              <a:defRPr sz="1403" b="1"/>
            </a:lvl9pPr>
          </a:lstStyle>
          <a:p>
            <a:pPr lvl="0"/>
            <a:r>
              <a:rPr lang="en-US"/>
              <a:t>Click to edit Master text styles</a:t>
            </a:r>
          </a:p>
        </p:txBody>
      </p:sp>
      <p:sp>
        <p:nvSpPr>
          <p:cNvPr id="4" name="Content Placeholder 3">
            <a:extLst>
              <a:ext uri="{FF2B5EF4-FFF2-40B4-BE49-F238E27FC236}">
                <a16:creationId xmlns:a16="http://schemas.microsoft.com/office/drawing/2014/main" id="{E0F8DF8C-941C-EC76-0DE1-E5C05C9F7F22}"/>
              </a:ext>
            </a:extLst>
          </p:cNvPr>
          <p:cNvSpPr>
            <a:spLocks noGrp="1"/>
          </p:cNvSpPr>
          <p:nvPr>
            <p:ph sz="half" idx="2"/>
          </p:nvPr>
        </p:nvSpPr>
        <p:spPr>
          <a:xfrm>
            <a:off x="736455" y="2761381"/>
            <a:ext cx="4523138"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9735E6-F9BF-D47A-5FC7-A2830D8F66FF}"/>
              </a:ext>
            </a:extLst>
          </p:cNvPr>
          <p:cNvSpPr>
            <a:spLocks noGrp="1"/>
          </p:cNvSpPr>
          <p:nvPr>
            <p:ph type="body" sz="quarter" idx="3"/>
          </p:nvPr>
        </p:nvSpPr>
        <p:spPr>
          <a:xfrm>
            <a:off x="5412730" y="1853171"/>
            <a:ext cx="4545413" cy="908210"/>
          </a:xfrm>
        </p:spPr>
        <p:txBody>
          <a:bodyPr anchor="b"/>
          <a:lstStyle>
            <a:lvl1pPr marL="0" indent="0">
              <a:buNone/>
              <a:defRPr sz="2105" b="1"/>
            </a:lvl1pPr>
            <a:lvl2pPr marL="400964" indent="0">
              <a:buNone/>
              <a:defRPr sz="1754" b="1"/>
            </a:lvl2pPr>
            <a:lvl3pPr marL="801929" indent="0">
              <a:buNone/>
              <a:defRPr sz="1579" b="1"/>
            </a:lvl3pPr>
            <a:lvl4pPr marL="1202893" indent="0">
              <a:buNone/>
              <a:defRPr sz="1403" b="1"/>
            </a:lvl4pPr>
            <a:lvl5pPr marL="1603858" indent="0">
              <a:buNone/>
              <a:defRPr sz="1403" b="1"/>
            </a:lvl5pPr>
            <a:lvl6pPr marL="2004822" indent="0">
              <a:buNone/>
              <a:defRPr sz="1403" b="1"/>
            </a:lvl6pPr>
            <a:lvl7pPr marL="2405786" indent="0">
              <a:buNone/>
              <a:defRPr sz="1403" b="1"/>
            </a:lvl7pPr>
            <a:lvl8pPr marL="2806751" indent="0">
              <a:buNone/>
              <a:defRPr sz="1403" b="1"/>
            </a:lvl8pPr>
            <a:lvl9pPr marL="3207715" indent="0">
              <a:buNone/>
              <a:defRPr sz="1403" b="1"/>
            </a:lvl9pPr>
          </a:lstStyle>
          <a:p>
            <a:pPr lvl="0"/>
            <a:r>
              <a:rPr lang="en-US"/>
              <a:t>Click to edit Master text styles</a:t>
            </a:r>
          </a:p>
        </p:txBody>
      </p:sp>
      <p:sp>
        <p:nvSpPr>
          <p:cNvPr id="6" name="Content Placeholder 5">
            <a:extLst>
              <a:ext uri="{FF2B5EF4-FFF2-40B4-BE49-F238E27FC236}">
                <a16:creationId xmlns:a16="http://schemas.microsoft.com/office/drawing/2014/main" id="{D9379726-ECA2-CDEC-AD95-25FFA2165E4E}"/>
              </a:ext>
            </a:extLst>
          </p:cNvPr>
          <p:cNvSpPr>
            <a:spLocks noGrp="1"/>
          </p:cNvSpPr>
          <p:nvPr>
            <p:ph sz="quarter" idx="4"/>
          </p:nvPr>
        </p:nvSpPr>
        <p:spPr>
          <a:xfrm>
            <a:off x="5412730" y="2761381"/>
            <a:ext cx="4545413"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8D3A0C-5116-90C1-3DC3-756756841C74}"/>
              </a:ext>
            </a:extLst>
          </p:cNvPr>
          <p:cNvSpPr>
            <a:spLocks noGrp="1"/>
          </p:cNvSpPr>
          <p:nvPr>
            <p:ph type="dt" sz="half" idx="10"/>
          </p:nvPr>
        </p:nvSpPr>
        <p:spPr/>
        <p:txBody>
          <a:bodyPr/>
          <a:lstStyle/>
          <a:p>
            <a:fld id="{37F64A1E-0819-41D8-959E-791DA0A9FA34}" type="datetimeFigureOut">
              <a:rPr lang="ru-RU" smtClean="0"/>
              <a:t>04.08.2023</a:t>
            </a:fld>
            <a:endParaRPr lang="ru-RU" dirty="0"/>
          </a:p>
        </p:txBody>
      </p:sp>
      <p:sp>
        <p:nvSpPr>
          <p:cNvPr id="8" name="Footer Placeholder 7">
            <a:extLst>
              <a:ext uri="{FF2B5EF4-FFF2-40B4-BE49-F238E27FC236}">
                <a16:creationId xmlns:a16="http://schemas.microsoft.com/office/drawing/2014/main" id="{29E6C315-1824-3428-A8DF-9E2692BA13D7}"/>
              </a:ext>
            </a:extLst>
          </p:cNvPr>
          <p:cNvSpPr>
            <a:spLocks noGrp="1"/>
          </p:cNvSpPr>
          <p:nvPr>
            <p:ph type="ftr" sz="quarter" idx="11"/>
          </p:nvPr>
        </p:nvSpPr>
        <p:spPr/>
        <p:txBody>
          <a:bodyPr/>
          <a:lstStyle/>
          <a:p>
            <a:endParaRPr lang="ru-RU" dirty="0"/>
          </a:p>
        </p:txBody>
      </p:sp>
      <p:sp>
        <p:nvSpPr>
          <p:cNvPr id="9" name="Slide Number Placeholder 8">
            <a:extLst>
              <a:ext uri="{FF2B5EF4-FFF2-40B4-BE49-F238E27FC236}">
                <a16:creationId xmlns:a16="http://schemas.microsoft.com/office/drawing/2014/main" id="{594386DE-2CF6-95FB-3885-45DAB4AC5696}"/>
              </a:ext>
            </a:extLst>
          </p:cNvPr>
          <p:cNvSpPr>
            <a:spLocks noGrp="1"/>
          </p:cNvSpPr>
          <p:nvPr>
            <p:ph type="sldNum" sz="quarter" idx="12"/>
          </p:nvPr>
        </p:nvSpPr>
        <p:spPr/>
        <p:txBody>
          <a:bodyPr/>
          <a:lstStyle/>
          <a:p>
            <a:fld id="{E96EB2E0-16B5-46FE-B76A-D95E7EEF677A}" type="slidenum">
              <a:rPr lang="ru-RU" smtClean="0"/>
              <a:t>‹#›</a:t>
            </a:fld>
            <a:endParaRPr lang="ru-RU" dirty="0"/>
          </a:p>
        </p:txBody>
      </p:sp>
    </p:spTree>
    <p:extLst>
      <p:ext uri="{BB962C8B-B14F-4D97-AF65-F5344CB8AC3E}">
        <p14:creationId xmlns:p14="http://schemas.microsoft.com/office/powerpoint/2010/main" val="960200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E6D0A-04D2-8431-B531-593CBF154F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67A0A4-6C75-4550-89C9-E6A356FFD54B}"/>
              </a:ext>
            </a:extLst>
          </p:cNvPr>
          <p:cNvSpPr>
            <a:spLocks noGrp="1"/>
          </p:cNvSpPr>
          <p:nvPr>
            <p:ph type="dt" sz="half" idx="10"/>
          </p:nvPr>
        </p:nvSpPr>
        <p:spPr/>
        <p:txBody>
          <a:bodyPr/>
          <a:lstStyle/>
          <a:p>
            <a:fld id="{37F64A1E-0819-41D8-959E-791DA0A9FA34}" type="datetimeFigureOut">
              <a:rPr lang="ru-RU" smtClean="0"/>
              <a:t>04.08.2023</a:t>
            </a:fld>
            <a:endParaRPr lang="ru-RU" dirty="0"/>
          </a:p>
        </p:txBody>
      </p:sp>
      <p:sp>
        <p:nvSpPr>
          <p:cNvPr id="4" name="Footer Placeholder 3">
            <a:extLst>
              <a:ext uri="{FF2B5EF4-FFF2-40B4-BE49-F238E27FC236}">
                <a16:creationId xmlns:a16="http://schemas.microsoft.com/office/drawing/2014/main" id="{52F580A2-9E1A-CAB5-0E5C-1FF068291541}"/>
              </a:ext>
            </a:extLst>
          </p:cNvPr>
          <p:cNvSpPr>
            <a:spLocks noGrp="1"/>
          </p:cNvSpPr>
          <p:nvPr>
            <p:ph type="ftr" sz="quarter" idx="11"/>
          </p:nvPr>
        </p:nvSpPr>
        <p:spPr/>
        <p:txBody>
          <a:bodyPr/>
          <a:lstStyle/>
          <a:p>
            <a:endParaRPr lang="ru-RU" dirty="0"/>
          </a:p>
        </p:txBody>
      </p:sp>
      <p:sp>
        <p:nvSpPr>
          <p:cNvPr id="5" name="Slide Number Placeholder 4">
            <a:extLst>
              <a:ext uri="{FF2B5EF4-FFF2-40B4-BE49-F238E27FC236}">
                <a16:creationId xmlns:a16="http://schemas.microsoft.com/office/drawing/2014/main" id="{AB5CD708-9B1C-340E-83F9-32D1B81E5444}"/>
              </a:ext>
            </a:extLst>
          </p:cNvPr>
          <p:cNvSpPr>
            <a:spLocks noGrp="1"/>
          </p:cNvSpPr>
          <p:nvPr>
            <p:ph type="sldNum" sz="quarter" idx="12"/>
          </p:nvPr>
        </p:nvSpPr>
        <p:spPr/>
        <p:txBody>
          <a:bodyPr/>
          <a:lstStyle/>
          <a:p>
            <a:fld id="{E96EB2E0-16B5-46FE-B76A-D95E7EEF677A}" type="slidenum">
              <a:rPr lang="ru-RU" smtClean="0"/>
              <a:t>‹#›</a:t>
            </a:fld>
            <a:endParaRPr lang="ru-RU" dirty="0"/>
          </a:p>
        </p:txBody>
      </p:sp>
    </p:spTree>
    <p:extLst>
      <p:ext uri="{BB962C8B-B14F-4D97-AF65-F5344CB8AC3E}">
        <p14:creationId xmlns:p14="http://schemas.microsoft.com/office/powerpoint/2010/main" val="2522774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EB9688-CFC2-6F9C-EA5F-7741D4F5B7C8}"/>
              </a:ext>
            </a:extLst>
          </p:cNvPr>
          <p:cNvSpPr>
            <a:spLocks noGrp="1"/>
          </p:cNvSpPr>
          <p:nvPr>
            <p:ph type="dt" sz="half" idx="10"/>
          </p:nvPr>
        </p:nvSpPr>
        <p:spPr/>
        <p:txBody>
          <a:bodyPr/>
          <a:lstStyle/>
          <a:p>
            <a:fld id="{37F64A1E-0819-41D8-959E-791DA0A9FA34}" type="datetimeFigureOut">
              <a:rPr lang="ru-RU" smtClean="0"/>
              <a:t>04.08.2023</a:t>
            </a:fld>
            <a:endParaRPr lang="ru-RU" dirty="0"/>
          </a:p>
        </p:txBody>
      </p:sp>
      <p:sp>
        <p:nvSpPr>
          <p:cNvPr id="3" name="Footer Placeholder 2">
            <a:extLst>
              <a:ext uri="{FF2B5EF4-FFF2-40B4-BE49-F238E27FC236}">
                <a16:creationId xmlns:a16="http://schemas.microsoft.com/office/drawing/2014/main" id="{2AD14224-6775-A107-4715-D35680AABDFA}"/>
              </a:ext>
            </a:extLst>
          </p:cNvPr>
          <p:cNvSpPr>
            <a:spLocks noGrp="1"/>
          </p:cNvSpPr>
          <p:nvPr>
            <p:ph type="ftr" sz="quarter" idx="11"/>
          </p:nvPr>
        </p:nvSpPr>
        <p:spPr/>
        <p:txBody>
          <a:bodyPr/>
          <a:lstStyle/>
          <a:p>
            <a:endParaRPr lang="ru-RU" dirty="0"/>
          </a:p>
        </p:txBody>
      </p:sp>
      <p:sp>
        <p:nvSpPr>
          <p:cNvPr id="4" name="Slide Number Placeholder 3">
            <a:extLst>
              <a:ext uri="{FF2B5EF4-FFF2-40B4-BE49-F238E27FC236}">
                <a16:creationId xmlns:a16="http://schemas.microsoft.com/office/drawing/2014/main" id="{D5810788-06EE-657E-477C-B6B02D0B6CD6}"/>
              </a:ext>
            </a:extLst>
          </p:cNvPr>
          <p:cNvSpPr>
            <a:spLocks noGrp="1"/>
          </p:cNvSpPr>
          <p:nvPr>
            <p:ph type="sldNum" sz="quarter" idx="12"/>
          </p:nvPr>
        </p:nvSpPr>
        <p:spPr/>
        <p:txBody>
          <a:bodyPr/>
          <a:lstStyle/>
          <a:p>
            <a:fld id="{E96EB2E0-16B5-46FE-B76A-D95E7EEF677A}" type="slidenum">
              <a:rPr lang="ru-RU" smtClean="0"/>
              <a:t>‹#›</a:t>
            </a:fld>
            <a:endParaRPr lang="ru-RU" dirty="0"/>
          </a:p>
        </p:txBody>
      </p:sp>
    </p:spTree>
    <p:extLst>
      <p:ext uri="{BB962C8B-B14F-4D97-AF65-F5344CB8AC3E}">
        <p14:creationId xmlns:p14="http://schemas.microsoft.com/office/powerpoint/2010/main" val="3244300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A4E62-3288-25F1-4CCE-69AE0E36A8AD}"/>
              </a:ext>
            </a:extLst>
          </p:cNvPr>
          <p:cNvSpPr>
            <a:spLocks noGrp="1"/>
          </p:cNvSpPr>
          <p:nvPr>
            <p:ph type="title"/>
          </p:nvPr>
        </p:nvSpPr>
        <p:spPr>
          <a:xfrm>
            <a:off x="736455" y="503978"/>
            <a:ext cx="3448388" cy="1763924"/>
          </a:xfrm>
        </p:spPr>
        <p:txBody>
          <a:bodyPr anchor="b"/>
          <a:lstStyle>
            <a:lvl1pPr>
              <a:defRPr sz="2806"/>
            </a:lvl1pPr>
          </a:lstStyle>
          <a:p>
            <a:r>
              <a:rPr lang="en-US"/>
              <a:t>Click to edit Master title style</a:t>
            </a:r>
          </a:p>
        </p:txBody>
      </p:sp>
      <p:sp>
        <p:nvSpPr>
          <p:cNvPr id="3" name="Content Placeholder 2">
            <a:extLst>
              <a:ext uri="{FF2B5EF4-FFF2-40B4-BE49-F238E27FC236}">
                <a16:creationId xmlns:a16="http://schemas.microsoft.com/office/drawing/2014/main" id="{574C0BC9-DDE3-ABE0-9E57-A7796DFDAE54}"/>
              </a:ext>
            </a:extLst>
          </p:cNvPr>
          <p:cNvSpPr>
            <a:spLocks noGrp="1"/>
          </p:cNvSpPr>
          <p:nvPr>
            <p:ph idx="1"/>
          </p:nvPr>
        </p:nvSpPr>
        <p:spPr>
          <a:xfrm>
            <a:off x="4545413" y="1088454"/>
            <a:ext cx="5412730" cy="5372269"/>
          </a:xfrm>
        </p:spPr>
        <p:txBody>
          <a:bodyPr/>
          <a:lstStyle>
            <a:lvl1pPr>
              <a:defRPr sz="2806"/>
            </a:lvl1pPr>
            <a:lvl2pPr>
              <a:defRPr sz="2456"/>
            </a:lvl2pPr>
            <a:lvl3pPr>
              <a:defRPr sz="2105"/>
            </a:lvl3pPr>
            <a:lvl4pPr>
              <a:defRPr sz="1754"/>
            </a:lvl4pPr>
            <a:lvl5pPr>
              <a:defRPr sz="1754"/>
            </a:lvl5pPr>
            <a:lvl6pPr>
              <a:defRPr sz="1754"/>
            </a:lvl6pPr>
            <a:lvl7pPr>
              <a:defRPr sz="1754"/>
            </a:lvl7pPr>
            <a:lvl8pPr>
              <a:defRPr sz="1754"/>
            </a:lvl8pPr>
            <a:lvl9pPr>
              <a:defRPr sz="175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8133B3F-3B50-3AFB-565C-18717FA6AEBF}"/>
              </a:ext>
            </a:extLst>
          </p:cNvPr>
          <p:cNvSpPr>
            <a:spLocks noGrp="1"/>
          </p:cNvSpPr>
          <p:nvPr>
            <p:ph type="body" sz="half" idx="2"/>
          </p:nvPr>
        </p:nvSpPr>
        <p:spPr>
          <a:xfrm>
            <a:off x="736455" y="2267902"/>
            <a:ext cx="3448388" cy="4201570"/>
          </a:xfrm>
        </p:spPr>
        <p:txBody>
          <a:bodyPr/>
          <a:lstStyle>
            <a:lvl1pPr marL="0" indent="0">
              <a:buNone/>
              <a:defRPr sz="1403"/>
            </a:lvl1pPr>
            <a:lvl2pPr marL="400964" indent="0">
              <a:buNone/>
              <a:defRPr sz="1228"/>
            </a:lvl2pPr>
            <a:lvl3pPr marL="801929" indent="0">
              <a:buNone/>
              <a:defRPr sz="1052"/>
            </a:lvl3pPr>
            <a:lvl4pPr marL="1202893" indent="0">
              <a:buNone/>
              <a:defRPr sz="877"/>
            </a:lvl4pPr>
            <a:lvl5pPr marL="1603858" indent="0">
              <a:buNone/>
              <a:defRPr sz="877"/>
            </a:lvl5pPr>
            <a:lvl6pPr marL="2004822" indent="0">
              <a:buNone/>
              <a:defRPr sz="877"/>
            </a:lvl6pPr>
            <a:lvl7pPr marL="2405786" indent="0">
              <a:buNone/>
              <a:defRPr sz="877"/>
            </a:lvl7pPr>
            <a:lvl8pPr marL="2806751" indent="0">
              <a:buNone/>
              <a:defRPr sz="877"/>
            </a:lvl8pPr>
            <a:lvl9pPr marL="3207715" indent="0">
              <a:buNone/>
              <a:defRPr sz="877"/>
            </a:lvl9pPr>
          </a:lstStyle>
          <a:p>
            <a:pPr lvl="0"/>
            <a:r>
              <a:rPr lang="en-US"/>
              <a:t>Click to edit Master text styles</a:t>
            </a:r>
          </a:p>
        </p:txBody>
      </p:sp>
      <p:sp>
        <p:nvSpPr>
          <p:cNvPr id="5" name="Date Placeholder 4">
            <a:extLst>
              <a:ext uri="{FF2B5EF4-FFF2-40B4-BE49-F238E27FC236}">
                <a16:creationId xmlns:a16="http://schemas.microsoft.com/office/drawing/2014/main" id="{01545E48-D6EE-5EC8-9307-843D77F4CE7F}"/>
              </a:ext>
            </a:extLst>
          </p:cNvPr>
          <p:cNvSpPr>
            <a:spLocks noGrp="1"/>
          </p:cNvSpPr>
          <p:nvPr>
            <p:ph type="dt" sz="half" idx="10"/>
          </p:nvPr>
        </p:nvSpPr>
        <p:spPr/>
        <p:txBody>
          <a:bodyPr/>
          <a:lstStyle/>
          <a:p>
            <a:fld id="{37F64A1E-0819-41D8-959E-791DA0A9FA34}" type="datetimeFigureOut">
              <a:rPr lang="ru-RU" smtClean="0"/>
              <a:t>04.08.2023</a:t>
            </a:fld>
            <a:endParaRPr lang="ru-RU" dirty="0"/>
          </a:p>
        </p:txBody>
      </p:sp>
      <p:sp>
        <p:nvSpPr>
          <p:cNvPr id="6" name="Footer Placeholder 5">
            <a:extLst>
              <a:ext uri="{FF2B5EF4-FFF2-40B4-BE49-F238E27FC236}">
                <a16:creationId xmlns:a16="http://schemas.microsoft.com/office/drawing/2014/main" id="{27A51F23-C6E5-D085-BAA8-210AF1F7E5A9}"/>
              </a:ext>
            </a:extLst>
          </p:cNvPr>
          <p:cNvSpPr>
            <a:spLocks noGrp="1"/>
          </p:cNvSpPr>
          <p:nvPr>
            <p:ph type="ftr" sz="quarter" idx="11"/>
          </p:nvPr>
        </p:nvSpPr>
        <p:spPr/>
        <p:txBody>
          <a:bodyPr/>
          <a:lstStyle/>
          <a:p>
            <a:endParaRPr lang="ru-RU" dirty="0"/>
          </a:p>
        </p:txBody>
      </p:sp>
      <p:sp>
        <p:nvSpPr>
          <p:cNvPr id="7" name="Slide Number Placeholder 6">
            <a:extLst>
              <a:ext uri="{FF2B5EF4-FFF2-40B4-BE49-F238E27FC236}">
                <a16:creationId xmlns:a16="http://schemas.microsoft.com/office/drawing/2014/main" id="{7A82E928-FE07-1815-E882-E77446BE946E}"/>
              </a:ext>
            </a:extLst>
          </p:cNvPr>
          <p:cNvSpPr>
            <a:spLocks noGrp="1"/>
          </p:cNvSpPr>
          <p:nvPr>
            <p:ph type="sldNum" sz="quarter" idx="12"/>
          </p:nvPr>
        </p:nvSpPr>
        <p:spPr/>
        <p:txBody>
          <a:bodyPr/>
          <a:lstStyle/>
          <a:p>
            <a:fld id="{E96EB2E0-16B5-46FE-B76A-D95E7EEF677A}" type="slidenum">
              <a:rPr lang="ru-RU" smtClean="0"/>
              <a:t>‹#›</a:t>
            </a:fld>
            <a:endParaRPr lang="ru-RU" dirty="0"/>
          </a:p>
        </p:txBody>
      </p:sp>
    </p:spTree>
    <p:extLst>
      <p:ext uri="{BB962C8B-B14F-4D97-AF65-F5344CB8AC3E}">
        <p14:creationId xmlns:p14="http://schemas.microsoft.com/office/powerpoint/2010/main" val="3462200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3664B-924A-5F90-DD8E-E4BAEAD8F70B}"/>
              </a:ext>
            </a:extLst>
          </p:cNvPr>
          <p:cNvSpPr>
            <a:spLocks noGrp="1"/>
          </p:cNvSpPr>
          <p:nvPr>
            <p:ph type="title"/>
          </p:nvPr>
        </p:nvSpPr>
        <p:spPr>
          <a:xfrm>
            <a:off x="736455" y="503978"/>
            <a:ext cx="3448388" cy="1763924"/>
          </a:xfrm>
        </p:spPr>
        <p:txBody>
          <a:bodyPr anchor="b"/>
          <a:lstStyle>
            <a:lvl1pPr>
              <a:defRPr sz="2806"/>
            </a:lvl1pPr>
          </a:lstStyle>
          <a:p>
            <a:r>
              <a:rPr lang="en-US"/>
              <a:t>Click to edit Master title style</a:t>
            </a:r>
          </a:p>
        </p:txBody>
      </p:sp>
      <p:sp>
        <p:nvSpPr>
          <p:cNvPr id="3" name="Picture Placeholder 2">
            <a:extLst>
              <a:ext uri="{FF2B5EF4-FFF2-40B4-BE49-F238E27FC236}">
                <a16:creationId xmlns:a16="http://schemas.microsoft.com/office/drawing/2014/main" id="{8CD5F4E0-75EE-803B-CDDE-5D805E72D0B7}"/>
              </a:ext>
            </a:extLst>
          </p:cNvPr>
          <p:cNvSpPr>
            <a:spLocks noGrp="1"/>
          </p:cNvSpPr>
          <p:nvPr>
            <p:ph type="pic" idx="1"/>
          </p:nvPr>
        </p:nvSpPr>
        <p:spPr>
          <a:xfrm>
            <a:off x="4545413" y="1088454"/>
            <a:ext cx="5412730" cy="5372269"/>
          </a:xfrm>
        </p:spPr>
        <p:txBody>
          <a:bodyPr/>
          <a:lstStyle>
            <a:lvl1pPr marL="0" indent="0">
              <a:buNone/>
              <a:defRPr sz="2806"/>
            </a:lvl1pPr>
            <a:lvl2pPr marL="400964" indent="0">
              <a:buNone/>
              <a:defRPr sz="2456"/>
            </a:lvl2pPr>
            <a:lvl3pPr marL="801929" indent="0">
              <a:buNone/>
              <a:defRPr sz="2105"/>
            </a:lvl3pPr>
            <a:lvl4pPr marL="1202893" indent="0">
              <a:buNone/>
              <a:defRPr sz="1754"/>
            </a:lvl4pPr>
            <a:lvl5pPr marL="1603858" indent="0">
              <a:buNone/>
              <a:defRPr sz="1754"/>
            </a:lvl5pPr>
            <a:lvl6pPr marL="2004822" indent="0">
              <a:buNone/>
              <a:defRPr sz="1754"/>
            </a:lvl6pPr>
            <a:lvl7pPr marL="2405786" indent="0">
              <a:buNone/>
              <a:defRPr sz="1754"/>
            </a:lvl7pPr>
            <a:lvl8pPr marL="2806751" indent="0">
              <a:buNone/>
              <a:defRPr sz="1754"/>
            </a:lvl8pPr>
            <a:lvl9pPr marL="3207715" indent="0">
              <a:buNone/>
              <a:defRPr sz="1754"/>
            </a:lvl9pPr>
          </a:lstStyle>
          <a:p>
            <a:endParaRPr lang="en-US"/>
          </a:p>
        </p:txBody>
      </p:sp>
      <p:sp>
        <p:nvSpPr>
          <p:cNvPr id="4" name="Text Placeholder 3">
            <a:extLst>
              <a:ext uri="{FF2B5EF4-FFF2-40B4-BE49-F238E27FC236}">
                <a16:creationId xmlns:a16="http://schemas.microsoft.com/office/drawing/2014/main" id="{87742CD4-4CC0-390F-DCC5-B3DEAB7D7AFC}"/>
              </a:ext>
            </a:extLst>
          </p:cNvPr>
          <p:cNvSpPr>
            <a:spLocks noGrp="1"/>
          </p:cNvSpPr>
          <p:nvPr>
            <p:ph type="body" sz="half" idx="2"/>
          </p:nvPr>
        </p:nvSpPr>
        <p:spPr>
          <a:xfrm>
            <a:off x="736455" y="2267902"/>
            <a:ext cx="3448388" cy="4201570"/>
          </a:xfrm>
        </p:spPr>
        <p:txBody>
          <a:bodyPr/>
          <a:lstStyle>
            <a:lvl1pPr marL="0" indent="0">
              <a:buNone/>
              <a:defRPr sz="1403"/>
            </a:lvl1pPr>
            <a:lvl2pPr marL="400964" indent="0">
              <a:buNone/>
              <a:defRPr sz="1228"/>
            </a:lvl2pPr>
            <a:lvl3pPr marL="801929" indent="0">
              <a:buNone/>
              <a:defRPr sz="1052"/>
            </a:lvl3pPr>
            <a:lvl4pPr marL="1202893" indent="0">
              <a:buNone/>
              <a:defRPr sz="877"/>
            </a:lvl4pPr>
            <a:lvl5pPr marL="1603858" indent="0">
              <a:buNone/>
              <a:defRPr sz="877"/>
            </a:lvl5pPr>
            <a:lvl6pPr marL="2004822" indent="0">
              <a:buNone/>
              <a:defRPr sz="877"/>
            </a:lvl6pPr>
            <a:lvl7pPr marL="2405786" indent="0">
              <a:buNone/>
              <a:defRPr sz="877"/>
            </a:lvl7pPr>
            <a:lvl8pPr marL="2806751" indent="0">
              <a:buNone/>
              <a:defRPr sz="877"/>
            </a:lvl8pPr>
            <a:lvl9pPr marL="3207715" indent="0">
              <a:buNone/>
              <a:defRPr sz="877"/>
            </a:lvl9pPr>
          </a:lstStyle>
          <a:p>
            <a:pPr lvl="0"/>
            <a:r>
              <a:rPr lang="en-US"/>
              <a:t>Click to edit Master text styles</a:t>
            </a:r>
          </a:p>
        </p:txBody>
      </p:sp>
      <p:sp>
        <p:nvSpPr>
          <p:cNvPr id="5" name="Date Placeholder 4">
            <a:extLst>
              <a:ext uri="{FF2B5EF4-FFF2-40B4-BE49-F238E27FC236}">
                <a16:creationId xmlns:a16="http://schemas.microsoft.com/office/drawing/2014/main" id="{2224BB30-75D5-EF4E-B0F7-F3BAFF61A7E0}"/>
              </a:ext>
            </a:extLst>
          </p:cNvPr>
          <p:cNvSpPr>
            <a:spLocks noGrp="1"/>
          </p:cNvSpPr>
          <p:nvPr>
            <p:ph type="dt" sz="half" idx="10"/>
          </p:nvPr>
        </p:nvSpPr>
        <p:spPr/>
        <p:txBody>
          <a:bodyPr/>
          <a:lstStyle/>
          <a:p>
            <a:fld id="{37F64A1E-0819-41D8-959E-791DA0A9FA34}" type="datetimeFigureOut">
              <a:rPr lang="ru-RU" smtClean="0"/>
              <a:t>04.08.2023</a:t>
            </a:fld>
            <a:endParaRPr lang="ru-RU" dirty="0"/>
          </a:p>
        </p:txBody>
      </p:sp>
      <p:sp>
        <p:nvSpPr>
          <p:cNvPr id="6" name="Footer Placeholder 5">
            <a:extLst>
              <a:ext uri="{FF2B5EF4-FFF2-40B4-BE49-F238E27FC236}">
                <a16:creationId xmlns:a16="http://schemas.microsoft.com/office/drawing/2014/main" id="{75BB4148-9BF8-127F-571E-E93BA70E8B1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E01DD89-44D7-CB83-3378-F53ECE1D1BB8}"/>
              </a:ext>
            </a:extLst>
          </p:cNvPr>
          <p:cNvSpPr>
            <a:spLocks noGrp="1"/>
          </p:cNvSpPr>
          <p:nvPr>
            <p:ph type="sldNum" sz="quarter" idx="12"/>
          </p:nvPr>
        </p:nvSpPr>
        <p:spPr/>
        <p:txBody>
          <a:bodyPr/>
          <a:lstStyle/>
          <a:p>
            <a:fld id="{E96EB2E0-16B5-46FE-B76A-D95E7EEF677A}" type="slidenum">
              <a:rPr lang="ru-RU" smtClean="0"/>
              <a:t>‹#›</a:t>
            </a:fld>
            <a:endParaRPr lang="ru-RU" dirty="0"/>
          </a:p>
        </p:txBody>
      </p:sp>
    </p:spTree>
    <p:extLst>
      <p:ext uri="{BB962C8B-B14F-4D97-AF65-F5344CB8AC3E}">
        <p14:creationId xmlns:p14="http://schemas.microsoft.com/office/powerpoint/2010/main" val="910859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BE27E-4465-5090-1A1E-647607E221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8396278-513B-360D-5C98-E57DBE28A2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5172CD-FFD7-C585-873D-529F02799F30}"/>
              </a:ext>
            </a:extLst>
          </p:cNvPr>
          <p:cNvSpPr>
            <a:spLocks noGrp="1"/>
          </p:cNvSpPr>
          <p:nvPr>
            <p:ph type="dt" sz="half" idx="10"/>
          </p:nvPr>
        </p:nvSpPr>
        <p:spPr/>
        <p:txBody>
          <a:bodyPr/>
          <a:lstStyle/>
          <a:p>
            <a:fld id="{37F64A1E-0819-41D8-959E-791DA0A9FA34}" type="datetimeFigureOut">
              <a:rPr lang="ru-RU" smtClean="0"/>
              <a:t>04.08.2023</a:t>
            </a:fld>
            <a:endParaRPr lang="ru-RU" dirty="0"/>
          </a:p>
        </p:txBody>
      </p:sp>
      <p:sp>
        <p:nvSpPr>
          <p:cNvPr id="5" name="Footer Placeholder 4">
            <a:extLst>
              <a:ext uri="{FF2B5EF4-FFF2-40B4-BE49-F238E27FC236}">
                <a16:creationId xmlns:a16="http://schemas.microsoft.com/office/drawing/2014/main" id="{D17C10E1-D8E0-BC13-E65A-6530B6AA07AE}"/>
              </a:ext>
            </a:extLst>
          </p:cNvPr>
          <p:cNvSpPr>
            <a:spLocks noGrp="1"/>
          </p:cNvSpPr>
          <p:nvPr>
            <p:ph type="ftr" sz="quarter" idx="11"/>
          </p:nvPr>
        </p:nvSpPr>
        <p:spPr/>
        <p:txBody>
          <a:bodyPr/>
          <a:lstStyle/>
          <a:p>
            <a:endParaRPr lang="ru-RU" dirty="0"/>
          </a:p>
        </p:txBody>
      </p:sp>
      <p:sp>
        <p:nvSpPr>
          <p:cNvPr id="6" name="Slide Number Placeholder 5">
            <a:extLst>
              <a:ext uri="{FF2B5EF4-FFF2-40B4-BE49-F238E27FC236}">
                <a16:creationId xmlns:a16="http://schemas.microsoft.com/office/drawing/2014/main" id="{D957EB72-BFDA-62E0-AA3A-DA0FEC6DF1D7}"/>
              </a:ext>
            </a:extLst>
          </p:cNvPr>
          <p:cNvSpPr>
            <a:spLocks noGrp="1"/>
          </p:cNvSpPr>
          <p:nvPr>
            <p:ph type="sldNum" sz="quarter" idx="12"/>
          </p:nvPr>
        </p:nvSpPr>
        <p:spPr/>
        <p:txBody>
          <a:bodyPr/>
          <a:lstStyle/>
          <a:p>
            <a:fld id="{E96EB2E0-16B5-46FE-B76A-D95E7EEF677A}" type="slidenum">
              <a:rPr lang="ru-RU" smtClean="0"/>
              <a:t>‹#›</a:t>
            </a:fld>
            <a:endParaRPr lang="ru-RU" dirty="0"/>
          </a:p>
        </p:txBody>
      </p:sp>
    </p:spTree>
    <p:extLst>
      <p:ext uri="{BB962C8B-B14F-4D97-AF65-F5344CB8AC3E}">
        <p14:creationId xmlns:p14="http://schemas.microsoft.com/office/powerpoint/2010/main" val="1383052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A33657-11D9-4719-305F-F4835327C14E}"/>
              </a:ext>
            </a:extLst>
          </p:cNvPr>
          <p:cNvSpPr>
            <a:spLocks noGrp="1"/>
          </p:cNvSpPr>
          <p:nvPr>
            <p:ph type="title" orient="vert"/>
          </p:nvPr>
        </p:nvSpPr>
        <p:spPr>
          <a:xfrm>
            <a:off x="7651329" y="402483"/>
            <a:ext cx="2305422" cy="640647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A41CB77-0767-F51E-04F4-9FCED78585F5}"/>
              </a:ext>
            </a:extLst>
          </p:cNvPr>
          <p:cNvSpPr>
            <a:spLocks noGrp="1"/>
          </p:cNvSpPr>
          <p:nvPr>
            <p:ph type="body" orient="vert" idx="1"/>
          </p:nvPr>
        </p:nvSpPr>
        <p:spPr>
          <a:xfrm>
            <a:off x="735062" y="402483"/>
            <a:ext cx="6782619"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99587F-93E3-7BB1-29AE-29BE909B968A}"/>
              </a:ext>
            </a:extLst>
          </p:cNvPr>
          <p:cNvSpPr>
            <a:spLocks noGrp="1"/>
          </p:cNvSpPr>
          <p:nvPr>
            <p:ph type="dt" sz="half" idx="10"/>
          </p:nvPr>
        </p:nvSpPr>
        <p:spPr/>
        <p:txBody>
          <a:bodyPr/>
          <a:lstStyle/>
          <a:p>
            <a:fld id="{37F64A1E-0819-41D8-959E-791DA0A9FA34}" type="datetimeFigureOut">
              <a:rPr lang="ru-RU" smtClean="0"/>
              <a:t>04.08.2023</a:t>
            </a:fld>
            <a:endParaRPr lang="ru-RU" dirty="0"/>
          </a:p>
        </p:txBody>
      </p:sp>
      <p:sp>
        <p:nvSpPr>
          <p:cNvPr id="5" name="Footer Placeholder 4">
            <a:extLst>
              <a:ext uri="{FF2B5EF4-FFF2-40B4-BE49-F238E27FC236}">
                <a16:creationId xmlns:a16="http://schemas.microsoft.com/office/drawing/2014/main" id="{AAE47E51-DA97-013C-166A-F72D81C33F50}"/>
              </a:ext>
            </a:extLst>
          </p:cNvPr>
          <p:cNvSpPr>
            <a:spLocks noGrp="1"/>
          </p:cNvSpPr>
          <p:nvPr>
            <p:ph type="ftr" sz="quarter" idx="11"/>
          </p:nvPr>
        </p:nvSpPr>
        <p:spPr/>
        <p:txBody>
          <a:bodyPr/>
          <a:lstStyle/>
          <a:p>
            <a:endParaRPr lang="ru-RU" dirty="0"/>
          </a:p>
        </p:txBody>
      </p:sp>
      <p:sp>
        <p:nvSpPr>
          <p:cNvPr id="6" name="Slide Number Placeholder 5">
            <a:extLst>
              <a:ext uri="{FF2B5EF4-FFF2-40B4-BE49-F238E27FC236}">
                <a16:creationId xmlns:a16="http://schemas.microsoft.com/office/drawing/2014/main" id="{346FBEDB-828A-A91B-8CEA-AFCCD234F2F9}"/>
              </a:ext>
            </a:extLst>
          </p:cNvPr>
          <p:cNvSpPr>
            <a:spLocks noGrp="1"/>
          </p:cNvSpPr>
          <p:nvPr>
            <p:ph type="sldNum" sz="quarter" idx="12"/>
          </p:nvPr>
        </p:nvSpPr>
        <p:spPr/>
        <p:txBody>
          <a:bodyPr/>
          <a:lstStyle/>
          <a:p>
            <a:fld id="{E96EB2E0-16B5-46FE-B76A-D95E7EEF677A}" type="slidenum">
              <a:rPr lang="ru-RU" smtClean="0"/>
              <a:t>‹#›</a:t>
            </a:fld>
            <a:endParaRPr lang="ru-RU" dirty="0"/>
          </a:p>
        </p:txBody>
      </p:sp>
    </p:spTree>
    <p:extLst>
      <p:ext uri="{BB962C8B-B14F-4D97-AF65-F5344CB8AC3E}">
        <p14:creationId xmlns:p14="http://schemas.microsoft.com/office/powerpoint/2010/main" val="2437374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74F649-0BDA-D55E-5504-D677723987D0}"/>
              </a:ext>
            </a:extLst>
          </p:cNvPr>
          <p:cNvSpPr>
            <a:spLocks noGrp="1"/>
          </p:cNvSpPr>
          <p:nvPr>
            <p:ph type="title"/>
          </p:nvPr>
        </p:nvSpPr>
        <p:spPr>
          <a:xfrm>
            <a:off x="735062" y="402483"/>
            <a:ext cx="9221689" cy="14611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D05220-F6A7-BA91-F67E-26B70F262C29}"/>
              </a:ext>
            </a:extLst>
          </p:cNvPr>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DC45A9-4744-AF18-168F-72E703913D7E}"/>
              </a:ext>
            </a:extLst>
          </p:cNvPr>
          <p:cNvSpPr>
            <a:spLocks noGrp="1"/>
          </p:cNvSpPr>
          <p:nvPr>
            <p:ph type="dt" sz="half" idx="2"/>
          </p:nvPr>
        </p:nvSpPr>
        <p:spPr>
          <a:xfrm>
            <a:off x="735062" y="7006699"/>
            <a:ext cx="2405658" cy="402483"/>
          </a:xfrm>
          <a:prstGeom prst="rect">
            <a:avLst/>
          </a:prstGeom>
        </p:spPr>
        <p:txBody>
          <a:bodyPr vert="horz" lIns="91440" tIns="45720" rIns="91440" bIns="45720" rtlCol="0" anchor="ctr"/>
          <a:lstStyle>
            <a:lvl1pPr algn="l">
              <a:defRPr sz="1052">
                <a:solidFill>
                  <a:schemeClr val="tx1">
                    <a:tint val="75000"/>
                  </a:schemeClr>
                </a:solidFill>
              </a:defRPr>
            </a:lvl1pPr>
          </a:lstStyle>
          <a:p>
            <a:fld id="{37F64A1E-0819-41D8-959E-791DA0A9FA34}" type="datetimeFigureOut">
              <a:rPr lang="ru-RU" smtClean="0"/>
              <a:t>04.08.2023</a:t>
            </a:fld>
            <a:endParaRPr lang="ru-RU" dirty="0"/>
          </a:p>
        </p:txBody>
      </p:sp>
      <p:sp>
        <p:nvSpPr>
          <p:cNvPr id="5" name="Footer Placeholder 4">
            <a:extLst>
              <a:ext uri="{FF2B5EF4-FFF2-40B4-BE49-F238E27FC236}">
                <a16:creationId xmlns:a16="http://schemas.microsoft.com/office/drawing/2014/main" id="{0C6A6B68-E424-FF60-CACA-2685BB103090}"/>
              </a:ext>
            </a:extLst>
          </p:cNvPr>
          <p:cNvSpPr>
            <a:spLocks noGrp="1"/>
          </p:cNvSpPr>
          <p:nvPr>
            <p:ph type="ftr" sz="quarter" idx="3"/>
          </p:nvPr>
        </p:nvSpPr>
        <p:spPr>
          <a:xfrm>
            <a:off x="3541663" y="7006699"/>
            <a:ext cx="3608487" cy="402483"/>
          </a:xfrm>
          <a:prstGeom prst="rect">
            <a:avLst/>
          </a:prstGeom>
        </p:spPr>
        <p:txBody>
          <a:bodyPr vert="horz" lIns="91440" tIns="45720" rIns="91440" bIns="45720" rtlCol="0" anchor="ctr"/>
          <a:lstStyle>
            <a:lvl1pPr algn="ctr">
              <a:defRPr sz="1052">
                <a:solidFill>
                  <a:schemeClr val="tx1">
                    <a:tint val="75000"/>
                  </a:schemeClr>
                </a:solidFill>
              </a:defRPr>
            </a:lvl1pPr>
          </a:lstStyle>
          <a:p>
            <a:endParaRPr lang="ru-RU" dirty="0"/>
          </a:p>
        </p:txBody>
      </p:sp>
      <p:sp>
        <p:nvSpPr>
          <p:cNvPr id="6" name="Slide Number Placeholder 5">
            <a:extLst>
              <a:ext uri="{FF2B5EF4-FFF2-40B4-BE49-F238E27FC236}">
                <a16:creationId xmlns:a16="http://schemas.microsoft.com/office/drawing/2014/main" id="{D9A825F8-61D4-B913-F57E-4AA738075C8D}"/>
              </a:ext>
            </a:extLst>
          </p:cNvPr>
          <p:cNvSpPr>
            <a:spLocks noGrp="1"/>
          </p:cNvSpPr>
          <p:nvPr>
            <p:ph type="sldNum" sz="quarter" idx="4"/>
          </p:nvPr>
        </p:nvSpPr>
        <p:spPr>
          <a:xfrm>
            <a:off x="7551093" y="7006699"/>
            <a:ext cx="2405658" cy="402483"/>
          </a:xfrm>
          <a:prstGeom prst="rect">
            <a:avLst/>
          </a:prstGeom>
        </p:spPr>
        <p:txBody>
          <a:bodyPr vert="horz" lIns="91440" tIns="45720" rIns="91440" bIns="45720" rtlCol="0" anchor="ctr"/>
          <a:lstStyle>
            <a:lvl1pPr algn="r">
              <a:defRPr sz="1052">
                <a:solidFill>
                  <a:schemeClr val="tx1">
                    <a:tint val="75000"/>
                  </a:schemeClr>
                </a:solidFill>
              </a:defRPr>
            </a:lvl1pPr>
          </a:lstStyle>
          <a:p>
            <a:fld id="{E96EB2E0-16B5-46FE-B76A-D95E7EEF677A}" type="slidenum">
              <a:rPr lang="ru-RU" smtClean="0"/>
              <a:t>‹#›</a:t>
            </a:fld>
            <a:endParaRPr lang="ru-RU" dirty="0"/>
          </a:p>
        </p:txBody>
      </p:sp>
    </p:spTree>
    <p:extLst>
      <p:ext uri="{BB962C8B-B14F-4D97-AF65-F5344CB8AC3E}">
        <p14:creationId xmlns:p14="http://schemas.microsoft.com/office/powerpoint/2010/main" val="4168629044"/>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p:txStyles>
    <p:titleStyle>
      <a:lvl1pPr algn="l" defTabSz="801929" rtl="0" eaLnBrk="1" latinLnBrk="0" hangingPunct="1">
        <a:lnSpc>
          <a:spcPct val="90000"/>
        </a:lnSpc>
        <a:spcBef>
          <a:spcPct val="0"/>
        </a:spcBef>
        <a:buNone/>
        <a:defRPr sz="3859" kern="1200">
          <a:solidFill>
            <a:schemeClr val="tx1"/>
          </a:solidFill>
          <a:latin typeface="+mj-lt"/>
          <a:ea typeface="+mj-ea"/>
          <a:cs typeface="+mj-cs"/>
        </a:defRPr>
      </a:lvl1pPr>
    </p:titleStyle>
    <p:bodyStyle>
      <a:lvl1pPr marL="200482" indent="-200482" algn="l" defTabSz="801929" rtl="0" eaLnBrk="1" latinLnBrk="0" hangingPunct="1">
        <a:lnSpc>
          <a:spcPct val="90000"/>
        </a:lnSpc>
        <a:spcBef>
          <a:spcPts val="877"/>
        </a:spcBef>
        <a:buFont typeface="Arial" panose="020B0604020202020204" pitchFamily="34" charset="0"/>
        <a:buChar char="•"/>
        <a:defRPr sz="2456" kern="1200">
          <a:solidFill>
            <a:schemeClr val="tx1"/>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2105" kern="1200">
          <a:solidFill>
            <a:schemeClr val="tx1"/>
          </a:solidFill>
          <a:latin typeface="+mn-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754" kern="1200">
          <a:solidFill>
            <a:schemeClr val="tx1"/>
          </a:solidFill>
          <a:latin typeface="+mn-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p:bodyStyle>
    <p:otherStyle>
      <a:defPPr>
        <a:defRPr lang="en-US"/>
      </a:defPPr>
      <a:lvl1pPr marL="0" algn="l" defTabSz="801929" rtl="0" eaLnBrk="1" latinLnBrk="0" hangingPunct="1">
        <a:defRPr sz="1579" kern="1200">
          <a:solidFill>
            <a:schemeClr val="tx1"/>
          </a:solidFill>
          <a:latin typeface="+mn-lt"/>
          <a:ea typeface="+mn-ea"/>
          <a:cs typeface="+mn-cs"/>
        </a:defRPr>
      </a:lvl1pPr>
      <a:lvl2pPr marL="400964" algn="l" defTabSz="801929" rtl="0" eaLnBrk="1" latinLnBrk="0" hangingPunct="1">
        <a:defRPr sz="1579" kern="1200">
          <a:solidFill>
            <a:schemeClr val="tx1"/>
          </a:solidFill>
          <a:latin typeface="+mn-lt"/>
          <a:ea typeface="+mn-ea"/>
          <a:cs typeface="+mn-cs"/>
        </a:defRPr>
      </a:lvl2pPr>
      <a:lvl3pPr marL="801929" algn="l" defTabSz="801929" rtl="0" eaLnBrk="1" latinLnBrk="0" hangingPunct="1">
        <a:defRPr sz="1579" kern="1200">
          <a:solidFill>
            <a:schemeClr val="tx1"/>
          </a:solidFill>
          <a:latin typeface="+mn-lt"/>
          <a:ea typeface="+mn-ea"/>
          <a:cs typeface="+mn-cs"/>
        </a:defRPr>
      </a:lvl3pPr>
      <a:lvl4pPr marL="1202893" algn="l" defTabSz="801929" rtl="0" eaLnBrk="1" latinLnBrk="0" hangingPunct="1">
        <a:defRPr sz="1579" kern="1200">
          <a:solidFill>
            <a:schemeClr val="tx1"/>
          </a:solidFill>
          <a:latin typeface="+mn-lt"/>
          <a:ea typeface="+mn-ea"/>
          <a:cs typeface="+mn-cs"/>
        </a:defRPr>
      </a:lvl4pPr>
      <a:lvl5pPr marL="1603858" algn="l" defTabSz="801929" rtl="0" eaLnBrk="1" latinLnBrk="0" hangingPunct="1">
        <a:defRPr sz="1579" kern="1200">
          <a:solidFill>
            <a:schemeClr val="tx1"/>
          </a:solidFill>
          <a:latin typeface="+mn-lt"/>
          <a:ea typeface="+mn-ea"/>
          <a:cs typeface="+mn-cs"/>
        </a:defRPr>
      </a:lvl5pPr>
      <a:lvl6pPr marL="2004822" algn="l" defTabSz="801929" rtl="0" eaLnBrk="1" latinLnBrk="0" hangingPunct="1">
        <a:defRPr sz="1579" kern="1200">
          <a:solidFill>
            <a:schemeClr val="tx1"/>
          </a:solidFill>
          <a:latin typeface="+mn-lt"/>
          <a:ea typeface="+mn-ea"/>
          <a:cs typeface="+mn-cs"/>
        </a:defRPr>
      </a:lvl6pPr>
      <a:lvl7pPr marL="2405786" algn="l" defTabSz="801929" rtl="0" eaLnBrk="1" latinLnBrk="0" hangingPunct="1">
        <a:defRPr sz="1579" kern="1200">
          <a:solidFill>
            <a:schemeClr val="tx1"/>
          </a:solidFill>
          <a:latin typeface="+mn-lt"/>
          <a:ea typeface="+mn-ea"/>
          <a:cs typeface="+mn-cs"/>
        </a:defRPr>
      </a:lvl7pPr>
      <a:lvl8pPr marL="2806751" algn="l" defTabSz="801929" rtl="0" eaLnBrk="1" latinLnBrk="0" hangingPunct="1">
        <a:defRPr sz="1579" kern="1200">
          <a:solidFill>
            <a:schemeClr val="tx1"/>
          </a:solidFill>
          <a:latin typeface="+mn-lt"/>
          <a:ea typeface="+mn-ea"/>
          <a:cs typeface="+mn-cs"/>
        </a:defRPr>
      </a:lvl8pPr>
      <a:lvl9pPr marL="3207715" algn="l" defTabSz="801929" rtl="0" eaLnBrk="1" latinLnBrk="0" hangingPunct="1">
        <a:defRPr sz="157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app.leg.wa.gov/RCW/default.aspx?cite=39.114" TargetMode="External"/><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B57E5656-A19F-4D1C-274C-1E2B039616CB}"/>
              </a:ext>
            </a:extLst>
          </p:cNvPr>
          <p:cNvSpPr/>
          <p:nvPr/>
        </p:nvSpPr>
        <p:spPr>
          <a:xfrm>
            <a:off x="7679184" y="4261282"/>
            <a:ext cx="2253697" cy="2636668"/>
          </a:xfrm>
          <a:prstGeom prst="rect">
            <a:avLst/>
          </a:prstGeom>
          <a:ln w="0">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9" name="TextBox 8">
            <a:extLst>
              <a:ext uri="{FF2B5EF4-FFF2-40B4-BE49-F238E27FC236}">
                <a16:creationId xmlns:a16="http://schemas.microsoft.com/office/drawing/2014/main" id="{B965821E-F531-48C3-28A5-079B0B992CAF}"/>
              </a:ext>
            </a:extLst>
          </p:cNvPr>
          <p:cNvSpPr txBox="1"/>
          <p:nvPr/>
        </p:nvSpPr>
        <p:spPr>
          <a:xfrm>
            <a:off x="889526" y="1802364"/>
            <a:ext cx="7712935" cy="1938992"/>
          </a:xfrm>
          <a:prstGeom prst="rect">
            <a:avLst/>
          </a:prstGeom>
          <a:noFill/>
        </p:spPr>
        <p:txBody>
          <a:bodyPr wrap="square" rtlCol="0">
            <a:spAutoFit/>
          </a:bodyPr>
          <a:lstStyle/>
          <a:p>
            <a:r>
              <a:rPr lang="en-US" sz="4000" b="1" dirty="0">
                <a:latin typeface="Times New Roman" panose="02020603050405020304" pitchFamily="18" charset="0"/>
                <a:cs typeface="Times New Roman" panose="02020603050405020304" pitchFamily="18" charset="0"/>
              </a:rPr>
              <a:t>TIF </a:t>
            </a:r>
          </a:p>
          <a:p>
            <a:r>
              <a:rPr lang="en-US" sz="4000" b="1" dirty="0">
                <a:latin typeface="Times New Roman" panose="02020603050405020304" pitchFamily="18" charset="0"/>
                <a:cs typeface="Times New Roman" panose="02020603050405020304" pitchFamily="18" charset="0"/>
              </a:rPr>
              <a:t>WEDA 2023 Summer Conference</a:t>
            </a:r>
          </a:p>
          <a:p>
            <a:r>
              <a:rPr lang="en-US" sz="4000" b="1" i="1" dirty="0">
                <a:latin typeface="Times New Roman" panose="02020603050405020304" pitchFamily="18" charset="0"/>
                <a:cs typeface="Times New Roman" panose="02020603050405020304" pitchFamily="18" charset="0"/>
              </a:rPr>
              <a:t>August 10, 2023</a:t>
            </a:r>
          </a:p>
        </p:txBody>
      </p:sp>
      <p:pic>
        <p:nvPicPr>
          <p:cNvPr id="8" name="Picture 7">
            <a:extLst>
              <a:ext uri="{FF2B5EF4-FFF2-40B4-BE49-F238E27FC236}">
                <a16:creationId xmlns:a16="http://schemas.microsoft.com/office/drawing/2014/main" id="{72FC4B57-7F71-EB25-A302-ED705329A5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7402" y="5615127"/>
            <a:ext cx="4190325" cy="1487009"/>
          </a:xfrm>
          <a:prstGeom prst="rect">
            <a:avLst/>
          </a:prstGeom>
        </p:spPr>
      </p:pic>
    </p:spTree>
    <p:extLst>
      <p:ext uri="{BB962C8B-B14F-4D97-AF65-F5344CB8AC3E}">
        <p14:creationId xmlns:p14="http://schemas.microsoft.com/office/powerpoint/2010/main" val="956397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73B74FC-5FB5-854D-645F-93CF0BA496BF}"/>
              </a:ext>
            </a:extLst>
          </p:cNvPr>
          <p:cNvSpPr/>
          <p:nvPr/>
        </p:nvSpPr>
        <p:spPr>
          <a:xfrm>
            <a:off x="5237018" y="5676405"/>
            <a:ext cx="3621974" cy="427512"/>
          </a:xfrm>
          <a:prstGeom prst="rect">
            <a:avLst/>
          </a:prstGeom>
          <a:ln w="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useBgFill="1">
        <p:nvSpPr>
          <p:cNvPr id="4" name="Rectangle 3">
            <a:extLst>
              <a:ext uri="{FF2B5EF4-FFF2-40B4-BE49-F238E27FC236}">
                <a16:creationId xmlns:a16="http://schemas.microsoft.com/office/drawing/2014/main" id="{B57E5656-A19F-4D1C-274C-1E2B039616CB}"/>
              </a:ext>
            </a:extLst>
          </p:cNvPr>
          <p:cNvSpPr/>
          <p:nvPr/>
        </p:nvSpPr>
        <p:spPr>
          <a:xfrm>
            <a:off x="7679184" y="4261282"/>
            <a:ext cx="2253697" cy="2636668"/>
          </a:xfrm>
          <a:prstGeom prst="rect">
            <a:avLst/>
          </a:prstGeom>
          <a:ln w="0">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9" name="TextBox 8">
            <a:extLst>
              <a:ext uri="{FF2B5EF4-FFF2-40B4-BE49-F238E27FC236}">
                <a16:creationId xmlns:a16="http://schemas.microsoft.com/office/drawing/2014/main" id="{B965821E-F531-48C3-28A5-079B0B992CAF}"/>
              </a:ext>
            </a:extLst>
          </p:cNvPr>
          <p:cNvSpPr txBox="1"/>
          <p:nvPr/>
        </p:nvSpPr>
        <p:spPr>
          <a:xfrm>
            <a:off x="888910" y="1984312"/>
            <a:ext cx="7917122" cy="1938992"/>
          </a:xfrm>
          <a:prstGeom prst="rect">
            <a:avLst/>
          </a:prstGeom>
          <a:noFill/>
        </p:spPr>
        <p:txBody>
          <a:bodyPr wrap="square" rtlCol="0">
            <a:spAutoFit/>
          </a:bodyPr>
          <a:lstStyle/>
          <a:p>
            <a:pPr marL="571500" indent="-571500">
              <a:buFont typeface="Arial" panose="020B0604020202020204" pitchFamily="34" charset="0"/>
              <a:buChar char="•"/>
            </a:pPr>
            <a:r>
              <a:rPr lang="en-US" sz="4000" b="1" dirty="0">
                <a:latin typeface="Times New Roman" panose="02020603050405020304" pitchFamily="18" charset="0"/>
                <a:cs typeface="Times New Roman" panose="02020603050405020304" pitchFamily="18" charset="0"/>
              </a:rPr>
              <a:t>TIF Overview</a:t>
            </a:r>
          </a:p>
          <a:p>
            <a:pPr marL="571500" indent="-571500">
              <a:buFont typeface="Arial" panose="020B0604020202020204" pitchFamily="34" charset="0"/>
              <a:buChar char="•"/>
            </a:pPr>
            <a:r>
              <a:rPr lang="en-US" sz="4000" b="1" dirty="0">
                <a:latin typeface="Times New Roman" panose="02020603050405020304" pitchFamily="18" charset="0"/>
                <a:cs typeface="Times New Roman" panose="02020603050405020304" pitchFamily="18" charset="0"/>
              </a:rPr>
              <a:t>Recent TIF Changes</a:t>
            </a:r>
          </a:p>
          <a:p>
            <a:pPr marL="571500" indent="-571500">
              <a:buFont typeface="Arial" panose="020B0604020202020204" pitchFamily="34" charset="0"/>
              <a:buChar char="•"/>
            </a:pPr>
            <a:r>
              <a:rPr lang="en-US" sz="4000" b="1" dirty="0">
                <a:latin typeface="Times New Roman" panose="02020603050405020304" pitchFamily="18" charset="0"/>
                <a:cs typeface="Times New Roman" panose="02020603050405020304" pitchFamily="18" charset="0"/>
              </a:rPr>
              <a:t>Summary of Some TIF Projects</a:t>
            </a:r>
          </a:p>
        </p:txBody>
      </p:sp>
      <p:sp>
        <p:nvSpPr>
          <p:cNvPr id="2" name="TextBox 1">
            <a:extLst>
              <a:ext uri="{FF2B5EF4-FFF2-40B4-BE49-F238E27FC236}">
                <a16:creationId xmlns:a16="http://schemas.microsoft.com/office/drawing/2014/main" id="{A433306C-AE3A-A7C4-2FA5-94386A541493}"/>
              </a:ext>
            </a:extLst>
          </p:cNvPr>
          <p:cNvSpPr txBox="1"/>
          <p:nvPr/>
        </p:nvSpPr>
        <p:spPr>
          <a:xfrm>
            <a:off x="811530" y="769244"/>
            <a:ext cx="4892621" cy="769441"/>
          </a:xfrm>
          <a:prstGeom prst="rect">
            <a:avLst/>
          </a:prstGeom>
          <a:noFill/>
        </p:spPr>
        <p:txBody>
          <a:bodyPr wrap="none" rtlCol="0">
            <a:spAutoFit/>
          </a:bodyPr>
          <a:lstStyle/>
          <a:p>
            <a:r>
              <a:rPr lang="en-US" sz="4400" b="1" dirty="0">
                <a:latin typeface="Times New Roman" panose="02020603050405020304" pitchFamily="18" charset="0"/>
                <a:cs typeface="Times New Roman" panose="02020603050405020304" pitchFamily="18" charset="0"/>
              </a:rPr>
              <a:t>Presentation Topics</a:t>
            </a:r>
          </a:p>
        </p:txBody>
      </p:sp>
    </p:spTree>
    <p:extLst>
      <p:ext uri="{BB962C8B-B14F-4D97-AF65-F5344CB8AC3E}">
        <p14:creationId xmlns:p14="http://schemas.microsoft.com/office/powerpoint/2010/main" val="3651067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6A929E5-C61E-432A-A0A0-99E2F970CDDB}"/>
              </a:ext>
            </a:extLst>
          </p:cNvPr>
          <p:cNvSpPr>
            <a:spLocks noGrp="1"/>
          </p:cNvSpPr>
          <p:nvPr>
            <p:ph type="title"/>
          </p:nvPr>
        </p:nvSpPr>
        <p:spPr>
          <a:xfrm>
            <a:off x="616535" y="616882"/>
            <a:ext cx="9089138" cy="722237"/>
          </a:xfrm>
        </p:spPr>
        <p:txBody>
          <a:bodyPr vert="horz" lIns="80189" tIns="40094" rIns="80189" bIns="40094" rtlCol="0" anchor="b">
            <a:normAutofit/>
          </a:bodyPr>
          <a:lstStyle/>
          <a:p>
            <a:r>
              <a:rPr lang="en-US" b="1" dirty="0">
                <a:latin typeface="Times New Roman" panose="02020603050405020304" pitchFamily="18" charset="0"/>
                <a:cs typeface="Times New Roman" panose="02020603050405020304" pitchFamily="18" charset="0"/>
              </a:rPr>
              <a:t>Tax Increment Financing </a:t>
            </a:r>
            <a:endParaRPr lang="en-US" b="1" kern="1200" cap="all"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AAAD377-766B-4E04-9D7C-4BD67F67C4A3}"/>
              </a:ext>
            </a:extLst>
          </p:cNvPr>
          <p:cNvSpPr>
            <a:spLocks noGrp="1"/>
          </p:cNvSpPr>
          <p:nvPr>
            <p:ph type="sldNum" sz="quarter" idx="12"/>
          </p:nvPr>
        </p:nvSpPr>
        <p:spPr>
          <a:xfrm>
            <a:off x="9705673" y="6321695"/>
            <a:ext cx="670181" cy="320198"/>
          </a:xfrm>
        </p:spPr>
        <p:txBody>
          <a:bodyPr vert="horz" lIns="80189" tIns="40094" rIns="80189" bIns="40094" rtlCol="0" anchor="ctr">
            <a:normAutofit/>
          </a:bodyPr>
          <a:lstStyle/>
          <a:p>
            <a:pPr>
              <a:spcAft>
                <a:spcPts val="526"/>
              </a:spcAft>
            </a:pPr>
            <a:fld id="{D57F1E4F-1CFF-5643-939E-217C01CDF565}" type="slidenum">
              <a:rPr lang="en-US" smtClean="0"/>
              <a:pPr>
                <a:spcAft>
                  <a:spcPts val="526"/>
                </a:spcAft>
              </a:pPr>
              <a:t>3</a:t>
            </a:fld>
            <a:endParaRPr lang="en-US" dirty="0"/>
          </a:p>
        </p:txBody>
      </p:sp>
      <p:sp>
        <p:nvSpPr>
          <p:cNvPr id="2" name="TextBox 1">
            <a:extLst>
              <a:ext uri="{FF2B5EF4-FFF2-40B4-BE49-F238E27FC236}">
                <a16:creationId xmlns:a16="http://schemas.microsoft.com/office/drawing/2014/main" id="{75EA90F1-28AA-4860-9D68-3ECAC19C81F7}"/>
              </a:ext>
            </a:extLst>
          </p:cNvPr>
          <p:cNvSpPr txBox="1"/>
          <p:nvPr/>
        </p:nvSpPr>
        <p:spPr>
          <a:xfrm>
            <a:off x="544732" y="2518126"/>
            <a:ext cx="4042801" cy="1855104"/>
          </a:xfrm>
          <a:prstGeom prst="rect">
            <a:avLst/>
          </a:prstGeom>
        </p:spPr>
        <p:txBody>
          <a:bodyPr vert="horz" lIns="80189" tIns="40094" rIns="80189" bIns="40094" rtlCol="0" anchor="ctr">
            <a:normAutofit/>
          </a:bodyPr>
          <a:lstStyle/>
          <a:p>
            <a:pPr>
              <a:spcBef>
                <a:spcPct val="20000"/>
              </a:spcBef>
              <a:spcAft>
                <a:spcPts val="526"/>
              </a:spcAft>
              <a:buClr>
                <a:schemeClr val="accent2"/>
              </a:buClr>
              <a:buSzPct val="92000"/>
            </a:pPr>
            <a:r>
              <a:rPr lang="en-US" sz="1400" b="1" i="1" dirty="0">
                <a:solidFill>
                  <a:srgbClr val="8C0043"/>
                </a:solidFill>
              </a:rPr>
              <a:t>Generally, TIF captures property taxes generated from the increased assessed valuation on the site that results from private development following infrastructure investment.</a:t>
            </a:r>
          </a:p>
          <a:p>
            <a:pPr>
              <a:spcBef>
                <a:spcPct val="20000"/>
              </a:spcBef>
              <a:spcAft>
                <a:spcPts val="526"/>
              </a:spcAft>
              <a:buClr>
                <a:schemeClr val="accent2"/>
              </a:buClr>
              <a:buSzPct val="92000"/>
            </a:pPr>
            <a:r>
              <a:rPr lang="en-US" sz="1400" b="1" i="1" dirty="0">
                <a:solidFill>
                  <a:srgbClr val="8C0043"/>
                </a:solidFill>
              </a:rPr>
              <a:t>Washington State TIF law excludes State property tax and voter approved school levies.</a:t>
            </a:r>
          </a:p>
        </p:txBody>
      </p:sp>
      <p:pic>
        <p:nvPicPr>
          <p:cNvPr id="19" name="Picture 2" descr="What is TIF? | Clarendon Hills IL">
            <a:extLst>
              <a:ext uri="{FF2B5EF4-FFF2-40B4-BE49-F238E27FC236}">
                <a16:creationId xmlns:a16="http://schemas.microsoft.com/office/drawing/2014/main" id="{903778DD-1C97-40B9-98BE-B160B3227139}"/>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980082" y="2658860"/>
            <a:ext cx="5202051" cy="3337158"/>
          </a:xfrm>
          <a:prstGeom prst="rect">
            <a:avLst/>
          </a:prstGeom>
          <a:solidFill>
            <a:srgbClr val="FFFFFF"/>
          </a:solidFill>
        </p:spPr>
      </p:pic>
      <p:sp>
        <p:nvSpPr>
          <p:cNvPr id="21" name="Rectangle 5">
            <a:extLst>
              <a:ext uri="{FF2B5EF4-FFF2-40B4-BE49-F238E27FC236}">
                <a16:creationId xmlns:a16="http://schemas.microsoft.com/office/drawing/2014/main" id="{5BF0EE0B-D341-44F5-81BE-39EBED9B804E}"/>
              </a:ext>
            </a:extLst>
          </p:cNvPr>
          <p:cNvSpPr/>
          <p:nvPr/>
        </p:nvSpPr>
        <p:spPr>
          <a:xfrm>
            <a:off x="5411012" y="3342510"/>
            <a:ext cx="2086621" cy="1030720"/>
          </a:xfrm>
          <a:custGeom>
            <a:avLst/>
            <a:gdLst>
              <a:gd name="connsiteX0" fmla="*/ 0 w 2286000"/>
              <a:gd name="connsiteY0" fmla="*/ 0 h 1143000"/>
              <a:gd name="connsiteX1" fmla="*/ 2286000 w 2286000"/>
              <a:gd name="connsiteY1" fmla="*/ 0 h 1143000"/>
              <a:gd name="connsiteX2" fmla="*/ 2286000 w 2286000"/>
              <a:gd name="connsiteY2" fmla="*/ 1143000 h 1143000"/>
              <a:gd name="connsiteX3" fmla="*/ 0 w 2286000"/>
              <a:gd name="connsiteY3" fmla="*/ 1143000 h 1143000"/>
              <a:gd name="connsiteX4" fmla="*/ 0 w 2286000"/>
              <a:gd name="connsiteY4" fmla="*/ 0 h 1143000"/>
              <a:gd name="connsiteX0" fmla="*/ 0 w 2286000"/>
              <a:gd name="connsiteY0" fmla="*/ 0 h 1143000"/>
              <a:gd name="connsiteX1" fmla="*/ 2286000 w 2286000"/>
              <a:gd name="connsiteY1" fmla="*/ 0 h 1143000"/>
              <a:gd name="connsiteX2" fmla="*/ 2286000 w 2286000"/>
              <a:gd name="connsiteY2" fmla="*/ 1143000 h 1143000"/>
              <a:gd name="connsiteX3" fmla="*/ 0 w 2286000"/>
              <a:gd name="connsiteY3" fmla="*/ 1143000 h 1143000"/>
              <a:gd name="connsiteX4" fmla="*/ 0 w 2286000"/>
              <a:gd name="connsiteY4" fmla="*/ 0 h 1143000"/>
              <a:gd name="connsiteX0" fmla="*/ 0 w 2286000"/>
              <a:gd name="connsiteY0" fmla="*/ 0 h 1143000"/>
              <a:gd name="connsiteX1" fmla="*/ 2286000 w 2286000"/>
              <a:gd name="connsiteY1" fmla="*/ 0 h 1143000"/>
              <a:gd name="connsiteX2" fmla="*/ 2043404 w 2286000"/>
              <a:gd name="connsiteY2" fmla="*/ 797768 h 1143000"/>
              <a:gd name="connsiteX3" fmla="*/ 0 w 2286000"/>
              <a:gd name="connsiteY3" fmla="*/ 1143000 h 1143000"/>
              <a:gd name="connsiteX4" fmla="*/ 0 w 2286000"/>
              <a:gd name="connsiteY4" fmla="*/ 0 h 1143000"/>
              <a:gd name="connsiteX0" fmla="*/ 0 w 2286000"/>
              <a:gd name="connsiteY0" fmla="*/ 0 h 1143000"/>
              <a:gd name="connsiteX1" fmla="*/ 2286000 w 2286000"/>
              <a:gd name="connsiteY1" fmla="*/ 0 h 1143000"/>
              <a:gd name="connsiteX2" fmla="*/ 2043404 w 2286000"/>
              <a:gd name="connsiteY2" fmla="*/ 797768 h 1143000"/>
              <a:gd name="connsiteX3" fmla="*/ 0 w 2286000"/>
              <a:gd name="connsiteY3" fmla="*/ 1143000 h 1143000"/>
              <a:gd name="connsiteX4" fmla="*/ 0 w 2286000"/>
              <a:gd name="connsiteY4" fmla="*/ 0 h 1143000"/>
              <a:gd name="connsiteX0" fmla="*/ 0 w 2286000"/>
              <a:gd name="connsiteY0" fmla="*/ 0 h 1143000"/>
              <a:gd name="connsiteX1" fmla="*/ 2286000 w 2286000"/>
              <a:gd name="connsiteY1" fmla="*/ 0 h 1143000"/>
              <a:gd name="connsiteX2" fmla="*/ 2043404 w 2286000"/>
              <a:gd name="connsiteY2" fmla="*/ 797768 h 1143000"/>
              <a:gd name="connsiteX3" fmla="*/ 0 w 2286000"/>
              <a:gd name="connsiteY3" fmla="*/ 1143000 h 1143000"/>
              <a:gd name="connsiteX4" fmla="*/ 0 w 2286000"/>
              <a:gd name="connsiteY4" fmla="*/ 0 h 1143000"/>
              <a:gd name="connsiteX0" fmla="*/ 0 w 2286000"/>
              <a:gd name="connsiteY0" fmla="*/ 0 h 1143000"/>
              <a:gd name="connsiteX1" fmla="*/ 2286000 w 2286000"/>
              <a:gd name="connsiteY1" fmla="*/ 0 h 1143000"/>
              <a:gd name="connsiteX2" fmla="*/ 2043404 w 2286000"/>
              <a:gd name="connsiteY2" fmla="*/ 797768 h 1143000"/>
              <a:gd name="connsiteX3" fmla="*/ 0 w 2286000"/>
              <a:gd name="connsiteY3" fmla="*/ 1143000 h 1143000"/>
              <a:gd name="connsiteX4" fmla="*/ 0 w 2286000"/>
              <a:gd name="connsiteY4" fmla="*/ 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1143000">
                <a:moveTo>
                  <a:pt x="0" y="0"/>
                </a:moveTo>
                <a:lnTo>
                  <a:pt x="2286000" y="0"/>
                </a:lnTo>
                <a:cubicBezTo>
                  <a:pt x="2205135" y="265923"/>
                  <a:pt x="2385526" y="139959"/>
                  <a:pt x="2043404" y="797768"/>
                </a:cubicBezTo>
                <a:cubicBezTo>
                  <a:pt x="1073019" y="1332721"/>
                  <a:pt x="681135" y="1027923"/>
                  <a:pt x="0" y="1143000"/>
                </a:cubicBezTo>
                <a:lnTo>
                  <a:pt x="0" y="0"/>
                </a:lnTo>
                <a:close/>
              </a:path>
            </a:pathLst>
          </a:custGeom>
          <a:solidFill>
            <a:srgbClr val="BAB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5" dirty="0">
              <a:solidFill>
                <a:prstClr val="white"/>
              </a:solidFill>
              <a:latin typeface="Candara" panose="020E0502030303020204"/>
            </a:endParaRPr>
          </a:p>
        </p:txBody>
      </p:sp>
      <p:sp>
        <p:nvSpPr>
          <p:cNvPr id="20" name="TextBox 19">
            <a:extLst>
              <a:ext uri="{FF2B5EF4-FFF2-40B4-BE49-F238E27FC236}">
                <a16:creationId xmlns:a16="http://schemas.microsoft.com/office/drawing/2014/main" id="{9E8387AB-A05B-4FD1-B732-38EE9BF10359}"/>
              </a:ext>
            </a:extLst>
          </p:cNvPr>
          <p:cNvSpPr txBox="1"/>
          <p:nvPr/>
        </p:nvSpPr>
        <p:spPr>
          <a:xfrm>
            <a:off x="592299" y="4677950"/>
            <a:ext cx="3126019" cy="1158330"/>
          </a:xfrm>
          <a:prstGeom prst="accentCallout3">
            <a:avLst>
              <a:gd name="adj1" fmla="val 51761"/>
              <a:gd name="adj2" fmla="val 100432"/>
              <a:gd name="adj3" fmla="val 52861"/>
              <a:gd name="adj4" fmla="val 117237"/>
              <a:gd name="adj5" fmla="val -32044"/>
              <a:gd name="adj6" fmla="val 117237"/>
              <a:gd name="adj7" fmla="val -36687"/>
              <a:gd name="adj8" fmla="val 210478"/>
            </a:avLst>
          </a:prstGeom>
          <a:solidFill>
            <a:srgbClr val="E3F2ED"/>
          </a:solidFill>
          <a:ln w="19050">
            <a:solidFill>
              <a:schemeClr val="accent2">
                <a:lumMod val="75000"/>
              </a:schemeClr>
            </a:solidFill>
            <a:tailEnd type="stealth" w="lg" len="med"/>
          </a:ln>
          <a:effectLst>
            <a:outerShdw blurRad="50800" dist="38100" dir="2700000" algn="tl" rotWithShape="0">
              <a:prstClr val="black">
                <a:alpha val="40000"/>
              </a:prstClr>
            </a:outerShdw>
          </a:effectLst>
        </p:spPr>
        <p:txBody>
          <a:bodyPr wrap="square" rtlCol="0">
            <a:spAutoFit/>
          </a:bodyPr>
          <a:lstStyle/>
          <a:p>
            <a:pPr>
              <a:spcBef>
                <a:spcPts val="526"/>
              </a:spcBef>
              <a:spcAft>
                <a:spcPts val="526"/>
              </a:spcAft>
            </a:pPr>
            <a:r>
              <a:rPr lang="en-US" sz="1052" dirty="0">
                <a:solidFill>
                  <a:prstClr val="black"/>
                </a:solidFill>
                <a:latin typeface="Candara" panose="020E0502030303020204"/>
              </a:rPr>
              <a:t>Revenues from </a:t>
            </a:r>
            <a:r>
              <a:rPr lang="en-US" sz="1052" b="1" dirty="0">
                <a:solidFill>
                  <a:prstClr val="black"/>
                </a:solidFill>
                <a:latin typeface="Candara" panose="020E0502030303020204"/>
              </a:rPr>
              <a:t>REGULAR</a:t>
            </a:r>
            <a:r>
              <a:rPr lang="en-US" sz="1052" dirty="0">
                <a:solidFill>
                  <a:prstClr val="black"/>
                </a:solidFill>
                <a:latin typeface="Candara" panose="020E0502030303020204"/>
              </a:rPr>
              <a:t> property taxes assessed against the </a:t>
            </a:r>
            <a:r>
              <a:rPr lang="en-US" sz="1052" b="1" dirty="0">
                <a:solidFill>
                  <a:prstClr val="black"/>
                </a:solidFill>
                <a:latin typeface="Candara" panose="020E0502030303020204"/>
              </a:rPr>
              <a:t>Increment Value </a:t>
            </a:r>
            <a:r>
              <a:rPr lang="en-US" sz="1052" dirty="0">
                <a:solidFill>
                  <a:prstClr val="black"/>
                </a:solidFill>
                <a:latin typeface="Candara" panose="020E0502030303020204"/>
              </a:rPr>
              <a:t>only, are captured:</a:t>
            </a:r>
          </a:p>
          <a:p>
            <a:pPr marL="150362" indent="-150362">
              <a:spcBef>
                <a:spcPts val="526"/>
              </a:spcBef>
              <a:spcAft>
                <a:spcPts val="526"/>
              </a:spcAft>
              <a:buFont typeface="Wingdings" panose="05000000000000000000" pitchFamily="2" charset="2"/>
              <a:buChar char="ü"/>
            </a:pPr>
            <a:r>
              <a:rPr lang="en-US" sz="1052" dirty="0">
                <a:solidFill>
                  <a:prstClr val="black"/>
                </a:solidFill>
                <a:latin typeface="Candara" panose="020E0502030303020204"/>
              </a:rPr>
              <a:t>To pay “</a:t>
            </a:r>
            <a:r>
              <a:rPr lang="en-US" sz="1052" b="1" dirty="0">
                <a:solidFill>
                  <a:prstClr val="black"/>
                </a:solidFill>
                <a:latin typeface="Candara" panose="020E0502030303020204"/>
              </a:rPr>
              <a:t>public improvement costs</a:t>
            </a:r>
            <a:r>
              <a:rPr lang="en-US" sz="1052" dirty="0">
                <a:solidFill>
                  <a:prstClr val="black"/>
                </a:solidFill>
                <a:latin typeface="Candara" panose="020E0502030303020204"/>
              </a:rPr>
              <a:t>” </a:t>
            </a:r>
          </a:p>
          <a:p>
            <a:pPr marL="150362" indent="-150362">
              <a:spcBef>
                <a:spcPts val="526"/>
              </a:spcBef>
              <a:spcAft>
                <a:spcPts val="526"/>
              </a:spcAft>
              <a:buFont typeface="Wingdings" panose="05000000000000000000" pitchFamily="2" charset="2"/>
              <a:buChar char="ü"/>
            </a:pPr>
            <a:r>
              <a:rPr lang="en-US" sz="1052" dirty="0">
                <a:solidFill>
                  <a:prstClr val="black"/>
                </a:solidFill>
                <a:latin typeface="Candara" panose="020E0502030303020204"/>
              </a:rPr>
              <a:t>To </a:t>
            </a:r>
            <a:r>
              <a:rPr lang="en-US" sz="1052" b="1" dirty="0">
                <a:solidFill>
                  <a:prstClr val="black"/>
                </a:solidFill>
                <a:latin typeface="Candara" panose="020E0502030303020204"/>
              </a:rPr>
              <a:t>repay</a:t>
            </a:r>
            <a:r>
              <a:rPr lang="en-US" sz="1052" dirty="0">
                <a:solidFill>
                  <a:prstClr val="black"/>
                </a:solidFill>
                <a:latin typeface="Candara" panose="020E0502030303020204"/>
              </a:rPr>
              <a:t> </a:t>
            </a:r>
            <a:r>
              <a:rPr lang="en-US" sz="1052" b="1" dirty="0">
                <a:solidFill>
                  <a:prstClr val="black"/>
                </a:solidFill>
                <a:latin typeface="Candara" panose="020E0502030303020204"/>
              </a:rPr>
              <a:t>bonds</a:t>
            </a:r>
            <a:r>
              <a:rPr lang="en-US" sz="1052" dirty="0">
                <a:solidFill>
                  <a:prstClr val="black"/>
                </a:solidFill>
                <a:latin typeface="Candara" panose="020E0502030303020204"/>
              </a:rPr>
              <a:t> issued for “public improvements”</a:t>
            </a:r>
          </a:p>
        </p:txBody>
      </p:sp>
      <p:cxnSp>
        <p:nvCxnSpPr>
          <p:cNvPr id="22" name="Straight Connector 21">
            <a:extLst>
              <a:ext uri="{FF2B5EF4-FFF2-40B4-BE49-F238E27FC236}">
                <a16:creationId xmlns:a16="http://schemas.microsoft.com/office/drawing/2014/main" id="{9AD74172-D58E-40DE-B36F-EF5C3B0D91A7}"/>
              </a:ext>
            </a:extLst>
          </p:cNvPr>
          <p:cNvCxnSpPr>
            <a:cxnSpLocks/>
          </p:cNvCxnSpPr>
          <p:nvPr/>
        </p:nvCxnSpPr>
        <p:spPr>
          <a:xfrm>
            <a:off x="5403375" y="5739112"/>
            <a:ext cx="735062" cy="0"/>
          </a:xfrm>
          <a:prstGeom prst="line">
            <a:avLst/>
          </a:prstGeom>
          <a:ln>
            <a:headEnd type="diamond" w="lg" len="med"/>
          </a:ln>
        </p:spPr>
        <p:style>
          <a:lnRef idx="3">
            <a:schemeClr val="accent5"/>
          </a:lnRef>
          <a:fillRef idx="0">
            <a:schemeClr val="accent5"/>
          </a:fillRef>
          <a:effectRef idx="2">
            <a:schemeClr val="accent5"/>
          </a:effectRef>
          <a:fontRef idx="minor">
            <a:schemeClr val="tx1"/>
          </a:fontRef>
        </p:style>
      </p:cxnSp>
      <p:cxnSp>
        <p:nvCxnSpPr>
          <p:cNvPr id="23" name="Straight Connector 22">
            <a:extLst>
              <a:ext uri="{FF2B5EF4-FFF2-40B4-BE49-F238E27FC236}">
                <a16:creationId xmlns:a16="http://schemas.microsoft.com/office/drawing/2014/main" id="{9864750D-7FD6-47F8-BB6C-08B9B1B59644}"/>
              </a:ext>
            </a:extLst>
          </p:cNvPr>
          <p:cNvCxnSpPr>
            <a:cxnSpLocks/>
          </p:cNvCxnSpPr>
          <p:nvPr/>
        </p:nvCxnSpPr>
        <p:spPr>
          <a:xfrm flipH="1">
            <a:off x="8143152" y="5726838"/>
            <a:ext cx="668238" cy="0"/>
          </a:xfrm>
          <a:prstGeom prst="line">
            <a:avLst/>
          </a:prstGeom>
          <a:ln>
            <a:headEnd type="diamond" w="lg" len="med"/>
          </a:ln>
        </p:spPr>
        <p:style>
          <a:lnRef idx="3">
            <a:schemeClr val="accent5"/>
          </a:lnRef>
          <a:fillRef idx="0">
            <a:schemeClr val="accent5"/>
          </a:fillRef>
          <a:effectRef idx="2">
            <a:schemeClr val="accent5"/>
          </a:effectRef>
          <a:fontRef idx="minor">
            <a:schemeClr val="tx1"/>
          </a:fontRef>
        </p:style>
      </p:cxnSp>
      <p:sp>
        <p:nvSpPr>
          <p:cNvPr id="3" name="Rectangle 2">
            <a:extLst>
              <a:ext uri="{FF2B5EF4-FFF2-40B4-BE49-F238E27FC236}">
                <a16:creationId xmlns:a16="http://schemas.microsoft.com/office/drawing/2014/main" id="{47CE1BDB-43B2-E1A3-5871-1959BDFEA2BD}"/>
              </a:ext>
            </a:extLst>
          </p:cNvPr>
          <p:cNvSpPr/>
          <p:nvPr/>
        </p:nvSpPr>
        <p:spPr>
          <a:xfrm>
            <a:off x="544732" y="2155847"/>
            <a:ext cx="809324" cy="362279"/>
          </a:xfrm>
          <a:prstGeom prst="rect">
            <a:avLst/>
          </a:prstGeom>
        </p:spPr>
        <p:txBody>
          <a:bodyPr wrap="none">
            <a:spAutoFit/>
          </a:bodyPr>
          <a:lstStyle/>
          <a:p>
            <a:r>
              <a:rPr lang="en-US" sz="1754" b="1" dirty="0">
                <a:solidFill>
                  <a:srgbClr val="8C0043"/>
                </a:solidFill>
              </a:rPr>
              <a:t>Model</a:t>
            </a:r>
            <a:r>
              <a:rPr lang="en-US" sz="965" b="1" dirty="0">
                <a:solidFill>
                  <a:srgbClr val="8C0043"/>
                </a:solidFill>
              </a:rPr>
              <a:t> </a:t>
            </a:r>
            <a:endParaRPr lang="en-US" sz="965" b="1" dirty="0"/>
          </a:p>
        </p:txBody>
      </p:sp>
      <p:sp>
        <p:nvSpPr>
          <p:cNvPr id="6" name="TextBox 5">
            <a:extLst>
              <a:ext uri="{FF2B5EF4-FFF2-40B4-BE49-F238E27FC236}">
                <a16:creationId xmlns:a16="http://schemas.microsoft.com/office/drawing/2014/main" id="{AAA7FEF7-BF6A-BEEA-1DBD-7AA24B442F1D}"/>
              </a:ext>
            </a:extLst>
          </p:cNvPr>
          <p:cNvSpPr txBox="1"/>
          <p:nvPr/>
        </p:nvSpPr>
        <p:spPr>
          <a:xfrm>
            <a:off x="639087" y="1343847"/>
            <a:ext cx="6158462" cy="584775"/>
          </a:xfrm>
          <a:prstGeom prst="rect">
            <a:avLst/>
          </a:prstGeom>
          <a:noFill/>
        </p:spPr>
        <p:txBody>
          <a:bodyPr wrap="square">
            <a:spAutoFit/>
          </a:bodyPr>
          <a:lstStyle/>
          <a:p>
            <a:pPr algn="l"/>
            <a:r>
              <a:rPr lang="en-US" sz="1600" b="1" dirty="0">
                <a:solidFill>
                  <a:schemeClr val="tx1"/>
                </a:solidFill>
                <a:latin typeface="Times New Roman" panose="02020603050405020304" pitchFamily="18" charset="0"/>
                <a:cs typeface="Times New Roman" panose="02020603050405020304" pitchFamily="18" charset="0"/>
              </a:rPr>
              <a:t>Washington State Legislature Passed Bill 1189 authorizing TIF in 2021.  Now Codified as </a:t>
            </a:r>
            <a:r>
              <a:rPr lang="en-US" sz="1600" b="1" i="0" dirty="0">
                <a:solidFill>
                  <a:schemeClr val="tx1"/>
                </a:solidFill>
                <a:effectLst/>
                <a:latin typeface="Times New Roman" panose="02020603050405020304" pitchFamily="18" charset="0"/>
                <a:cs typeface="Times New Roman" panose="02020603050405020304" pitchFamily="18" charset="0"/>
              </a:rPr>
              <a:t>Chapter </a:t>
            </a:r>
            <a:r>
              <a:rPr lang="en-US" sz="1600" b="1" i="0" u="none" strike="noStrike" dirty="0">
                <a:solidFill>
                  <a:schemeClr val="tx1"/>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39.114</a:t>
            </a:r>
            <a:r>
              <a:rPr lang="en-US" sz="1600" b="1" i="0" dirty="0">
                <a:solidFill>
                  <a:schemeClr val="tx1"/>
                </a:solidFill>
                <a:effectLst/>
                <a:latin typeface="Times New Roman" panose="02020603050405020304" pitchFamily="18" charset="0"/>
                <a:cs typeface="Times New Roman" panose="02020603050405020304" pitchFamily="18" charset="0"/>
              </a:rPr>
              <a:t> RCW</a:t>
            </a:r>
          </a:p>
        </p:txBody>
      </p:sp>
    </p:spTree>
    <p:extLst>
      <p:ext uri="{BB962C8B-B14F-4D97-AF65-F5344CB8AC3E}">
        <p14:creationId xmlns:p14="http://schemas.microsoft.com/office/powerpoint/2010/main" val="2963735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6A929E5-C61E-432A-A0A0-99E2F970CDDB}"/>
              </a:ext>
            </a:extLst>
          </p:cNvPr>
          <p:cNvSpPr>
            <a:spLocks noGrp="1"/>
          </p:cNvSpPr>
          <p:nvPr>
            <p:ph type="title"/>
          </p:nvPr>
        </p:nvSpPr>
        <p:spPr>
          <a:xfrm>
            <a:off x="533915" y="487535"/>
            <a:ext cx="9089138" cy="1399772"/>
          </a:xfrm>
        </p:spPr>
        <p:txBody>
          <a:bodyPr/>
          <a:lstStyle/>
          <a:p>
            <a:r>
              <a:rPr lang="en-US" b="1" dirty="0">
                <a:latin typeface="Times New Roman" panose="02020603050405020304" pitchFamily="18" charset="0"/>
                <a:cs typeface="Times New Roman" panose="02020603050405020304" pitchFamily="18" charset="0"/>
              </a:rPr>
              <a:t>Overview of Tax Increment Financing</a:t>
            </a:r>
          </a:p>
        </p:txBody>
      </p:sp>
      <p:sp>
        <p:nvSpPr>
          <p:cNvPr id="4" name="Slide Number Placeholder 3">
            <a:extLst>
              <a:ext uri="{FF2B5EF4-FFF2-40B4-BE49-F238E27FC236}">
                <a16:creationId xmlns:a16="http://schemas.microsoft.com/office/drawing/2014/main" id="{7AAAD377-766B-4E04-9D7C-4BD67F67C4A3}"/>
              </a:ext>
            </a:extLst>
          </p:cNvPr>
          <p:cNvSpPr>
            <a:spLocks noGrp="1"/>
          </p:cNvSpPr>
          <p:nvPr>
            <p:ph type="sldNum" sz="quarter" idx="12"/>
          </p:nvPr>
        </p:nvSpPr>
        <p:spPr>
          <a:xfrm>
            <a:off x="9638299" y="6268212"/>
            <a:ext cx="670181" cy="320198"/>
          </a:xfrm>
        </p:spPr>
        <p:txBody>
          <a:bodyPr anchor="ctr">
            <a:normAutofit/>
          </a:bodyPr>
          <a:lstStyle/>
          <a:p>
            <a:pPr>
              <a:spcAft>
                <a:spcPts val="526"/>
              </a:spcAft>
            </a:pPr>
            <a:fld id="{D57F1E4F-1CFF-5643-939E-217C01CDF565}" type="slidenum">
              <a:rPr lang="en-US" smtClean="0"/>
              <a:pPr>
                <a:spcAft>
                  <a:spcPts val="526"/>
                </a:spcAft>
              </a:pPr>
              <a:t>4</a:t>
            </a:fld>
            <a:endParaRPr lang="en-US" dirty="0"/>
          </a:p>
        </p:txBody>
      </p:sp>
      <p:sp>
        <p:nvSpPr>
          <p:cNvPr id="19" name="TextBox 18">
            <a:extLst>
              <a:ext uri="{FF2B5EF4-FFF2-40B4-BE49-F238E27FC236}">
                <a16:creationId xmlns:a16="http://schemas.microsoft.com/office/drawing/2014/main" id="{C93A3309-915B-BB4A-8462-88977E09EE61}"/>
              </a:ext>
            </a:extLst>
          </p:cNvPr>
          <p:cNvSpPr txBox="1"/>
          <p:nvPr/>
        </p:nvSpPr>
        <p:spPr>
          <a:xfrm>
            <a:off x="533915" y="1887307"/>
            <a:ext cx="9623983" cy="4794261"/>
          </a:xfrm>
          <a:prstGeom prst="rect">
            <a:avLst/>
          </a:prstGeom>
          <a:noFill/>
        </p:spPr>
        <p:txBody>
          <a:bodyPr wrap="square" rtlCol="0">
            <a:spAutoFit/>
          </a:bodyPr>
          <a:lstStyle/>
          <a:p>
            <a:r>
              <a:rPr lang="en-US" sz="2400" b="1" dirty="0">
                <a:solidFill>
                  <a:schemeClr val="tx1"/>
                </a:solidFill>
                <a:latin typeface="Times New Roman" panose="02020603050405020304" pitchFamily="18" charset="0"/>
                <a:cs typeface="Times New Roman" panose="02020603050405020304" pitchFamily="18" charset="0"/>
              </a:rPr>
              <a:t>SUMMARY </a:t>
            </a:r>
          </a:p>
          <a:p>
            <a:endParaRPr lang="en-US" sz="1754" b="1" dirty="0">
              <a:latin typeface="Times New Roman" panose="02020603050405020304" pitchFamily="18" charset="0"/>
              <a:cs typeface="Times New Roman" panose="02020603050405020304" pitchFamily="18" charset="0"/>
            </a:endParaRPr>
          </a:p>
          <a:p>
            <a:pPr marL="250603" indent="-250603">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Available to cities, counties, and ports.</a:t>
            </a:r>
          </a:p>
          <a:p>
            <a:pPr marL="250603" indent="-250603">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Powerful economic development tool.</a:t>
            </a:r>
          </a:p>
          <a:p>
            <a:pPr marL="250603" indent="-250603">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Designed for specific project/site – Not build infrastructure and hope/wait for development.</a:t>
            </a:r>
          </a:p>
          <a:p>
            <a:pPr marL="250603" indent="-250603">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Projects will not occur “but for” the public investment in infrastructure – </a:t>
            </a:r>
            <a:r>
              <a:rPr lang="en-US" sz="2400" dirty="0">
                <a:solidFill>
                  <a:schemeClr val="tx1"/>
                </a:solidFill>
                <a:latin typeface="Times New Roman" panose="02020603050405020304" pitchFamily="18" charset="0"/>
                <a:cs typeface="Times New Roman" panose="02020603050405020304" pitchFamily="18" charset="0"/>
              </a:rPr>
              <a:t>“But-For” Requirement.</a:t>
            </a:r>
          </a:p>
          <a:p>
            <a:pPr marL="250603" indent="-250603">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Results in creation of new assessed value, public benefits, construction of desired development and short/long-term jobs.</a:t>
            </a:r>
          </a:p>
          <a:p>
            <a:pPr marL="250603" indent="-250603">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Taxes from the development fund the public infrastructure needed by the development; no impact on individual property owners.</a:t>
            </a:r>
          </a:p>
          <a:p>
            <a:pPr marL="250603" indent="-250603">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Designed </a:t>
            </a:r>
            <a:r>
              <a:rPr lang="en-US" sz="2400" u="sng" dirty="0">
                <a:latin typeface="Times New Roman" panose="02020603050405020304" pitchFamily="18" charset="0"/>
                <a:cs typeface="Times New Roman" panose="02020603050405020304" pitchFamily="18" charset="0"/>
              </a:rPr>
              <a:t>to not harm </a:t>
            </a:r>
            <a:r>
              <a:rPr lang="en-US" sz="2400" dirty="0">
                <a:latin typeface="Times New Roman" panose="02020603050405020304" pitchFamily="18" charset="0"/>
                <a:cs typeface="Times New Roman" panose="02020603050405020304" pitchFamily="18" charset="0"/>
              </a:rPr>
              <a:t>existing taxing district.</a:t>
            </a:r>
          </a:p>
        </p:txBody>
      </p:sp>
    </p:spTree>
    <p:extLst>
      <p:ext uri="{BB962C8B-B14F-4D97-AF65-F5344CB8AC3E}">
        <p14:creationId xmlns:p14="http://schemas.microsoft.com/office/powerpoint/2010/main" val="26677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6E043-B94B-4398-9A8C-46538BE911B5}"/>
              </a:ext>
            </a:extLst>
          </p:cNvPr>
          <p:cNvSpPr>
            <a:spLocks noGrp="1"/>
          </p:cNvSpPr>
          <p:nvPr>
            <p:ph type="title"/>
          </p:nvPr>
        </p:nvSpPr>
        <p:spPr>
          <a:xfrm>
            <a:off x="386931" y="546147"/>
            <a:ext cx="9089138" cy="942565"/>
          </a:xfrm>
        </p:spPr>
        <p:txBody>
          <a:bodyPr>
            <a:normAutofit/>
          </a:bodyPr>
          <a:lstStyle/>
          <a:p>
            <a:r>
              <a:rPr lang="en-US" b="1" dirty="0">
                <a:latin typeface="Times New Roman" panose="02020603050405020304" pitchFamily="18" charset="0"/>
                <a:cs typeface="Times New Roman" panose="02020603050405020304" pitchFamily="18" charset="0"/>
              </a:rPr>
              <a:t>Overview of Tax Increment Financing </a:t>
            </a:r>
          </a:p>
        </p:txBody>
      </p:sp>
      <p:sp>
        <p:nvSpPr>
          <p:cNvPr id="3" name="Content Placeholder 2">
            <a:extLst>
              <a:ext uri="{FF2B5EF4-FFF2-40B4-BE49-F238E27FC236}">
                <a16:creationId xmlns:a16="http://schemas.microsoft.com/office/drawing/2014/main" id="{86C2AA99-1361-4A64-8616-126940E67492}"/>
              </a:ext>
            </a:extLst>
          </p:cNvPr>
          <p:cNvSpPr>
            <a:spLocks noGrp="1"/>
          </p:cNvSpPr>
          <p:nvPr>
            <p:ph idx="1"/>
          </p:nvPr>
        </p:nvSpPr>
        <p:spPr>
          <a:xfrm>
            <a:off x="386858" y="2118217"/>
            <a:ext cx="9672455" cy="4807075"/>
          </a:xfrm>
        </p:spPr>
        <p:txBody>
          <a:bodyPr>
            <a:normAutofit lnSpcReduction="10000"/>
          </a:bodyPr>
          <a:lstStyle/>
          <a:p>
            <a:pPr marL="0" indent="0">
              <a:buNone/>
            </a:pPr>
            <a:r>
              <a:rPr lang="en-US" sz="2000" dirty="0">
                <a:solidFill>
                  <a:srgbClr val="000000"/>
                </a:solidFill>
                <a:latin typeface="Times New Roman" panose="02020603050405020304" pitchFamily="18" charset="0"/>
                <a:cs typeface="Times New Roman" panose="02020603050405020304" pitchFamily="18" charset="0"/>
              </a:rPr>
              <a:t>City, county, or port adopts an ordinance designating increment area, and identifying the public improvements to be financed, and whether bonds will be issued. Limitations:</a:t>
            </a:r>
          </a:p>
          <a:p>
            <a:pPr marL="0" indent="0">
              <a:buNone/>
            </a:pPr>
            <a:endParaRPr lang="en-US" sz="2000" dirty="0">
              <a:solidFill>
                <a:srgbClr val="000000"/>
              </a:solidFill>
              <a:latin typeface="Times New Roman" panose="02020603050405020304" pitchFamily="18" charset="0"/>
              <a:cs typeface="Times New Roman" panose="02020603050405020304" pitchFamily="18" charset="0"/>
            </a:endParaRPr>
          </a:p>
          <a:p>
            <a:pPr lvl="1"/>
            <a:r>
              <a:rPr lang="en-US" sz="2000" dirty="0">
                <a:solidFill>
                  <a:srgbClr val="000000"/>
                </a:solidFill>
                <a:latin typeface="Times New Roman" panose="02020603050405020304" pitchFamily="18" charset="0"/>
                <a:cs typeface="Times New Roman" panose="02020603050405020304" pitchFamily="18" charset="0"/>
              </a:rPr>
              <a:t>No more than </a:t>
            </a:r>
            <a:r>
              <a:rPr lang="en-US" sz="2000" u="sng" dirty="0">
                <a:solidFill>
                  <a:srgbClr val="000000"/>
                </a:solidFill>
                <a:latin typeface="Times New Roman" panose="02020603050405020304" pitchFamily="18" charset="0"/>
                <a:cs typeface="Times New Roman" panose="02020603050405020304" pitchFamily="18" charset="0"/>
              </a:rPr>
              <a:t>two</a:t>
            </a:r>
            <a:r>
              <a:rPr lang="en-US" sz="2000" dirty="0">
                <a:solidFill>
                  <a:srgbClr val="000000"/>
                </a:solidFill>
                <a:latin typeface="Times New Roman" panose="02020603050405020304" pitchFamily="18" charset="0"/>
                <a:cs typeface="Times New Roman" panose="02020603050405020304" pitchFamily="18" charset="0"/>
              </a:rPr>
              <a:t> active increment </a:t>
            </a:r>
            <a:r>
              <a:rPr lang="en-US" sz="2000" dirty="0">
                <a:latin typeface="Times New Roman" panose="02020603050405020304" pitchFamily="18" charset="0"/>
                <a:cs typeface="Times New Roman" panose="02020603050405020304" pitchFamily="18" charset="0"/>
              </a:rPr>
              <a:t>areas per sponsoring jurisdiction and they may not overlap.</a:t>
            </a:r>
          </a:p>
          <a:p>
            <a:pPr lvl="1"/>
            <a:r>
              <a:rPr lang="en-US" sz="2000" dirty="0">
                <a:latin typeface="Times New Roman" panose="02020603050405020304" pitchFamily="18" charset="0"/>
                <a:cs typeface="Times New Roman" panose="02020603050405020304" pitchFamily="18" charset="0"/>
              </a:rPr>
              <a:t>Increment areas may not total more than $200 million in assessed valuation, or more than 20% of the total assessed valuation of the sponsoring jurisdiction, whichever is less.</a:t>
            </a:r>
          </a:p>
          <a:p>
            <a:pPr lvl="1"/>
            <a:r>
              <a:rPr lang="en-US" sz="2000" dirty="0">
                <a:latin typeface="Times New Roman" panose="02020603050405020304" pitchFamily="18" charset="0"/>
                <a:cs typeface="Times New Roman" panose="02020603050405020304" pitchFamily="18" charset="0"/>
              </a:rPr>
              <a:t>Cannot add additional public improvements or change the boundary of the increment area once adopted.</a:t>
            </a:r>
          </a:p>
          <a:p>
            <a:pPr lvl="1"/>
            <a:r>
              <a:rPr lang="en-US" sz="2000" dirty="0">
                <a:latin typeface="Times New Roman" panose="02020603050405020304" pitchFamily="18" charset="0"/>
                <a:cs typeface="Times New Roman" panose="02020603050405020304" pitchFamily="18" charset="0"/>
              </a:rPr>
              <a:t>Must include a deadline by when construction of public improvements will begin.</a:t>
            </a:r>
          </a:p>
          <a:p>
            <a:pPr lvl="1"/>
            <a:r>
              <a:rPr lang="en-US" sz="2000" dirty="0">
                <a:latin typeface="Times New Roman" panose="02020603050405020304" pitchFamily="18" charset="0"/>
                <a:cs typeface="Times New Roman" panose="02020603050405020304" pitchFamily="18" charset="0"/>
              </a:rPr>
              <a:t>The local government may only receive TIF revenues for the period of time necessary to pay the costs of the public improvements.</a:t>
            </a:r>
          </a:p>
          <a:p>
            <a:pPr lvl="1"/>
            <a:r>
              <a:rPr lang="en-US" sz="2000" dirty="0">
                <a:latin typeface="Times New Roman" panose="02020603050405020304" pitchFamily="18" charset="0"/>
                <a:cs typeface="Times New Roman" panose="02020603050405020304" pitchFamily="18" charset="0"/>
              </a:rPr>
              <a:t>If the local government finances the public improvements, the increment area must be retired no more than 25 years after the adoption of the ordinance designating the increment area.</a:t>
            </a:r>
          </a:p>
        </p:txBody>
      </p:sp>
      <p:sp>
        <p:nvSpPr>
          <p:cNvPr id="4" name="Slide Number Placeholder 3">
            <a:extLst>
              <a:ext uri="{FF2B5EF4-FFF2-40B4-BE49-F238E27FC236}">
                <a16:creationId xmlns:a16="http://schemas.microsoft.com/office/drawing/2014/main" id="{A0AAAD34-BBBB-47F4-850F-B719412D5715}"/>
              </a:ext>
            </a:extLst>
          </p:cNvPr>
          <p:cNvSpPr>
            <a:spLocks noGrp="1"/>
          </p:cNvSpPr>
          <p:nvPr>
            <p:ph type="sldNum" sz="quarter" idx="12"/>
          </p:nvPr>
        </p:nvSpPr>
        <p:spPr>
          <a:xfrm>
            <a:off x="9634774" y="6222047"/>
            <a:ext cx="670181" cy="320198"/>
          </a:xfrm>
        </p:spPr>
        <p:txBody>
          <a:bodyPr/>
          <a:lstStyle/>
          <a:p>
            <a:fld id="{D57F1E4F-1CFF-5643-939E-217C01CDF565}" type="slidenum">
              <a:rPr lang="en-US" smtClean="0"/>
              <a:pPr/>
              <a:t>5</a:t>
            </a:fld>
            <a:endParaRPr lang="en-US" dirty="0"/>
          </a:p>
        </p:txBody>
      </p:sp>
      <p:sp>
        <p:nvSpPr>
          <p:cNvPr id="5" name="Rectangle 4">
            <a:extLst>
              <a:ext uri="{FF2B5EF4-FFF2-40B4-BE49-F238E27FC236}">
                <a16:creationId xmlns:a16="http://schemas.microsoft.com/office/drawing/2014/main" id="{2932DA7E-31FE-3FB3-2889-4A0E6C2F430A}"/>
              </a:ext>
            </a:extLst>
          </p:cNvPr>
          <p:cNvSpPr/>
          <p:nvPr/>
        </p:nvSpPr>
        <p:spPr>
          <a:xfrm>
            <a:off x="386931" y="1488712"/>
            <a:ext cx="2627451" cy="461665"/>
          </a:xfrm>
          <a:prstGeom prst="rect">
            <a:avLst/>
          </a:prstGeom>
        </p:spPr>
        <p:txBody>
          <a:bodyPr wrap="none">
            <a:spAutoFit/>
          </a:bodyPr>
          <a:lstStyle/>
          <a:p>
            <a:r>
              <a:rPr lang="en-US" sz="2400" b="1" dirty="0">
                <a:solidFill>
                  <a:schemeClr val="tx1"/>
                </a:solidFill>
                <a:latin typeface="Times New Roman" panose="02020603050405020304" pitchFamily="18" charset="0"/>
                <a:cs typeface="Times New Roman" panose="02020603050405020304" pitchFamily="18" charset="0"/>
              </a:rPr>
              <a:t>KEY ELEMENTS</a:t>
            </a:r>
          </a:p>
        </p:txBody>
      </p:sp>
    </p:spTree>
    <p:extLst>
      <p:ext uri="{BB962C8B-B14F-4D97-AF65-F5344CB8AC3E}">
        <p14:creationId xmlns:p14="http://schemas.microsoft.com/office/powerpoint/2010/main" val="13932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6E043-B94B-4398-9A8C-46538BE911B5}"/>
              </a:ext>
            </a:extLst>
          </p:cNvPr>
          <p:cNvSpPr>
            <a:spLocks noGrp="1"/>
          </p:cNvSpPr>
          <p:nvPr>
            <p:ph type="title"/>
          </p:nvPr>
        </p:nvSpPr>
        <p:spPr>
          <a:xfrm>
            <a:off x="386931" y="546147"/>
            <a:ext cx="9089138" cy="942565"/>
          </a:xfrm>
        </p:spPr>
        <p:txBody>
          <a:bodyPr>
            <a:normAutofit/>
          </a:bodyPr>
          <a:lstStyle/>
          <a:p>
            <a:r>
              <a:rPr lang="en-US" b="1" dirty="0">
                <a:latin typeface="Times New Roman" panose="02020603050405020304" pitchFamily="18" charset="0"/>
                <a:cs typeface="Times New Roman" panose="02020603050405020304" pitchFamily="18" charset="0"/>
              </a:rPr>
              <a:t>Overview of Tax Increment Financing </a:t>
            </a:r>
          </a:p>
        </p:txBody>
      </p:sp>
      <p:sp>
        <p:nvSpPr>
          <p:cNvPr id="6" name="Content Placeholder 2">
            <a:extLst>
              <a:ext uri="{FF2B5EF4-FFF2-40B4-BE49-F238E27FC236}">
                <a16:creationId xmlns:a16="http://schemas.microsoft.com/office/drawing/2014/main" id="{29898E3D-8841-801A-2FD3-7B78EE85800A}"/>
              </a:ext>
            </a:extLst>
          </p:cNvPr>
          <p:cNvSpPr>
            <a:spLocks noGrp="1"/>
          </p:cNvSpPr>
          <p:nvPr>
            <p:ph idx="1"/>
          </p:nvPr>
        </p:nvSpPr>
        <p:spPr>
          <a:xfrm>
            <a:off x="428727" y="1976951"/>
            <a:ext cx="9834357" cy="5212423"/>
          </a:xfrm>
        </p:spPr>
        <p:txBody>
          <a:bodyPr numCol="2">
            <a:normAutofit fontScale="40000" lnSpcReduction="20000"/>
          </a:bodyPr>
          <a:lstStyle/>
          <a:p>
            <a:pPr marL="0" indent="0">
              <a:lnSpc>
                <a:spcPct val="120000"/>
              </a:lnSpc>
              <a:spcBef>
                <a:spcPts val="0"/>
              </a:spcBef>
              <a:buNone/>
            </a:pPr>
            <a:r>
              <a:rPr lang="en-US" sz="4800" b="1" dirty="0">
                <a:solidFill>
                  <a:schemeClr val="tx1"/>
                </a:solidFill>
                <a:latin typeface="Times New Roman" panose="02020603050405020304" pitchFamily="18" charset="0"/>
                <a:cs typeface="Times New Roman" panose="02020603050405020304" pitchFamily="18" charset="0"/>
              </a:rPr>
              <a:t>Eligible Infrastructure improvements owned by a local government within or outside of and serving the increment area that include:</a:t>
            </a:r>
          </a:p>
          <a:p>
            <a:pPr>
              <a:lnSpc>
                <a:spcPct val="120000"/>
              </a:lnSpc>
              <a:spcBef>
                <a:spcPts val="0"/>
              </a:spcBef>
              <a:buFont typeface="Wingdings" panose="05000000000000000000" pitchFamily="2" charset="2"/>
              <a:buChar char="§"/>
            </a:pPr>
            <a:r>
              <a:rPr lang="en-US" sz="4800" dirty="0">
                <a:solidFill>
                  <a:schemeClr val="tx1"/>
                </a:solidFill>
                <a:latin typeface="Times New Roman" panose="02020603050405020304" pitchFamily="18" charset="0"/>
                <a:cs typeface="Times New Roman" panose="02020603050405020304" pitchFamily="18" charset="0"/>
              </a:rPr>
              <a:t>Street and road construction;</a:t>
            </a:r>
          </a:p>
          <a:p>
            <a:pPr>
              <a:lnSpc>
                <a:spcPct val="120000"/>
              </a:lnSpc>
              <a:spcBef>
                <a:spcPts val="0"/>
              </a:spcBef>
              <a:buFont typeface="Wingdings" panose="05000000000000000000" pitchFamily="2" charset="2"/>
              <a:buChar char="§"/>
            </a:pPr>
            <a:r>
              <a:rPr lang="en-US" sz="4800" dirty="0">
                <a:solidFill>
                  <a:schemeClr val="tx1"/>
                </a:solidFill>
                <a:latin typeface="Times New Roman" panose="02020603050405020304" pitchFamily="18" charset="0"/>
                <a:cs typeface="Times New Roman" panose="02020603050405020304" pitchFamily="18" charset="0"/>
              </a:rPr>
              <a:t>Water and sewer system construction and improvements;</a:t>
            </a:r>
          </a:p>
          <a:p>
            <a:pPr>
              <a:lnSpc>
                <a:spcPct val="120000"/>
              </a:lnSpc>
              <a:spcBef>
                <a:spcPts val="0"/>
              </a:spcBef>
              <a:buFont typeface="Wingdings" panose="05000000000000000000" pitchFamily="2" charset="2"/>
              <a:buChar char="§"/>
            </a:pPr>
            <a:r>
              <a:rPr lang="en-US" sz="4800" dirty="0">
                <a:solidFill>
                  <a:schemeClr val="tx1"/>
                </a:solidFill>
                <a:latin typeface="Times New Roman" panose="02020603050405020304" pitchFamily="18" charset="0"/>
                <a:cs typeface="Times New Roman" panose="02020603050405020304" pitchFamily="18" charset="0"/>
              </a:rPr>
              <a:t>Sidewalks and other non-motorized transportation improvements and streetlights;</a:t>
            </a:r>
          </a:p>
          <a:p>
            <a:pPr>
              <a:lnSpc>
                <a:spcPct val="120000"/>
              </a:lnSpc>
              <a:spcBef>
                <a:spcPts val="0"/>
              </a:spcBef>
              <a:buFont typeface="Wingdings" panose="05000000000000000000" pitchFamily="2" charset="2"/>
              <a:buChar char="§"/>
            </a:pPr>
            <a:r>
              <a:rPr lang="en-US" sz="4800" dirty="0">
                <a:solidFill>
                  <a:schemeClr val="tx1"/>
                </a:solidFill>
                <a:latin typeface="Times New Roman" panose="02020603050405020304" pitchFamily="18" charset="0"/>
                <a:cs typeface="Times New Roman" panose="02020603050405020304" pitchFamily="18" charset="0"/>
              </a:rPr>
              <a:t>Parking, terminal, and dock facilities;</a:t>
            </a:r>
          </a:p>
          <a:p>
            <a:pPr>
              <a:lnSpc>
                <a:spcPct val="120000"/>
              </a:lnSpc>
              <a:spcBef>
                <a:spcPts val="0"/>
              </a:spcBef>
              <a:buFont typeface="Wingdings" panose="05000000000000000000" pitchFamily="2" charset="2"/>
              <a:buChar char="§"/>
            </a:pPr>
            <a:r>
              <a:rPr lang="en-US" sz="4800" dirty="0">
                <a:solidFill>
                  <a:schemeClr val="tx1"/>
                </a:solidFill>
                <a:latin typeface="Times New Roman" panose="02020603050405020304" pitchFamily="18" charset="0"/>
                <a:cs typeface="Times New Roman" panose="02020603050405020304" pitchFamily="18" charset="0"/>
              </a:rPr>
              <a:t>Park and ride facilities or other transit facilities;</a:t>
            </a:r>
          </a:p>
          <a:p>
            <a:pPr>
              <a:lnSpc>
                <a:spcPct val="120000"/>
              </a:lnSpc>
              <a:spcBef>
                <a:spcPts val="0"/>
              </a:spcBef>
              <a:buFont typeface="Wingdings" panose="05000000000000000000" pitchFamily="2" charset="2"/>
              <a:buChar char="§"/>
            </a:pPr>
            <a:r>
              <a:rPr lang="en-US" sz="4800" dirty="0">
                <a:solidFill>
                  <a:schemeClr val="tx1"/>
                </a:solidFill>
                <a:latin typeface="Times New Roman" panose="02020603050405020304" pitchFamily="18" charset="0"/>
                <a:cs typeface="Times New Roman" panose="02020603050405020304" pitchFamily="18" charset="0"/>
              </a:rPr>
              <a:t>Park and community facilities and recreational areas;</a:t>
            </a:r>
          </a:p>
          <a:p>
            <a:pPr>
              <a:lnSpc>
                <a:spcPct val="120000"/>
              </a:lnSpc>
              <a:spcBef>
                <a:spcPts val="0"/>
              </a:spcBef>
              <a:buFont typeface="Wingdings" panose="05000000000000000000" pitchFamily="2" charset="2"/>
              <a:buChar char="§"/>
            </a:pPr>
            <a:r>
              <a:rPr lang="en-US" sz="4800" dirty="0">
                <a:solidFill>
                  <a:schemeClr val="tx1"/>
                </a:solidFill>
                <a:latin typeface="Times New Roman" panose="02020603050405020304" pitchFamily="18" charset="0"/>
                <a:cs typeface="Times New Roman" panose="02020603050405020304" pitchFamily="18" charset="0"/>
              </a:rPr>
              <a:t>Stormwater and management systems;</a:t>
            </a:r>
          </a:p>
          <a:p>
            <a:pPr>
              <a:lnSpc>
                <a:spcPct val="120000"/>
              </a:lnSpc>
              <a:spcBef>
                <a:spcPts val="0"/>
              </a:spcBef>
              <a:buFont typeface="Wingdings" panose="05000000000000000000" pitchFamily="2" charset="2"/>
              <a:buChar char="§"/>
            </a:pPr>
            <a:r>
              <a:rPr lang="en-US" sz="4800" dirty="0">
                <a:solidFill>
                  <a:schemeClr val="tx1"/>
                </a:solidFill>
                <a:latin typeface="Times New Roman" panose="02020603050405020304" pitchFamily="18" charset="0"/>
                <a:cs typeface="Times New Roman" panose="02020603050405020304" pitchFamily="18" charset="0"/>
              </a:rPr>
              <a:t>Electric, broadband, or rail service;</a:t>
            </a:r>
          </a:p>
          <a:p>
            <a:pPr>
              <a:lnSpc>
                <a:spcPct val="120000"/>
              </a:lnSpc>
              <a:spcBef>
                <a:spcPts val="0"/>
              </a:spcBef>
              <a:buFont typeface="Wingdings" panose="05000000000000000000" pitchFamily="2" charset="2"/>
              <a:buChar char="§"/>
            </a:pPr>
            <a:r>
              <a:rPr lang="en-US" sz="4800" dirty="0">
                <a:solidFill>
                  <a:schemeClr val="tx1"/>
                </a:solidFill>
                <a:latin typeface="Times New Roman" panose="02020603050405020304" pitchFamily="18" charset="0"/>
                <a:cs typeface="Times New Roman" panose="02020603050405020304" pitchFamily="18" charset="0"/>
              </a:rPr>
              <a:t>Mitigation of brownfields;</a:t>
            </a:r>
            <a:r>
              <a:rPr lang="en-US" sz="4800" b="1" dirty="0">
                <a:solidFill>
                  <a:schemeClr val="tx1"/>
                </a:solidFill>
                <a:latin typeface="Times New Roman" panose="02020603050405020304" pitchFamily="18" charset="0"/>
                <a:cs typeface="Times New Roman" panose="02020603050405020304" pitchFamily="18" charset="0"/>
              </a:rPr>
              <a:t> or</a:t>
            </a:r>
            <a:r>
              <a:rPr lang="en-US" sz="4800" dirty="0">
                <a:solidFill>
                  <a:schemeClr val="tx1"/>
                </a:solidFill>
                <a:latin typeface="Times New Roman" panose="02020603050405020304" pitchFamily="18" charset="0"/>
                <a:cs typeface="Times New Roman" panose="02020603050405020304" pitchFamily="18" charset="0"/>
              </a:rPr>
              <a:t> </a:t>
            </a:r>
          </a:p>
          <a:p>
            <a:pPr>
              <a:lnSpc>
                <a:spcPct val="120000"/>
              </a:lnSpc>
              <a:spcBef>
                <a:spcPts val="0"/>
              </a:spcBef>
              <a:buFont typeface="Wingdings" panose="05000000000000000000" pitchFamily="2" charset="2"/>
              <a:buChar char="§"/>
            </a:pPr>
            <a:endParaRPr lang="en-US" sz="4800" dirty="0">
              <a:latin typeface="Times New Roman" panose="02020603050405020304" pitchFamily="18" charset="0"/>
              <a:cs typeface="Times New Roman" panose="02020603050405020304" pitchFamily="18" charset="0"/>
            </a:endParaRPr>
          </a:p>
          <a:p>
            <a:pPr>
              <a:lnSpc>
                <a:spcPct val="120000"/>
              </a:lnSpc>
              <a:spcBef>
                <a:spcPts val="0"/>
              </a:spcBef>
              <a:buFont typeface="Wingdings" panose="05000000000000000000" pitchFamily="2" charset="2"/>
              <a:buChar char="§"/>
            </a:pPr>
            <a:endParaRPr lang="en-US" sz="4800" dirty="0">
              <a:solidFill>
                <a:schemeClr val="tx1"/>
              </a:solidFill>
              <a:latin typeface="Times New Roman" panose="02020603050405020304" pitchFamily="18" charset="0"/>
              <a:cs typeface="Times New Roman" panose="02020603050405020304" pitchFamily="18" charset="0"/>
            </a:endParaRPr>
          </a:p>
          <a:p>
            <a:pPr marL="400965" lvl="1" indent="0">
              <a:lnSpc>
                <a:spcPct val="120000"/>
              </a:lnSpc>
              <a:spcBef>
                <a:spcPts val="0"/>
              </a:spcBef>
              <a:buNone/>
            </a:pPr>
            <a:r>
              <a:rPr lang="en-US" sz="4449" b="1" dirty="0">
                <a:solidFill>
                  <a:schemeClr val="tx1"/>
                </a:solidFill>
                <a:latin typeface="Times New Roman" panose="02020603050405020304" pitchFamily="18" charset="0"/>
                <a:cs typeface="Times New Roman" panose="02020603050405020304" pitchFamily="18" charset="0"/>
              </a:rPr>
              <a:t>Eligible expenditures for any of the following:  </a:t>
            </a:r>
          </a:p>
          <a:p>
            <a:pPr lvl="1">
              <a:lnSpc>
                <a:spcPct val="120000"/>
              </a:lnSpc>
              <a:spcBef>
                <a:spcPts val="0"/>
              </a:spcBef>
              <a:buFont typeface="Wingdings" panose="05000000000000000000" pitchFamily="2" charset="2"/>
              <a:buChar char="§"/>
            </a:pPr>
            <a:r>
              <a:rPr lang="en-US" sz="4449" dirty="0">
                <a:solidFill>
                  <a:schemeClr val="tx1"/>
                </a:solidFill>
                <a:latin typeface="Times New Roman" panose="02020603050405020304" pitchFamily="18" charset="0"/>
                <a:cs typeface="Times New Roman" panose="02020603050405020304" pitchFamily="18" charset="0"/>
              </a:rPr>
              <a:t>Purchasing, rehabilitating, retrofitting for energy efficiency, and constructing housing for the purpose of creating or preserving long-term affordable housing;</a:t>
            </a:r>
          </a:p>
          <a:p>
            <a:pPr lvl="1">
              <a:lnSpc>
                <a:spcPct val="120000"/>
              </a:lnSpc>
              <a:spcBef>
                <a:spcPts val="0"/>
              </a:spcBef>
              <a:buFont typeface="Wingdings" panose="05000000000000000000" pitchFamily="2" charset="2"/>
              <a:buChar char="§"/>
            </a:pPr>
            <a:r>
              <a:rPr lang="en-US" sz="4449" dirty="0">
                <a:solidFill>
                  <a:schemeClr val="tx1"/>
                </a:solidFill>
                <a:latin typeface="Times New Roman" panose="02020603050405020304" pitchFamily="18" charset="0"/>
                <a:cs typeface="Times New Roman" panose="02020603050405020304" pitchFamily="18" charset="0"/>
              </a:rPr>
              <a:t>Purchasing, rehabilitating, retrofitting for energy efficiency, and constructing child care facilities serving children and youth that are low-income, homeless, or in foster care;</a:t>
            </a:r>
            <a:br>
              <a:rPr lang="en-US" sz="4449" dirty="0">
                <a:solidFill>
                  <a:schemeClr val="tx1"/>
                </a:solidFill>
                <a:latin typeface="Times New Roman" panose="02020603050405020304" pitchFamily="18" charset="0"/>
                <a:cs typeface="Times New Roman" panose="02020603050405020304" pitchFamily="18" charset="0"/>
              </a:rPr>
            </a:br>
            <a:r>
              <a:rPr lang="en-US" sz="4449" dirty="0">
                <a:solidFill>
                  <a:schemeClr val="tx1"/>
                </a:solidFill>
                <a:latin typeface="Times New Roman" panose="02020603050405020304" pitchFamily="18" charset="0"/>
                <a:cs typeface="Times New Roman" panose="02020603050405020304" pitchFamily="18" charset="0"/>
              </a:rPr>
              <a:t>Providing maintenance and security for the public improvements; or</a:t>
            </a:r>
          </a:p>
          <a:p>
            <a:pPr lvl="1">
              <a:lnSpc>
                <a:spcPct val="120000"/>
              </a:lnSpc>
              <a:spcBef>
                <a:spcPts val="0"/>
              </a:spcBef>
              <a:buFont typeface="Wingdings" panose="05000000000000000000" pitchFamily="2" charset="2"/>
              <a:buChar char="§"/>
            </a:pPr>
            <a:r>
              <a:rPr lang="en-US" sz="4449" dirty="0">
                <a:solidFill>
                  <a:schemeClr val="tx1"/>
                </a:solidFill>
                <a:latin typeface="Times New Roman" panose="02020603050405020304" pitchFamily="18" charset="0"/>
                <a:cs typeface="Times New Roman" panose="02020603050405020304" pitchFamily="18" charset="0"/>
              </a:rPr>
              <a:t>Historic preservation activities authorized under RCW 35.21.395.</a:t>
            </a:r>
          </a:p>
          <a:p>
            <a:endParaRPr lang="en-US" dirty="0"/>
          </a:p>
        </p:txBody>
      </p:sp>
      <p:sp>
        <p:nvSpPr>
          <p:cNvPr id="4" name="Slide Number Placeholder 3">
            <a:extLst>
              <a:ext uri="{FF2B5EF4-FFF2-40B4-BE49-F238E27FC236}">
                <a16:creationId xmlns:a16="http://schemas.microsoft.com/office/drawing/2014/main" id="{A0AAAD34-BBBB-47F4-850F-B719412D5715}"/>
              </a:ext>
            </a:extLst>
          </p:cNvPr>
          <p:cNvSpPr>
            <a:spLocks noGrp="1"/>
          </p:cNvSpPr>
          <p:nvPr>
            <p:ph type="sldNum" sz="quarter" idx="12"/>
          </p:nvPr>
        </p:nvSpPr>
        <p:spPr>
          <a:xfrm>
            <a:off x="9634774" y="6222047"/>
            <a:ext cx="670181" cy="320198"/>
          </a:xfrm>
        </p:spPr>
        <p:txBody>
          <a:bodyPr/>
          <a:lstStyle/>
          <a:p>
            <a:fld id="{D57F1E4F-1CFF-5643-939E-217C01CDF565}" type="slidenum">
              <a:rPr lang="en-US" smtClean="0"/>
              <a:pPr/>
              <a:t>6</a:t>
            </a:fld>
            <a:endParaRPr lang="en-US" dirty="0"/>
          </a:p>
        </p:txBody>
      </p:sp>
      <p:sp>
        <p:nvSpPr>
          <p:cNvPr id="5" name="Rectangle 4">
            <a:extLst>
              <a:ext uri="{FF2B5EF4-FFF2-40B4-BE49-F238E27FC236}">
                <a16:creationId xmlns:a16="http://schemas.microsoft.com/office/drawing/2014/main" id="{2932DA7E-31FE-3FB3-2889-4A0E6C2F430A}"/>
              </a:ext>
            </a:extLst>
          </p:cNvPr>
          <p:cNvSpPr/>
          <p:nvPr/>
        </p:nvSpPr>
        <p:spPr>
          <a:xfrm>
            <a:off x="386931" y="1488712"/>
            <a:ext cx="2627451" cy="461665"/>
          </a:xfrm>
          <a:prstGeom prst="rect">
            <a:avLst/>
          </a:prstGeom>
        </p:spPr>
        <p:txBody>
          <a:bodyPr wrap="none">
            <a:spAutoFit/>
          </a:bodyPr>
          <a:lstStyle/>
          <a:p>
            <a:r>
              <a:rPr lang="en-US" sz="2400" b="1" dirty="0">
                <a:solidFill>
                  <a:schemeClr val="tx1"/>
                </a:solidFill>
                <a:latin typeface="Times New Roman" panose="02020603050405020304" pitchFamily="18" charset="0"/>
                <a:cs typeface="Times New Roman" panose="02020603050405020304" pitchFamily="18" charset="0"/>
              </a:rPr>
              <a:t>KEY ELEMENTS</a:t>
            </a:r>
          </a:p>
        </p:txBody>
      </p:sp>
    </p:spTree>
    <p:extLst>
      <p:ext uri="{BB962C8B-B14F-4D97-AF65-F5344CB8AC3E}">
        <p14:creationId xmlns:p14="http://schemas.microsoft.com/office/powerpoint/2010/main" val="1208350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6E043-B94B-4398-9A8C-46538BE911B5}"/>
              </a:ext>
            </a:extLst>
          </p:cNvPr>
          <p:cNvSpPr>
            <a:spLocks noGrp="1"/>
          </p:cNvSpPr>
          <p:nvPr>
            <p:ph type="title"/>
          </p:nvPr>
        </p:nvSpPr>
        <p:spPr>
          <a:xfrm>
            <a:off x="386931" y="546147"/>
            <a:ext cx="9089138" cy="942565"/>
          </a:xfrm>
        </p:spPr>
        <p:txBody>
          <a:bodyPr>
            <a:normAutofit/>
          </a:bodyPr>
          <a:lstStyle/>
          <a:p>
            <a:r>
              <a:rPr lang="en-US" b="1" dirty="0">
                <a:latin typeface="Times New Roman" panose="02020603050405020304" pitchFamily="18" charset="0"/>
                <a:cs typeface="Times New Roman" panose="02020603050405020304" pitchFamily="18" charset="0"/>
              </a:rPr>
              <a:t>Overview of Tax Increment Financing </a:t>
            </a:r>
          </a:p>
        </p:txBody>
      </p:sp>
      <p:sp>
        <p:nvSpPr>
          <p:cNvPr id="7" name="Content Placeholder 6">
            <a:extLst>
              <a:ext uri="{FF2B5EF4-FFF2-40B4-BE49-F238E27FC236}">
                <a16:creationId xmlns:a16="http://schemas.microsoft.com/office/drawing/2014/main" id="{49642287-1F7C-452A-0426-1316D380D74F}"/>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Must Prepare a Project Analysis</a:t>
            </a:r>
          </a:p>
          <a:p>
            <a:pPr lvl="1"/>
            <a:r>
              <a:rPr lang="en-US" dirty="0">
                <a:latin typeface="Times New Roman" panose="02020603050405020304" pitchFamily="18" charset="0"/>
                <a:cs typeface="Times New Roman" panose="02020603050405020304" pitchFamily="18" charset="0"/>
              </a:rPr>
              <a:t>A description of the expected private development within the increment area, including a comparison of scenarios with and without proposed public improvements</a:t>
            </a:r>
          </a:p>
          <a:p>
            <a:pPr lvl="1"/>
            <a:r>
              <a:rPr lang="en-US" dirty="0">
                <a:latin typeface="Times New Roman" panose="02020603050405020304" pitchFamily="18" charset="0"/>
                <a:cs typeface="Times New Roman" panose="02020603050405020304" pitchFamily="18" charset="0"/>
              </a:rPr>
              <a:t>An assessment of any impacts and necessary mitigation to address the following:</a:t>
            </a:r>
          </a:p>
          <a:p>
            <a:pPr lvl="2"/>
            <a:r>
              <a:rPr lang="en-US" dirty="0">
                <a:latin typeface="Times New Roman" panose="02020603050405020304" pitchFamily="18" charset="0"/>
                <a:cs typeface="Times New Roman" panose="02020603050405020304" pitchFamily="18" charset="0"/>
              </a:rPr>
              <a:t>Affordable and low-income housing</a:t>
            </a:r>
          </a:p>
          <a:p>
            <a:pPr lvl="2"/>
            <a:r>
              <a:rPr lang="en-US" dirty="0">
                <a:latin typeface="Times New Roman" panose="02020603050405020304" pitchFamily="18" charset="0"/>
                <a:cs typeface="Times New Roman" panose="02020603050405020304" pitchFamily="18" charset="0"/>
              </a:rPr>
              <a:t>Local business community</a:t>
            </a:r>
          </a:p>
          <a:p>
            <a:pPr lvl="2"/>
            <a:r>
              <a:rPr lang="en-US" dirty="0">
                <a:latin typeface="Times New Roman" panose="02020603050405020304" pitchFamily="18" charset="0"/>
                <a:cs typeface="Times New Roman" panose="02020603050405020304" pitchFamily="18" charset="0"/>
              </a:rPr>
              <a:t>Local school districts</a:t>
            </a:r>
          </a:p>
          <a:p>
            <a:pPr lvl="2"/>
            <a:r>
              <a:rPr lang="en-US" dirty="0">
                <a:latin typeface="Times New Roman" panose="02020603050405020304" pitchFamily="18" charset="0"/>
                <a:cs typeface="Times New Roman" panose="02020603050405020304" pitchFamily="18" charset="0"/>
              </a:rPr>
              <a:t>Local fire service</a:t>
            </a:r>
          </a:p>
          <a:p>
            <a:pPr marL="914400" lvl="2" indent="0">
              <a:buNone/>
            </a:pPr>
            <a:r>
              <a:rPr lang="en-US" i="1" dirty="0">
                <a:latin typeface="Times New Roman" panose="02020603050405020304" pitchFamily="18" charset="0"/>
                <a:cs typeface="Times New Roman" panose="02020603050405020304" pitchFamily="18" charset="0"/>
              </a:rPr>
              <a:t>If 20% of the assessed value in the fire district impacted or the fire district’s annual report demonstrates an increase in the level of service directly related to the increment area, a mitigation plan must be negotiated</a:t>
            </a:r>
          </a:p>
        </p:txBody>
      </p:sp>
      <p:sp>
        <p:nvSpPr>
          <p:cNvPr id="4" name="Slide Number Placeholder 3">
            <a:extLst>
              <a:ext uri="{FF2B5EF4-FFF2-40B4-BE49-F238E27FC236}">
                <a16:creationId xmlns:a16="http://schemas.microsoft.com/office/drawing/2014/main" id="{A0AAAD34-BBBB-47F4-850F-B719412D5715}"/>
              </a:ext>
            </a:extLst>
          </p:cNvPr>
          <p:cNvSpPr>
            <a:spLocks noGrp="1"/>
          </p:cNvSpPr>
          <p:nvPr>
            <p:ph type="sldNum" sz="quarter" idx="12"/>
          </p:nvPr>
        </p:nvSpPr>
        <p:spPr>
          <a:xfrm>
            <a:off x="9634774" y="6222047"/>
            <a:ext cx="670181" cy="320198"/>
          </a:xfrm>
        </p:spPr>
        <p:txBody>
          <a:bodyPr/>
          <a:lstStyle/>
          <a:p>
            <a:fld id="{D57F1E4F-1CFF-5643-939E-217C01CDF565}" type="slidenum">
              <a:rPr lang="en-US" smtClean="0"/>
              <a:pPr/>
              <a:t>7</a:t>
            </a:fld>
            <a:endParaRPr lang="en-US" dirty="0"/>
          </a:p>
        </p:txBody>
      </p:sp>
      <p:sp>
        <p:nvSpPr>
          <p:cNvPr id="5" name="Rectangle 4">
            <a:extLst>
              <a:ext uri="{FF2B5EF4-FFF2-40B4-BE49-F238E27FC236}">
                <a16:creationId xmlns:a16="http://schemas.microsoft.com/office/drawing/2014/main" id="{2932DA7E-31FE-3FB3-2889-4A0E6C2F430A}"/>
              </a:ext>
            </a:extLst>
          </p:cNvPr>
          <p:cNvSpPr/>
          <p:nvPr/>
        </p:nvSpPr>
        <p:spPr>
          <a:xfrm>
            <a:off x="386931" y="1488712"/>
            <a:ext cx="2627451" cy="461665"/>
          </a:xfrm>
          <a:prstGeom prst="rect">
            <a:avLst/>
          </a:prstGeom>
        </p:spPr>
        <p:txBody>
          <a:bodyPr wrap="none">
            <a:spAutoFit/>
          </a:bodyPr>
          <a:lstStyle/>
          <a:p>
            <a:r>
              <a:rPr lang="en-US" sz="2400" b="1" dirty="0">
                <a:solidFill>
                  <a:schemeClr val="tx1"/>
                </a:solidFill>
                <a:latin typeface="Times New Roman" panose="02020603050405020304" pitchFamily="18" charset="0"/>
                <a:cs typeface="Times New Roman" panose="02020603050405020304" pitchFamily="18" charset="0"/>
              </a:rPr>
              <a:t>KEY ELEMENTS</a:t>
            </a:r>
          </a:p>
        </p:txBody>
      </p:sp>
    </p:spTree>
    <p:extLst>
      <p:ext uri="{BB962C8B-B14F-4D97-AF65-F5344CB8AC3E}">
        <p14:creationId xmlns:p14="http://schemas.microsoft.com/office/powerpoint/2010/main" val="1416121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6E043-B94B-4398-9A8C-46538BE911B5}"/>
              </a:ext>
            </a:extLst>
          </p:cNvPr>
          <p:cNvSpPr>
            <a:spLocks noGrp="1"/>
          </p:cNvSpPr>
          <p:nvPr>
            <p:ph type="title"/>
          </p:nvPr>
        </p:nvSpPr>
        <p:spPr>
          <a:xfrm>
            <a:off x="386931" y="546147"/>
            <a:ext cx="9089138" cy="942565"/>
          </a:xfrm>
        </p:spPr>
        <p:txBody>
          <a:bodyPr>
            <a:normAutofit/>
          </a:bodyPr>
          <a:lstStyle/>
          <a:p>
            <a:r>
              <a:rPr lang="en-US" b="1" dirty="0">
                <a:latin typeface="Times New Roman" panose="02020603050405020304" pitchFamily="18" charset="0"/>
                <a:cs typeface="Times New Roman" panose="02020603050405020304" pitchFamily="18" charset="0"/>
              </a:rPr>
              <a:t>Overview of Tax Increment Financing </a:t>
            </a:r>
          </a:p>
        </p:txBody>
      </p:sp>
      <p:sp>
        <p:nvSpPr>
          <p:cNvPr id="7" name="Content Placeholder 6">
            <a:extLst>
              <a:ext uri="{FF2B5EF4-FFF2-40B4-BE49-F238E27FC236}">
                <a16:creationId xmlns:a16="http://schemas.microsoft.com/office/drawing/2014/main" id="{49642287-1F7C-452A-0426-1316D380D74F}"/>
              </a:ext>
            </a:extLst>
          </p:cNvPr>
          <p:cNvSpPr>
            <a:spLocks noGrp="1"/>
          </p:cNvSpPr>
          <p:nvPr>
            <p:ph idx="1"/>
          </p:nvPr>
        </p:nvSpPr>
        <p:spPr/>
        <p:txBody>
          <a:bodyPr>
            <a:normAutofit/>
          </a:bodyPr>
          <a:lstStyle/>
          <a:p>
            <a:r>
              <a:rPr lang="en-US" sz="2800" dirty="0">
                <a:solidFill>
                  <a:srgbClr val="000000"/>
                </a:solidFill>
                <a:latin typeface="Times New Roman" panose="02020603050405020304" pitchFamily="18" charset="0"/>
                <a:cs typeface="Times New Roman" panose="02020603050405020304" pitchFamily="18" charset="0"/>
              </a:rPr>
              <a:t>Hold two public hearings exclusively on the project.</a:t>
            </a:r>
          </a:p>
          <a:p>
            <a:r>
              <a:rPr lang="en-US" sz="2800" dirty="0">
                <a:solidFill>
                  <a:srgbClr val="000000"/>
                </a:solidFill>
                <a:latin typeface="Times New Roman" panose="02020603050405020304" pitchFamily="18" charset="0"/>
                <a:cs typeface="Times New Roman" panose="02020603050405020304" pitchFamily="18" charset="0"/>
              </a:rPr>
              <a:t>Submit to the state office of the treasurer for review. </a:t>
            </a:r>
          </a:p>
          <a:p>
            <a:r>
              <a:rPr lang="en-US" sz="2800" dirty="0">
                <a:solidFill>
                  <a:srgbClr val="000000"/>
                </a:solidFill>
                <a:latin typeface="Times New Roman" panose="02020603050405020304" pitchFamily="18" charset="0"/>
                <a:cs typeface="Times New Roman" panose="02020603050405020304" pitchFamily="18" charset="0"/>
              </a:rPr>
              <a:t>Publish notice in public newspaper.</a:t>
            </a:r>
          </a:p>
          <a:p>
            <a:r>
              <a:rPr lang="en-US" sz="2800" dirty="0">
                <a:solidFill>
                  <a:srgbClr val="000000"/>
                </a:solidFill>
                <a:latin typeface="Times New Roman" panose="02020603050405020304" pitchFamily="18" charset="0"/>
                <a:cs typeface="Times New Roman" panose="02020603050405020304" pitchFamily="18" charset="0"/>
              </a:rPr>
              <a:t>Notice to county treasurer, county assessor, and governing body of each taxing district where the increment area is located.</a:t>
            </a:r>
            <a:endParaRPr lang="en-US" dirty="0">
              <a:solidFill>
                <a:srgbClr val="000000"/>
              </a:solidFill>
              <a:latin typeface="Times New Roman" panose="02020603050405020304" pitchFamily="18" charset="0"/>
              <a:cs typeface="Times New Roman" panose="02020603050405020304" pitchFamily="18" charset="0"/>
            </a:endParaRPr>
          </a:p>
          <a:p>
            <a:r>
              <a:rPr lang="en-US" sz="2800" dirty="0">
                <a:solidFill>
                  <a:srgbClr val="000000"/>
                </a:solidFill>
                <a:latin typeface="Times New Roman" panose="02020603050405020304" pitchFamily="18" charset="0"/>
                <a:cs typeface="Times New Roman" panose="02020603050405020304" pitchFamily="18" charset="0"/>
              </a:rPr>
              <a:t>Increment area effective June 1 of any year.</a:t>
            </a:r>
          </a:p>
          <a:p>
            <a:pPr marL="0" indent="0">
              <a:buNone/>
            </a:pPr>
            <a:endParaRPr lang="en-US" sz="2800" dirty="0">
              <a:solidFill>
                <a:srgbClr val="000000"/>
              </a:solidFill>
            </a:endParaRPr>
          </a:p>
          <a:p>
            <a:endParaRPr lang="en-US" i="1" dirty="0"/>
          </a:p>
        </p:txBody>
      </p:sp>
      <p:sp>
        <p:nvSpPr>
          <p:cNvPr id="4" name="Slide Number Placeholder 3">
            <a:extLst>
              <a:ext uri="{FF2B5EF4-FFF2-40B4-BE49-F238E27FC236}">
                <a16:creationId xmlns:a16="http://schemas.microsoft.com/office/drawing/2014/main" id="{A0AAAD34-BBBB-47F4-850F-B719412D5715}"/>
              </a:ext>
            </a:extLst>
          </p:cNvPr>
          <p:cNvSpPr>
            <a:spLocks noGrp="1"/>
          </p:cNvSpPr>
          <p:nvPr>
            <p:ph type="sldNum" sz="quarter" idx="12"/>
          </p:nvPr>
        </p:nvSpPr>
        <p:spPr>
          <a:xfrm>
            <a:off x="9634774" y="6222047"/>
            <a:ext cx="670181" cy="320198"/>
          </a:xfrm>
        </p:spPr>
        <p:txBody>
          <a:bodyPr/>
          <a:lstStyle/>
          <a:p>
            <a:fld id="{D57F1E4F-1CFF-5643-939E-217C01CDF565}" type="slidenum">
              <a:rPr lang="en-US" smtClean="0"/>
              <a:pPr/>
              <a:t>8</a:t>
            </a:fld>
            <a:endParaRPr lang="en-US" dirty="0"/>
          </a:p>
        </p:txBody>
      </p:sp>
      <p:sp>
        <p:nvSpPr>
          <p:cNvPr id="5" name="Rectangle 4">
            <a:extLst>
              <a:ext uri="{FF2B5EF4-FFF2-40B4-BE49-F238E27FC236}">
                <a16:creationId xmlns:a16="http://schemas.microsoft.com/office/drawing/2014/main" id="{2932DA7E-31FE-3FB3-2889-4A0E6C2F430A}"/>
              </a:ext>
            </a:extLst>
          </p:cNvPr>
          <p:cNvSpPr/>
          <p:nvPr/>
        </p:nvSpPr>
        <p:spPr>
          <a:xfrm>
            <a:off x="386931" y="1488712"/>
            <a:ext cx="2627451" cy="461665"/>
          </a:xfrm>
          <a:prstGeom prst="rect">
            <a:avLst/>
          </a:prstGeom>
        </p:spPr>
        <p:txBody>
          <a:bodyPr wrap="none">
            <a:spAutoFit/>
          </a:bodyPr>
          <a:lstStyle/>
          <a:p>
            <a:r>
              <a:rPr lang="en-US" sz="2400" b="1" dirty="0">
                <a:solidFill>
                  <a:schemeClr val="tx1"/>
                </a:solidFill>
                <a:latin typeface="Times New Roman" panose="02020603050405020304" pitchFamily="18" charset="0"/>
                <a:cs typeface="Times New Roman" panose="02020603050405020304" pitchFamily="18" charset="0"/>
              </a:rPr>
              <a:t>KEY ELEMENTS</a:t>
            </a:r>
          </a:p>
        </p:txBody>
      </p:sp>
    </p:spTree>
    <p:extLst>
      <p:ext uri="{BB962C8B-B14F-4D97-AF65-F5344CB8AC3E}">
        <p14:creationId xmlns:p14="http://schemas.microsoft.com/office/powerpoint/2010/main" val="3843819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6E043-B94B-4398-9A8C-46538BE911B5}"/>
              </a:ext>
            </a:extLst>
          </p:cNvPr>
          <p:cNvSpPr>
            <a:spLocks noGrp="1"/>
          </p:cNvSpPr>
          <p:nvPr>
            <p:ph type="title"/>
          </p:nvPr>
        </p:nvSpPr>
        <p:spPr>
          <a:xfrm>
            <a:off x="386931" y="546147"/>
            <a:ext cx="9089138" cy="942565"/>
          </a:xfrm>
        </p:spPr>
        <p:txBody>
          <a:bodyPr>
            <a:normAutofit/>
          </a:bodyPr>
          <a:lstStyle/>
          <a:p>
            <a:r>
              <a:rPr lang="en-US" b="1" dirty="0">
                <a:latin typeface="Times New Roman" panose="02020603050405020304" pitchFamily="18" charset="0"/>
                <a:cs typeface="Times New Roman" panose="02020603050405020304" pitchFamily="18" charset="0"/>
              </a:rPr>
              <a:t>Overview of Tax Increment Financing </a:t>
            </a:r>
          </a:p>
        </p:txBody>
      </p:sp>
      <p:sp>
        <p:nvSpPr>
          <p:cNvPr id="7" name="Content Placeholder 6">
            <a:extLst>
              <a:ext uri="{FF2B5EF4-FFF2-40B4-BE49-F238E27FC236}">
                <a16:creationId xmlns:a16="http://schemas.microsoft.com/office/drawing/2014/main" id="{49642287-1F7C-452A-0426-1316D380D74F}"/>
              </a:ext>
            </a:extLst>
          </p:cNvPr>
          <p:cNvSpPr>
            <a:spLocks noGrp="1"/>
          </p:cNvSpPr>
          <p:nvPr>
            <p:ph idx="1"/>
          </p:nvPr>
        </p:nvSpPr>
        <p:spPr/>
        <p:txBody>
          <a:bodyPr>
            <a:normAutofit/>
          </a:bodyPr>
          <a:lstStyle/>
          <a:p>
            <a:pPr marL="0" indent="0">
              <a:buNone/>
            </a:pPr>
            <a:endParaRPr lang="en-US" sz="2800" dirty="0">
              <a:solidFill>
                <a:srgbClr val="000000"/>
              </a:solidFill>
            </a:endParaRPr>
          </a:p>
          <a:p>
            <a:endParaRPr lang="en-US" i="1" dirty="0"/>
          </a:p>
        </p:txBody>
      </p:sp>
      <p:sp>
        <p:nvSpPr>
          <p:cNvPr id="4" name="Slide Number Placeholder 3">
            <a:extLst>
              <a:ext uri="{FF2B5EF4-FFF2-40B4-BE49-F238E27FC236}">
                <a16:creationId xmlns:a16="http://schemas.microsoft.com/office/drawing/2014/main" id="{A0AAAD34-BBBB-47F4-850F-B719412D5715}"/>
              </a:ext>
            </a:extLst>
          </p:cNvPr>
          <p:cNvSpPr>
            <a:spLocks noGrp="1"/>
          </p:cNvSpPr>
          <p:nvPr>
            <p:ph type="sldNum" sz="quarter" idx="12"/>
          </p:nvPr>
        </p:nvSpPr>
        <p:spPr>
          <a:xfrm>
            <a:off x="9634774" y="6222047"/>
            <a:ext cx="670181" cy="320198"/>
          </a:xfrm>
        </p:spPr>
        <p:txBody>
          <a:bodyPr/>
          <a:lstStyle/>
          <a:p>
            <a:fld id="{D57F1E4F-1CFF-5643-939E-217C01CDF565}" type="slidenum">
              <a:rPr lang="en-US" smtClean="0"/>
              <a:pPr/>
              <a:t>9</a:t>
            </a:fld>
            <a:endParaRPr lang="en-US" dirty="0"/>
          </a:p>
        </p:txBody>
      </p:sp>
      <p:sp>
        <p:nvSpPr>
          <p:cNvPr id="5" name="Rectangle 4">
            <a:extLst>
              <a:ext uri="{FF2B5EF4-FFF2-40B4-BE49-F238E27FC236}">
                <a16:creationId xmlns:a16="http://schemas.microsoft.com/office/drawing/2014/main" id="{2932DA7E-31FE-3FB3-2889-4A0E6C2F430A}"/>
              </a:ext>
            </a:extLst>
          </p:cNvPr>
          <p:cNvSpPr/>
          <p:nvPr/>
        </p:nvSpPr>
        <p:spPr>
          <a:xfrm>
            <a:off x="386931" y="1488712"/>
            <a:ext cx="6323206" cy="461665"/>
          </a:xfrm>
          <a:prstGeom prst="rect">
            <a:avLst/>
          </a:prstGeom>
        </p:spPr>
        <p:txBody>
          <a:bodyPr wrap="none">
            <a:spAutoFit/>
          </a:bodyPr>
          <a:lstStyle/>
          <a:p>
            <a:r>
              <a:rPr lang="en-US" sz="2400" b="1" dirty="0">
                <a:solidFill>
                  <a:schemeClr val="tx1"/>
                </a:solidFill>
                <a:latin typeface="Times New Roman" panose="02020603050405020304" pitchFamily="18" charset="0"/>
                <a:cs typeface="Times New Roman" panose="02020603050405020304" pitchFamily="18" charset="0"/>
              </a:rPr>
              <a:t>Recent TIF Changes – 2023 Legislative Session</a:t>
            </a:r>
          </a:p>
        </p:txBody>
      </p:sp>
      <p:sp>
        <p:nvSpPr>
          <p:cNvPr id="6" name="TextBox 5">
            <a:extLst>
              <a:ext uri="{FF2B5EF4-FFF2-40B4-BE49-F238E27FC236}">
                <a16:creationId xmlns:a16="http://schemas.microsoft.com/office/drawing/2014/main" id="{D03388EA-D3F3-5BEA-F736-AA0866863968}"/>
              </a:ext>
            </a:extLst>
          </p:cNvPr>
          <p:cNvSpPr txBox="1"/>
          <p:nvPr/>
        </p:nvSpPr>
        <p:spPr>
          <a:xfrm>
            <a:off x="640002" y="2238476"/>
            <a:ext cx="9089832" cy="4570482"/>
          </a:xfrm>
          <a:prstGeom prst="rect">
            <a:avLst/>
          </a:prstGeom>
          <a:noFill/>
        </p:spPr>
        <p:txBody>
          <a:bodyPr wrap="square">
            <a:spAutoFit/>
          </a:bodyPr>
          <a:lstStyle/>
          <a:p>
            <a:pPr marL="407988" lvl="1" indent="-407988">
              <a:buFont typeface="Arial" panose="020B0604020202020204" pitchFamily="34" charset="0"/>
              <a:buChar char="•"/>
            </a:pPr>
            <a:r>
              <a:rPr lang="en-US" sz="2000" dirty="0">
                <a:effectLst/>
                <a:latin typeface="Times New Roman" panose="02020603050405020304" pitchFamily="18" charset="0"/>
                <a:cs typeface="Times New Roman" panose="02020603050405020304" pitchFamily="18" charset="0"/>
              </a:rPr>
              <a:t>Clarification that Public Notice must be filed prior to any TIA ordinance adoption.</a:t>
            </a:r>
            <a:br>
              <a:rPr lang="en-US" sz="2000" dirty="0">
                <a:effectLst/>
                <a:latin typeface="Times New Roman" panose="02020603050405020304" pitchFamily="18" charset="0"/>
                <a:cs typeface="Times New Roman" panose="02020603050405020304" pitchFamily="18" charset="0"/>
              </a:rPr>
            </a:br>
            <a:endParaRPr lang="en-US" sz="2000" dirty="0">
              <a:effectLst/>
              <a:latin typeface="Times New Roman" panose="02020603050405020304" pitchFamily="18" charset="0"/>
              <a:cs typeface="Times New Roman" panose="02020603050405020304" pitchFamily="18" charset="0"/>
            </a:endParaRPr>
          </a:p>
          <a:p>
            <a:pPr marL="342900" indent="-342900" rtl="0">
              <a:buFont typeface="Arial" panose="020B0604020202020204" pitchFamily="34" charset="0"/>
              <a:buChar char="•"/>
            </a:pPr>
            <a:r>
              <a:rPr lang="en-US" sz="2000" dirty="0">
                <a:effectLst/>
                <a:latin typeface="Times New Roman" panose="02020603050405020304" pitchFamily="18" charset="0"/>
                <a:cs typeface="Times New Roman" panose="02020603050405020304" pitchFamily="18" charset="0"/>
              </a:rPr>
              <a:t>Allows for any private improvements on publicly owned land within a TIA to be reflected in the increment value.</a:t>
            </a:r>
            <a:br>
              <a:rPr lang="en-US" sz="2000" dirty="0">
                <a:effectLst/>
                <a:latin typeface="Times New Roman" panose="02020603050405020304" pitchFamily="18" charset="0"/>
                <a:cs typeface="Times New Roman" panose="02020603050405020304" pitchFamily="18" charset="0"/>
              </a:rPr>
            </a:br>
            <a:endParaRPr lang="en-US" sz="2000" dirty="0">
              <a:effectLst/>
              <a:latin typeface="Times New Roman" panose="02020603050405020304" pitchFamily="18" charset="0"/>
              <a:cs typeface="Times New Roman" panose="02020603050405020304" pitchFamily="18" charset="0"/>
            </a:endParaRPr>
          </a:p>
          <a:p>
            <a:pPr marL="342900" indent="-342900" rtl="0">
              <a:buFont typeface="Arial" panose="020B0604020202020204" pitchFamily="34" charset="0"/>
              <a:buChar char="•"/>
            </a:pPr>
            <a:r>
              <a:rPr lang="en-US" sz="2000" dirty="0">
                <a:effectLst/>
                <a:latin typeface="Times New Roman" panose="02020603050405020304" pitchFamily="18" charset="0"/>
                <a:cs typeface="Times New Roman" panose="02020603050405020304" pitchFamily="18" charset="0"/>
              </a:rPr>
              <a:t>Allows for infrastructure </a:t>
            </a:r>
            <a:r>
              <a:rPr lang="en-US" sz="2000" dirty="0">
                <a:latin typeface="Times New Roman" panose="02020603050405020304" pitchFamily="18" charset="0"/>
                <a:cs typeface="Times New Roman" panose="02020603050405020304" pitchFamily="18" charset="0"/>
              </a:rPr>
              <a:t>facilities </a:t>
            </a:r>
            <a:r>
              <a:rPr lang="en-US" sz="2000" dirty="0">
                <a:effectLst/>
                <a:latin typeface="Times New Roman" panose="02020603050405020304" pitchFamily="18" charset="0"/>
                <a:cs typeface="Times New Roman" panose="02020603050405020304" pitchFamily="18" charset="0"/>
              </a:rPr>
              <a:t>owned by the State as eligible improvements to be funded with TIF revenues.</a:t>
            </a:r>
            <a:br>
              <a:rPr lang="en-US" sz="2000" dirty="0">
                <a:effectLst/>
                <a:latin typeface="Times New Roman" panose="02020603050405020304" pitchFamily="18" charset="0"/>
                <a:cs typeface="Times New Roman" panose="02020603050405020304" pitchFamily="18" charset="0"/>
              </a:rPr>
            </a:br>
            <a:endParaRPr lang="en-US" sz="2000" dirty="0">
              <a:effectLst/>
              <a:latin typeface="Times New Roman" panose="02020603050405020304" pitchFamily="18" charset="0"/>
              <a:cs typeface="Times New Roman" panose="02020603050405020304" pitchFamily="18" charset="0"/>
            </a:endParaRPr>
          </a:p>
          <a:p>
            <a:pPr marL="342900" indent="-342900" rtl="0">
              <a:buFont typeface="Arial" panose="020B0604020202020204" pitchFamily="34" charset="0"/>
              <a:buChar char="•"/>
            </a:pPr>
            <a:r>
              <a:rPr lang="en-US" sz="2000" dirty="0">
                <a:effectLst/>
                <a:latin typeface="Times New Roman" panose="02020603050405020304" pitchFamily="18" charset="0"/>
                <a:cs typeface="Times New Roman" panose="02020603050405020304" pitchFamily="18" charset="0"/>
              </a:rPr>
              <a:t>Clarifies that TIF revenues may be used to acquire real property within the increment area.</a:t>
            </a:r>
            <a:br>
              <a:rPr lang="en-US" sz="2000" dirty="0">
                <a:effectLst/>
                <a:latin typeface="Times New Roman" panose="02020603050405020304" pitchFamily="18" charset="0"/>
                <a:cs typeface="Times New Roman" panose="02020603050405020304" pitchFamily="18" charset="0"/>
              </a:rPr>
            </a:br>
            <a:endParaRPr lang="en-US" sz="2000" dirty="0">
              <a:effectLst/>
              <a:latin typeface="Times New Roman" panose="02020603050405020304" pitchFamily="18" charset="0"/>
              <a:cs typeface="Times New Roman" panose="02020603050405020304" pitchFamily="18" charset="0"/>
            </a:endParaRPr>
          </a:p>
          <a:p>
            <a:pPr marL="342900" indent="-342900" rtl="0">
              <a:buFont typeface="Arial" panose="020B0604020202020204" pitchFamily="34" charset="0"/>
              <a:buChar char="•"/>
            </a:pPr>
            <a:r>
              <a:rPr lang="en-US" sz="2000" dirty="0">
                <a:effectLst/>
                <a:latin typeface="Times New Roman" panose="02020603050405020304" pitchFamily="18" charset="0"/>
                <a:cs typeface="Times New Roman" panose="02020603050405020304" pitchFamily="18" charset="0"/>
              </a:rPr>
              <a:t>Allows local taxing districts are to increase their property tax levy capacity for increases in AV within the TIA following consolidation or annexation of taxing districts.</a:t>
            </a:r>
            <a:br>
              <a:rPr lang="en-US" sz="1100" dirty="0">
                <a:effectLst/>
                <a:latin typeface="Georgia" panose="02040502050405020303" pitchFamily="18" charset="0"/>
              </a:rPr>
            </a:br>
            <a:endParaRPr lang="en-US" sz="1100" dirty="0">
              <a:effectLst/>
              <a:latin typeface="Georgia" panose="02040502050405020303" pitchFamily="18" charset="0"/>
            </a:endParaRPr>
          </a:p>
        </p:txBody>
      </p:sp>
    </p:spTree>
    <p:extLst>
      <p:ext uri="{BB962C8B-B14F-4D97-AF65-F5344CB8AC3E}">
        <p14:creationId xmlns:p14="http://schemas.microsoft.com/office/powerpoint/2010/main" val="2159152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A39F3-6131-6689-AF1B-DD39848C3003}"/>
              </a:ext>
            </a:extLst>
          </p:cNvPr>
          <p:cNvSpPr>
            <a:spLocks noGrp="1"/>
          </p:cNvSpPr>
          <p:nvPr>
            <p:ph type="title"/>
          </p:nvPr>
        </p:nvSpPr>
        <p:spPr>
          <a:xfrm>
            <a:off x="737749" y="0"/>
            <a:ext cx="9062495" cy="1512003"/>
          </a:xfrm>
        </p:spPr>
        <p:txBody>
          <a:bodyPr>
            <a:normAutofit/>
          </a:bodyPr>
          <a:lstStyle/>
          <a:p>
            <a:r>
              <a:rPr lang="en-US" b="1" dirty="0">
                <a:latin typeface="Times New Roman" panose="02020603050405020304" pitchFamily="18" charset="0"/>
                <a:cs typeface="Times New Roman" panose="02020603050405020304" pitchFamily="18" charset="0"/>
              </a:rPr>
              <a:t>TIF PROJECTS </a:t>
            </a:r>
            <a:br>
              <a:rPr lang="en-US" b="1"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Project Analysis Completed by Stowe Development &amp; Strategies/</a:t>
            </a:r>
            <a:r>
              <a:rPr lang="en-US" sz="2000" b="1" dirty="0" err="1">
                <a:latin typeface="Times New Roman" panose="02020603050405020304" pitchFamily="18" charset="0"/>
                <a:cs typeface="Times New Roman" panose="02020603050405020304" pitchFamily="18" charset="0"/>
              </a:rPr>
              <a:t>EcoNorthwest</a:t>
            </a:r>
            <a:endParaRPr lang="en-US" sz="2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1D5BA6-D395-54FD-34DD-D83360BDFE81}"/>
              </a:ext>
            </a:extLst>
          </p:cNvPr>
          <p:cNvSpPr>
            <a:spLocks noGrp="1"/>
          </p:cNvSpPr>
          <p:nvPr>
            <p:ph idx="1"/>
          </p:nvPr>
        </p:nvSpPr>
        <p:spPr/>
        <p:txBody>
          <a:bodyPr/>
          <a:lstStyle/>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C5007510-69BE-4A0A-2A24-71C4245477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64443" y="1216594"/>
            <a:ext cx="2510522" cy="3229768"/>
          </a:xfrm>
          <a:prstGeom prst="rect">
            <a:avLst/>
          </a:prstGeom>
        </p:spPr>
      </p:pic>
      <p:pic>
        <p:nvPicPr>
          <p:cNvPr id="7" name="Picture 6">
            <a:extLst>
              <a:ext uri="{FF2B5EF4-FFF2-40B4-BE49-F238E27FC236}">
                <a16:creationId xmlns:a16="http://schemas.microsoft.com/office/drawing/2014/main" id="{E1E676B3-09CB-2791-1DFA-F464E4D97F8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7797" y="1213743"/>
            <a:ext cx="2510522" cy="3235470"/>
          </a:xfrm>
          <a:prstGeom prst="rect">
            <a:avLst/>
          </a:prstGeom>
        </p:spPr>
      </p:pic>
      <p:pic>
        <p:nvPicPr>
          <p:cNvPr id="6" name="Picture 5">
            <a:extLst>
              <a:ext uri="{FF2B5EF4-FFF2-40B4-BE49-F238E27FC236}">
                <a16:creationId xmlns:a16="http://schemas.microsoft.com/office/drawing/2014/main" id="{8A3484FD-5239-A632-822E-9D819C8B47F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7797" y="4407489"/>
            <a:ext cx="2428323" cy="3137404"/>
          </a:xfrm>
          <a:prstGeom prst="rect">
            <a:avLst/>
          </a:prstGeom>
        </p:spPr>
      </p:pic>
      <p:pic>
        <p:nvPicPr>
          <p:cNvPr id="9" name="Picture 8">
            <a:extLst>
              <a:ext uri="{FF2B5EF4-FFF2-40B4-BE49-F238E27FC236}">
                <a16:creationId xmlns:a16="http://schemas.microsoft.com/office/drawing/2014/main" id="{34A73909-1DED-5F89-E53B-DCB2CEDA75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43402" y="4418012"/>
            <a:ext cx="2428324" cy="3072895"/>
          </a:xfrm>
          <a:prstGeom prst="rect">
            <a:avLst/>
          </a:prstGeom>
        </p:spPr>
      </p:pic>
      <p:pic>
        <p:nvPicPr>
          <p:cNvPr id="11" name="Picture 10">
            <a:extLst>
              <a:ext uri="{FF2B5EF4-FFF2-40B4-BE49-F238E27FC236}">
                <a16:creationId xmlns:a16="http://schemas.microsoft.com/office/drawing/2014/main" id="{D8DFE3BD-06EE-18AF-B513-477381E9834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69008" y="1523325"/>
            <a:ext cx="2531236" cy="3272487"/>
          </a:xfrm>
          <a:prstGeom prst="rect">
            <a:avLst/>
          </a:prstGeom>
        </p:spPr>
      </p:pic>
    </p:spTree>
    <p:extLst>
      <p:ext uri="{BB962C8B-B14F-4D97-AF65-F5344CB8AC3E}">
        <p14:creationId xmlns:p14="http://schemas.microsoft.com/office/powerpoint/2010/main" val="3919460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A39F3-6131-6689-AF1B-DD39848C3003}"/>
              </a:ext>
            </a:extLst>
          </p:cNvPr>
          <p:cNvSpPr>
            <a:spLocks noGrp="1"/>
          </p:cNvSpPr>
          <p:nvPr>
            <p:ph type="title"/>
          </p:nvPr>
        </p:nvSpPr>
        <p:spPr>
          <a:xfrm>
            <a:off x="339566" y="103574"/>
            <a:ext cx="9195132" cy="1512003"/>
          </a:xfrm>
        </p:spPr>
        <p:txBody>
          <a:bodyPr>
            <a:normAutofit/>
          </a:bodyPr>
          <a:lstStyle/>
          <a:p>
            <a:r>
              <a:rPr lang="en-US" b="1" dirty="0">
                <a:latin typeface="Times New Roman" panose="02020603050405020304" pitchFamily="18" charset="0"/>
                <a:cs typeface="Times New Roman" panose="02020603050405020304" pitchFamily="18" charset="0"/>
              </a:rPr>
              <a:t>TIF PROJECTS: City of Pasco</a:t>
            </a:r>
            <a:endParaRPr lang="en-US" sz="2400" b="1" dirty="0">
              <a:latin typeface="Times New Roman" panose="02020603050405020304" pitchFamily="18" charset="0"/>
              <a:cs typeface="Times New Roman" panose="02020603050405020304" pitchFamily="18" charset="0"/>
            </a:endParaRPr>
          </a:p>
        </p:txBody>
      </p:sp>
      <p:graphicFrame>
        <p:nvGraphicFramePr>
          <p:cNvPr id="10" name="Table 11">
            <a:extLst>
              <a:ext uri="{FF2B5EF4-FFF2-40B4-BE49-F238E27FC236}">
                <a16:creationId xmlns:a16="http://schemas.microsoft.com/office/drawing/2014/main" id="{CA8F4B68-9987-F6A7-4844-E3A3F030078F}"/>
              </a:ext>
            </a:extLst>
          </p:cNvPr>
          <p:cNvGraphicFramePr>
            <a:graphicFrameLocks noGrp="1"/>
          </p:cNvGraphicFramePr>
          <p:nvPr>
            <p:extLst>
              <p:ext uri="{D42A27DB-BD31-4B8C-83A1-F6EECF244321}">
                <p14:modId xmlns:p14="http://schemas.microsoft.com/office/powerpoint/2010/main" val="3505546979"/>
              </p:ext>
            </p:extLst>
          </p:nvPr>
        </p:nvGraphicFramePr>
        <p:xfrm>
          <a:off x="339566" y="1383030"/>
          <a:ext cx="10012680" cy="2334895"/>
        </p:xfrm>
        <a:graphic>
          <a:graphicData uri="http://schemas.openxmlformats.org/drawingml/2006/table">
            <a:tbl>
              <a:tblPr firstRow="1" bandRow="1">
                <a:tableStyleId>{5C22544A-7EE6-4342-B048-85BDC9FD1C3A}</a:tableStyleId>
              </a:tblPr>
              <a:tblGrid>
                <a:gridCol w="2999519">
                  <a:extLst>
                    <a:ext uri="{9D8B030D-6E8A-4147-A177-3AD203B41FA5}">
                      <a16:colId xmlns:a16="http://schemas.microsoft.com/office/drawing/2014/main" val="2494510770"/>
                    </a:ext>
                  </a:extLst>
                </a:gridCol>
                <a:gridCol w="1846801">
                  <a:extLst>
                    <a:ext uri="{9D8B030D-6E8A-4147-A177-3AD203B41FA5}">
                      <a16:colId xmlns:a16="http://schemas.microsoft.com/office/drawing/2014/main" val="1392456367"/>
                    </a:ext>
                  </a:extLst>
                </a:gridCol>
                <a:gridCol w="2220754">
                  <a:extLst>
                    <a:ext uri="{9D8B030D-6E8A-4147-A177-3AD203B41FA5}">
                      <a16:colId xmlns:a16="http://schemas.microsoft.com/office/drawing/2014/main" val="3186947138"/>
                    </a:ext>
                  </a:extLst>
                </a:gridCol>
                <a:gridCol w="2183130">
                  <a:extLst>
                    <a:ext uri="{9D8B030D-6E8A-4147-A177-3AD203B41FA5}">
                      <a16:colId xmlns:a16="http://schemas.microsoft.com/office/drawing/2014/main" val="3359309509"/>
                    </a:ext>
                  </a:extLst>
                </a:gridCol>
                <a:gridCol w="762476">
                  <a:extLst>
                    <a:ext uri="{9D8B030D-6E8A-4147-A177-3AD203B41FA5}">
                      <a16:colId xmlns:a16="http://schemas.microsoft.com/office/drawing/2014/main" val="226221122"/>
                    </a:ext>
                  </a:extLst>
                </a:gridCol>
              </a:tblGrid>
              <a:tr h="1040130">
                <a:tc>
                  <a:txBody>
                    <a:bodyPr/>
                    <a:lstStyle/>
                    <a:p>
                      <a:r>
                        <a:rPr lang="en-US" dirty="0"/>
                        <a:t>Public Improvements</a:t>
                      </a:r>
                    </a:p>
                  </a:txBody>
                  <a:tcPr/>
                </a:tc>
                <a:tc>
                  <a:txBody>
                    <a:bodyPr/>
                    <a:lstStyle/>
                    <a:p>
                      <a:r>
                        <a:rPr lang="en-US" dirty="0"/>
                        <a:t>TIF Improvement Supported</a:t>
                      </a:r>
                    </a:p>
                  </a:txBody>
                  <a:tcPr/>
                </a:tc>
                <a:tc>
                  <a:txBody>
                    <a:bodyPr/>
                    <a:lstStyle/>
                    <a:p>
                      <a:r>
                        <a:rPr lang="en-US" dirty="0"/>
                        <a:t>Private Development Value</a:t>
                      </a:r>
                    </a:p>
                  </a:txBody>
                  <a:tcPr/>
                </a:tc>
                <a:tc>
                  <a:txBody>
                    <a:bodyPr/>
                    <a:lstStyle/>
                    <a:p>
                      <a:r>
                        <a:rPr lang="en-US" dirty="0"/>
                        <a:t>Private Development Type</a:t>
                      </a:r>
                    </a:p>
                  </a:txBody>
                  <a:tcPr/>
                </a:tc>
                <a:tc>
                  <a:txBody>
                    <a:bodyPr/>
                    <a:lstStyle/>
                    <a:p>
                      <a:r>
                        <a:rPr lang="en-US" dirty="0"/>
                        <a:t>Gross Acres</a:t>
                      </a:r>
                    </a:p>
                  </a:txBody>
                  <a:tcPr/>
                </a:tc>
                <a:extLst>
                  <a:ext uri="{0D108BD9-81ED-4DB2-BD59-A6C34878D82A}">
                    <a16:rowId xmlns:a16="http://schemas.microsoft.com/office/drawing/2014/main" val="1132319887"/>
                  </a:ext>
                </a:extLst>
              </a:tr>
              <a:tr h="390463">
                <a:tc>
                  <a:txBody>
                    <a:bodyPr/>
                    <a:lstStyle/>
                    <a:p>
                      <a:r>
                        <a:rPr lang="en-US" dirty="0"/>
                        <a:t>Streets, Utilities, Signalization &amp; Highway Lop Ramp</a:t>
                      </a:r>
                    </a:p>
                  </a:txBody>
                  <a:tcPr/>
                </a:tc>
                <a:tc>
                  <a:txBody>
                    <a:bodyPr/>
                    <a:lstStyle/>
                    <a:p>
                      <a:r>
                        <a:rPr lang="en-US" dirty="0"/>
                        <a:t>$32M - $39M (max)</a:t>
                      </a:r>
                    </a:p>
                  </a:txBody>
                  <a:tcPr/>
                </a:tc>
                <a:tc>
                  <a:txBody>
                    <a:bodyPr/>
                    <a:lstStyle/>
                    <a:p>
                      <a:r>
                        <a:rPr lang="en-US" dirty="0"/>
                        <a:t>$500M to $1.7B</a:t>
                      </a:r>
                    </a:p>
                  </a:txBody>
                  <a:tcPr/>
                </a:tc>
                <a:tc>
                  <a:txBody>
                    <a:bodyPr/>
                    <a:lstStyle/>
                    <a:p>
                      <a:r>
                        <a:rPr lang="en-US" dirty="0"/>
                        <a:t>Vacant Land: Horizontal/vertical Mixed-Use, Retail, Commercial Big Box, some Single Family</a:t>
                      </a:r>
                    </a:p>
                  </a:txBody>
                  <a:tcPr/>
                </a:tc>
                <a:tc>
                  <a:txBody>
                    <a:bodyPr/>
                    <a:lstStyle/>
                    <a:p>
                      <a:r>
                        <a:rPr lang="en-US" dirty="0"/>
                        <a:t>451</a:t>
                      </a:r>
                    </a:p>
                  </a:txBody>
                  <a:tcPr/>
                </a:tc>
                <a:extLst>
                  <a:ext uri="{0D108BD9-81ED-4DB2-BD59-A6C34878D82A}">
                    <a16:rowId xmlns:a16="http://schemas.microsoft.com/office/drawing/2014/main" val="1259795009"/>
                  </a:ext>
                </a:extLst>
              </a:tr>
            </a:tbl>
          </a:graphicData>
        </a:graphic>
      </p:graphicFrame>
      <p:pic>
        <p:nvPicPr>
          <p:cNvPr id="15" name="Picture 14">
            <a:extLst>
              <a:ext uri="{FF2B5EF4-FFF2-40B4-BE49-F238E27FC236}">
                <a16:creationId xmlns:a16="http://schemas.microsoft.com/office/drawing/2014/main" id="{FCD0DEF3-6131-AD46-8FAF-31B8C6BC91A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48226" y="4236563"/>
            <a:ext cx="4699000" cy="3175000"/>
          </a:xfrm>
          <a:prstGeom prst="rect">
            <a:avLst/>
          </a:prstGeom>
        </p:spPr>
      </p:pic>
      <p:pic>
        <p:nvPicPr>
          <p:cNvPr id="19" name="Picture 18">
            <a:extLst>
              <a:ext uri="{FF2B5EF4-FFF2-40B4-BE49-F238E27FC236}">
                <a16:creationId xmlns:a16="http://schemas.microsoft.com/office/drawing/2014/main" id="{D8A79D74-BE7C-548B-570D-B9083C7C287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51696" y="4241379"/>
            <a:ext cx="3135154" cy="3170184"/>
          </a:xfrm>
          <a:prstGeom prst="rect">
            <a:avLst/>
          </a:prstGeom>
        </p:spPr>
      </p:pic>
      <p:sp>
        <p:nvSpPr>
          <p:cNvPr id="21" name="TextBox 20">
            <a:extLst>
              <a:ext uri="{FF2B5EF4-FFF2-40B4-BE49-F238E27FC236}">
                <a16:creationId xmlns:a16="http://schemas.microsoft.com/office/drawing/2014/main" id="{817A323B-6DEE-4661-664A-353D6B0EC58F}"/>
              </a:ext>
            </a:extLst>
          </p:cNvPr>
          <p:cNvSpPr txBox="1"/>
          <p:nvPr/>
        </p:nvSpPr>
        <p:spPr>
          <a:xfrm>
            <a:off x="1813700" y="3779837"/>
            <a:ext cx="7064411" cy="338554"/>
          </a:xfrm>
          <a:prstGeom prst="rect">
            <a:avLst/>
          </a:prstGeom>
          <a:noFill/>
        </p:spPr>
        <p:txBody>
          <a:bodyPr wrap="square" rtlCol="0">
            <a:spAutoFit/>
          </a:bodyPr>
          <a:lstStyle/>
          <a:p>
            <a:r>
              <a:rPr lang="en-US" sz="1600" dirty="0">
                <a:solidFill>
                  <a:srgbClr val="FF0000"/>
                </a:solidFill>
                <a:latin typeface="Times New Roman" panose="02020603050405020304" pitchFamily="18" charset="0"/>
                <a:ea typeface="Calibri" panose="020F0502020204030204" pitchFamily="34" charset="0"/>
              </a:rPr>
              <a:t>4,900 </a:t>
            </a:r>
            <a:r>
              <a:rPr lang="en-US" sz="1600" dirty="0">
                <a:solidFill>
                  <a:srgbClr val="FF0000"/>
                </a:solidFill>
                <a:effectLst/>
                <a:latin typeface="Times New Roman" panose="02020603050405020304" pitchFamily="18" charset="0"/>
                <a:ea typeface="Calibri" panose="020F0502020204030204" pitchFamily="34" charset="0"/>
              </a:rPr>
              <a:t>residential homes and over 1 million SF of commercial space (Retail/Office)</a:t>
            </a:r>
            <a:endParaRPr lang="en-US" sz="1600" dirty="0">
              <a:solidFill>
                <a:srgbClr val="FF0000"/>
              </a:solidFill>
            </a:endParaRPr>
          </a:p>
        </p:txBody>
      </p:sp>
    </p:spTree>
    <p:extLst>
      <p:ext uri="{BB962C8B-B14F-4D97-AF65-F5344CB8AC3E}">
        <p14:creationId xmlns:p14="http://schemas.microsoft.com/office/powerpoint/2010/main" val="3094777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A39F3-6131-6689-AF1B-DD39848C3003}"/>
              </a:ext>
            </a:extLst>
          </p:cNvPr>
          <p:cNvSpPr>
            <a:spLocks noGrp="1"/>
          </p:cNvSpPr>
          <p:nvPr>
            <p:ph type="title"/>
          </p:nvPr>
        </p:nvSpPr>
        <p:spPr>
          <a:xfrm>
            <a:off x="266541" y="163046"/>
            <a:ext cx="9195132" cy="1512003"/>
          </a:xfrm>
        </p:spPr>
        <p:txBody>
          <a:bodyPr>
            <a:normAutofit/>
          </a:bodyPr>
          <a:lstStyle/>
          <a:p>
            <a:r>
              <a:rPr lang="en-US" b="1" dirty="0">
                <a:latin typeface="Times New Roman" panose="02020603050405020304" pitchFamily="18" charset="0"/>
                <a:cs typeface="Times New Roman" panose="02020603050405020304" pitchFamily="18" charset="0"/>
              </a:rPr>
              <a:t>TIF PROJECTS: City of Kirkland</a:t>
            </a:r>
            <a:endParaRPr lang="en-US" sz="2400" b="1" dirty="0">
              <a:latin typeface="Times New Roman" panose="02020603050405020304" pitchFamily="18" charset="0"/>
              <a:cs typeface="Times New Roman" panose="02020603050405020304" pitchFamily="18" charset="0"/>
            </a:endParaRPr>
          </a:p>
        </p:txBody>
      </p:sp>
      <p:graphicFrame>
        <p:nvGraphicFramePr>
          <p:cNvPr id="10" name="Table 11">
            <a:extLst>
              <a:ext uri="{FF2B5EF4-FFF2-40B4-BE49-F238E27FC236}">
                <a16:creationId xmlns:a16="http://schemas.microsoft.com/office/drawing/2014/main" id="{CA8F4B68-9987-F6A7-4844-E3A3F030078F}"/>
              </a:ext>
            </a:extLst>
          </p:cNvPr>
          <p:cNvGraphicFramePr>
            <a:graphicFrameLocks noGrp="1"/>
          </p:cNvGraphicFramePr>
          <p:nvPr>
            <p:extLst>
              <p:ext uri="{D42A27DB-BD31-4B8C-83A1-F6EECF244321}">
                <p14:modId xmlns:p14="http://schemas.microsoft.com/office/powerpoint/2010/main" val="4191454547"/>
              </p:ext>
            </p:extLst>
          </p:nvPr>
        </p:nvGraphicFramePr>
        <p:xfrm>
          <a:off x="339566" y="1417320"/>
          <a:ext cx="10012680" cy="2094230"/>
        </p:xfrm>
        <a:graphic>
          <a:graphicData uri="http://schemas.openxmlformats.org/drawingml/2006/table">
            <a:tbl>
              <a:tblPr firstRow="1" bandRow="1">
                <a:tableStyleId>{5C22544A-7EE6-4342-B048-85BDC9FD1C3A}</a:tableStyleId>
              </a:tblPr>
              <a:tblGrid>
                <a:gridCol w="2999519">
                  <a:extLst>
                    <a:ext uri="{9D8B030D-6E8A-4147-A177-3AD203B41FA5}">
                      <a16:colId xmlns:a16="http://schemas.microsoft.com/office/drawing/2014/main" val="2494510770"/>
                    </a:ext>
                  </a:extLst>
                </a:gridCol>
                <a:gridCol w="1925373">
                  <a:extLst>
                    <a:ext uri="{9D8B030D-6E8A-4147-A177-3AD203B41FA5}">
                      <a16:colId xmlns:a16="http://schemas.microsoft.com/office/drawing/2014/main" val="1392456367"/>
                    </a:ext>
                  </a:extLst>
                </a:gridCol>
                <a:gridCol w="2142182">
                  <a:extLst>
                    <a:ext uri="{9D8B030D-6E8A-4147-A177-3AD203B41FA5}">
                      <a16:colId xmlns:a16="http://schemas.microsoft.com/office/drawing/2014/main" val="3186947138"/>
                    </a:ext>
                  </a:extLst>
                </a:gridCol>
                <a:gridCol w="2183130">
                  <a:extLst>
                    <a:ext uri="{9D8B030D-6E8A-4147-A177-3AD203B41FA5}">
                      <a16:colId xmlns:a16="http://schemas.microsoft.com/office/drawing/2014/main" val="3359309509"/>
                    </a:ext>
                  </a:extLst>
                </a:gridCol>
                <a:gridCol w="762476">
                  <a:extLst>
                    <a:ext uri="{9D8B030D-6E8A-4147-A177-3AD203B41FA5}">
                      <a16:colId xmlns:a16="http://schemas.microsoft.com/office/drawing/2014/main" val="226221122"/>
                    </a:ext>
                  </a:extLst>
                </a:gridCol>
              </a:tblGrid>
              <a:tr h="1040130">
                <a:tc>
                  <a:txBody>
                    <a:bodyPr/>
                    <a:lstStyle/>
                    <a:p>
                      <a:r>
                        <a:rPr lang="en-US" dirty="0"/>
                        <a:t>Public Improvements</a:t>
                      </a:r>
                    </a:p>
                  </a:txBody>
                  <a:tcPr/>
                </a:tc>
                <a:tc>
                  <a:txBody>
                    <a:bodyPr/>
                    <a:lstStyle/>
                    <a:p>
                      <a:r>
                        <a:rPr lang="en-US" dirty="0"/>
                        <a:t>TIF Improvement Supported</a:t>
                      </a:r>
                    </a:p>
                  </a:txBody>
                  <a:tcPr/>
                </a:tc>
                <a:tc>
                  <a:txBody>
                    <a:bodyPr/>
                    <a:lstStyle/>
                    <a:p>
                      <a:r>
                        <a:rPr lang="en-US" dirty="0"/>
                        <a:t>Private Development Value</a:t>
                      </a:r>
                    </a:p>
                  </a:txBody>
                  <a:tcPr/>
                </a:tc>
                <a:tc>
                  <a:txBody>
                    <a:bodyPr/>
                    <a:lstStyle/>
                    <a:p>
                      <a:r>
                        <a:rPr lang="en-US" dirty="0"/>
                        <a:t>Private Development Type</a:t>
                      </a:r>
                    </a:p>
                  </a:txBody>
                  <a:tcPr/>
                </a:tc>
                <a:tc>
                  <a:txBody>
                    <a:bodyPr/>
                    <a:lstStyle/>
                    <a:p>
                      <a:r>
                        <a:rPr lang="en-US" dirty="0"/>
                        <a:t>Gross Acres</a:t>
                      </a:r>
                    </a:p>
                  </a:txBody>
                  <a:tcPr/>
                </a:tc>
                <a:extLst>
                  <a:ext uri="{0D108BD9-81ED-4DB2-BD59-A6C34878D82A}">
                    <a16:rowId xmlns:a16="http://schemas.microsoft.com/office/drawing/2014/main" val="1132319887"/>
                  </a:ext>
                </a:extLst>
              </a:tr>
              <a:tr h="390463">
                <a:tc>
                  <a:txBody>
                    <a:bodyPr/>
                    <a:lstStyle/>
                    <a:p>
                      <a:r>
                        <a:rPr lang="en-US" dirty="0"/>
                        <a:t>Sewer Main, Park Development, Roadway Widening </a:t>
                      </a:r>
                    </a:p>
                  </a:txBody>
                  <a:tcPr/>
                </a:tc>
                <a:tc>
                  <a:txBody>
                    <a:bodyPr/>
                    <a:lstStyle/>
                    <a:p>
                      <a:r>
                        <a:rPr lang="en-US" dirty="0"/>
                        <a:t>$18M - $58M (max)</a:t>
                      </a:r>
                    </a:p>
                  </a:txBody>
                  <a:tcPr/>
                </a:tc>
                <a:tc>
                  <a:txBody>
                    <a:bodyPr/>
                    <a:lstStyle/>
                    <a:p>
                      <a:r>
                        <a:rPr lang="en-US" dirty="0">
                          <a:solidFill>
                            <a:schemeClr val="tx1"/>
                          </a:solidFill>
                        </a:rPr>
                        <a:t>$2.7B</a:t>
                      </a:r>
                    </a:p>
                  </a:txBody>
                  <a:tcPr/>
                </a:tc>
                <a:tc>
                  <a:txBody>
                    <a:bodyPr/>
                    <a:lstStyle/>
                    <a:p>
                      <a:r>
                        <a:rPr lang="en-US" dirty="0"/>
                        <a:t>In-fill Development Horizontal/vertical Mixed-Use – Office, Tech, Retail, Housing</a:t>
                      </a:r>
                    </a:p>
                  </a:txBody>
                  <a:tcPr/>
                </a:tc>
                <a:tc>
                  <a:txBody>
                    <a:bodyPr/>
                    <a:lstStyle/>
                    <a:p>
                      <a:r>
                        <a:rPr lang="en-US" dirty="0"/>
                        <a:t>52.5</a:t>
                      </a:r>
                    </a:p>
                  </a:txBody>
                  <a:tcPr/>
                </a:tc>
                <a:extLst>
                  <a:ext uri="{0D108BD9-81ED-4DB2-BD59-A6C34878D82A}">
                    <a16:rowId xmlns:a16="http://schemas.microsoft.com/office/drawing/2014/main" val="1259795009"/>
                  </a:ext>
                </a:extLst>
              </a:tr>
            </a:tbl>
          </a:graphicData>
        </a:graphic>
      </p:graphicFrame>
      <p:pic>
        <p:nvPicPr>
          <p:cNvPr id="4" name="Picture 3">
            <a:extLst>
              <a:ext uri="{FF2B5EF4-FFF2-40B4-BE49-F238E27FC236}">
                <a16:creationId xmlns:a16="http://schemas.microsoft.com/office/drawing/2014/main" id="{32A2E3E5-C056-3885-9701-A7BD9229D7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400" y="4168003"/>
            <a:ext cx="3669030" cy="3151360"/>
          </a:xfrm>
          <a:prstGeom prst="rect">
            <a:avLst/>
          </a:prstGeom>
        </p:spPr>
      </p:pic>
      <p:pic>
        <p:nvPicPr>
          <p:cNvPr id="6" name="Picture 5">
            <a:extLst>
              <a:ext uri="{FF2B5EF4-FFF2-40B4-BE49-F238E27FC236}">
                <a16:creationId xmlns:a16="http://schemas.microsoft.com/office/drawing/2014/main" id="{2505E5CC-F564-2C2C-3C33-CCFDE22FB68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31392" y="4168003"/>
            <a:ext cx="5358884" cy="3128339"/>
          </a:xfrm>
          <a:prstGeom prst="rect">
            <a:avLst/>
          </a:prstGeom>
        </p:spPr>
      </p:pic>
      <p:sp>
        <p:nvSpPr>
          <p:cNvPr id="8" name="TextBox 7">
            <a:extLst>
              <a:ext uri="{FF2B5EF4-FFF2-40B4-BE49-F238E27FC236}">
                <a16:creationId xmlns:a16="http://schemas.microsoft.com/office/drawing/2014/main" id="{41B545B0-109D-EEC4-7689-D167DC656976}"/>
              </a:ext>
            </a:extLst>
          </p:cNvPr>
          <p:cNvSpPr txBox="1"/>
          <p:nvPr/>
        </p:nvSpPr>
        <p:spPr>
          <a:xfrm>
            <a:off x="398633" y="3890209"/>
            <a:ext cx="10359365" cy="338554"/>
          </a:xfrm>
          <a:prstGeom prst="rect">
            <a:avLst/>
          </a:prstGeom>
          <a:noFill/>
        </p:spPr>
        <p:txBody>
          <a:bodyPr wrap="square" rtlCol="0">
            <a:spAutoFit/>
          </a:bodyPr>
          <a:lstStyle/>
          <a:p>
            <a:r>
              <a:rPr lang="en-US" sz="1600" dirty="0">
                <a:solidFill>
                  <a:srgbClr val="FF0000"/>
                </a:solidFill>
                <a:effectLst/>
                <a:latin typeface="Times New Roman" panose="02020603050405020304" pitchFamily="18" charset="0"/>
                <a:ea typeface="Calibri" panose="020F0502020204030204" pitchFamily="34" charset="0"/>
              </a:rPr>
              <a:t>.</a:t>
            </a:r>
            <a:endParaRPr lang="en-US" sz="1600" dirty="0">
              <a:solidFill>
                <a:srgbClr val="FF0000"/>
              </a:solidFill>
            </a:endParaRPr>
          </a:p>
        </p:txBody>
      </p:sp>
      <p:sp>
        <p:nvSpPr>
          <p:cNvPr id="9" name="TextBox 8">
            <a:extLst>
              <a:ext uri="{FF2B5EF4-FFF2-40B4-BE49-F238E27FC236}">
                <a16:creationId xmlns:a16="http://schemas.microsoft.com/office/drawing/2014/main" id="{15A4E931-38E6-208D-7F42-4119E5B11D2C}"/>
              </a:ext>
            </a:extLst>
          </p:cNvPr>
          <p:cNvSpPr txBox="1"/>
          <p:nvPr/>
        </p:nvSpPr>
        <p:spPr>
          <a:xfrm>
            <a:off x="1196144" y="3620067"/>
            <a:ext cx="8516027" cy="338554"/>
          </a:xfrm>
          <a:prstGeom prst="rect">
            <a:avLst/>
          </a:prstGeom>
          <a:noFill/>
        </p:spPr>
        <p:txBody>
          <a:bodyPr wrap="square" rtlCol="0">
            <a:spAutoFit/>
          </a:bodyPr>
          <a:lstStyle/>
          <a:p>
            <a:r>
              <a:rPr lang="en-US" sz="1600" dirty="0">
                <a:solidFill>
                  <a:srgbClr val="FF0000"/>
                </a:solidFill>
                <a:latin typeface="Times New Roman" panose="02020603050405020304" pitchFamily="18" charset="0"/>
              </a:rPr>
              <a:t>2,700 MF homes, technology campus 1.8 million SF; Retail of 456,000 SF, Office of 2.8 million SF</a:t>
            </a:r>
            <a:endParaRPr lang="en-US" sz="1600" dirty="0">
              <a:solidFill>
                <a:srgbClr val="FF0000"/>
              </a:solidFill>
            </a:endParaRPr>
          </a:p>
        </p:txBody>
      </p:sp>
    </p:spTree>
    <p:extLst>
      <p:ext uri="{BB962C8B-B14F-4D97-AF65-F5344CB8AC3E}">
        <p14:creationId xmlns:p14="http://schemas.microsoft.com/office/powerpoint/2010/main" val="4184800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A39F3-6131-6689-AF1B-DD39848C3003}"/>
              </a:ext>
            </a:extLst>
          </p:cNvPr>
          <p:cNvSpPr>
            <a:spLocks noGrp="1"/>
          </p:cNvSpPr>
          <p:nvPr>
            <p:ph type="title"/>
          </p:nvPr>
        </p:nvSpPr>
        <p:spPr>
          <a:xfrm>
            <a:off x="339566" y="251822"/>
            <a:ext cx="9195132" cy="1512003"/>
          </a:xfrm>
        </p:spPr>
        <p:txBody>
          <a:bodyPr>
            <a:normAutofit/>
          </a:bodyPr>
          <a:lstStyle/>
          <a:p>
            <a:r>
              <a:rPr lang="en-US" b="1" dirty="0">
                <a:latin typeface="Times New Roman" panose="02020603050405020304" pitchFamily="18" charset="0"/>
                <a:cs typeface="Times New Roman" panose="02020603050405020304" pitchFamily="18" charset="0"/>
              </a:rPr>
              <a:t>TIF PROJECTS: City of Chelan</a:t>
            </a:r>
            <a:endParaRPr lang="en-US" sz="2400" b="1" dirty="0">
              <a:latin typeface="Times New Roman" panose="02020603050405020304" pitchFamily="18" charset="0"/>
              <a:cs typeface="Times New Roman" panose="02020603050405020304" pitchFamily="18" charset="0"/>
            </a:endParaRPr>
          </a:p>
        </p:txBody>
      </p:sp>
      <p:graphicFrame>
        <p:nvGraphicFramePr>
          <p:cNvPr id="10" name="Table 11">
            <a:extLst>
              <a:ext uri="{FF2B5EF4-FFF2-40B4-BE49-F238E27FC236}">
                <a16:creationId xmlns:a16="http://schemas.microsoft.com/office/drawing/2014/main" id="{CA8F4B68-9987-F6A7-4844-E3A3F030078F}"/>
              </a:ext>
            </a:extLst>
          </p:cNvPr>
          <p:cNvGraphicFramePr>
            <a:graphicFrameLocks noGrp="1"/>
          </p:cNvGraphicFramePr>
          <p:nvPr>
            <p:extLst>
              <p:ext uri="{D42A27DB-BD31-4B8C-83A1-F6EECF244321}">
                <p14:modId xmlns:p14="http://schemas.microsoft.com/office/powerpoint/2010/main" val="2555415167"/>
              </p:ext>
            </p:extLst>
          </p:nvPr>
        </p:nvGraphicFramePr>
        <p:xfrm>
          <a:off x="339566" y="1534769"/>
          <a:ext cx="10012680" cy="2334895"/>
        </p:xfrm>
        <a:graphic>
          <a:graphicData uri="http://schemas.openxmlformats.org/drawingml/2006/table">
            <a:tbl>
              <a:tblPr firstRow="1" bandRow="1">
                <a:tableStyleId>{5C22544A-7EE6-4342-B048-85BDC9FD1C3A}</a:tableStyleId>
              </a:tblPr>
              <a:tblGrid>
                <a:gridCol w="2999519">
                  <a:extLst>
                    <a:ext uri="{9D8B030D-6E8A-4147-A177-3AD203B41FA5}">
                      <a16:colId xmlns:a16="http://schemas.microsoft.com/office/drawing/2014/main" val="2494510770"/>
                    </a:ext>
                  </a:extLst>
                </a:gridCol>
                <a:gridCol w="1846801">
                  <a:extLst>
                    <a:ext uri="{9D8B030D-6E8A-4147-A177-3AD203B41FA5}">
                      <a16:colId xmlns:a16="http://schemas.microsoft.com/office/drawing/2014/main" val="1392456367"/>
                    </a:ext>
                  </a:extLst>
                </a:gridCol>
                <a:gridCol w="2220754">
                  <a:extLst>
                    <a:ext uri="{9D8B030D-6E8A-4147-A177-3AD203B41FA5}">
                      <a16:colId xmlns:a16="http://schemas.microsoft.com/office/drawing/2014/main" val="3186947138"/>
                    </a:ext>
                  </a:extLst>
                </a:gridCol>
                <a:gridCol w="2183130">
                  <a:extLst>
                    <a:ext uri="{9D8B030D-6E8A-4147-A177-3AD203B41FA5}">
                      <a16:colId xmlns:a16="http://schemas.microsoft.com/office/drawing/2014/main" val="3359309509"/>
                    </a:ext>
                  </a:extLst>
                </a:gridCol>
                <a:gridCol w="762476">
                  <a:extLst>
                    <a:ext uri="{9D8B030D-6E8A-4147-A177-3AD203B41FA5}">
                      <a16:colId xmlns:a16="http://schemas.microsoft.com/office/drawing/2014/main" val="226221122"/>
                    </a:ext>
                  </a:extLst>
                </a:gridCol>
              </a:tblGrid>
              <a:tr h="1040130">
                <a:tc>
                  <a:txBody>
                    <a:bodyPr/>
                    <a:lstStyle/>
                    <a:p>
                      <a:r>
                        <a:rPr lang="en-US" dirty="0"/>
                        <a:t>Public Improvements</a:t>
                      </a:r>
                    </a:p>
                  </a:txBody>
                  <a:tcPr/>
                </a:tc>
                <a:tc>
                  <a:txBody>
                    <a:bodyPr/>
                    <a:lstStyle/>
                    <a:p>
                      <a:r>
                        <a:rPr lang="en-US" dirty="0"/>
                        <a:t>TIF Improvement Supported</a:t>
                      </a:r>
                    </a:p>
                  </a:txBody>
                  <a:tcPr/>
                </a:tc>
                <a:tc>
                  <a:txBody>
                    <a:bodyPr/>
                    <a:lstStyle/>
                    <a:p>
                      <a:r>
                        <a:rPr lang="en-US" dirty="0"/>
                        <a:t>Private Development Value</a:t>
                      </a:r>
                    </a:p>
                  </a:txBody>
                  <a:tcPr/>
                </a:tc>
                <a:tc>
                  <a:txBody>
                    <a:bodyPr/>
                    <a:lstStyle/>
                    <a:p>
                      <a:r>
                        <a:rPr lang="en-US" dirty="0"/>
                        <a:t>Private Development Type</a:t>
                      </a:r>
                    </a:p>
                  </a:txBody>
                  <a:tcPr/>
                </a:tc>
                <a:tc>
                  <a:txBody>
                    <a:bodyPr/>
                    <a:lstStyle/>
                    <a:p>
                      <a:r>
                        <a:rPr lang="en-US" dirty="0"/>
                        <a:t>Gross Acres</a:t>
                      </a:r>
                    </a:p>
                  </a:txBody>
                  <a:tcPr/>
                </a:tc>
                <a:extLst>
                  <a:ext uri="{0D108BD9-81ED-4DB2-BD59-A6C34878D82A}">
                    <a16:rowId xmlns:a16="http://schemas.microsoft.com/office/drawing/2014/main" val="1132319887"/>
                  </a:ext>
                </a:extLst>
              </a:tr>
              <a:tr h="390463">
                <a:tc>
                  <a:txBody>
                    <a:bodyPr/>
                    <a:lstStyle/>
                    <a:p>
                      <a:r>
                        <a:rPr lang="en-US" dirty="0"/>
                        <a:t>Reservoir/Booster Pump and related Water Main Extensions</a:t>
                      </a:r>
                    </a:p>
                  </a:txBody>
                  <a:tcPr/>
                </a:tc>
                <a:tc>
                  <a:txBody>
                    <a:bodyPr/>
                    <a:lstStyle/>
                    <a:p>
                      <a:r>
                        <a:rPr lang="en-US" dirty="0"/>
                        <a:t>$9M - $16M (max)</a:t>
                      </a:r>
                    </a:p>
                  </a:txBody>
                  <a:tcPr/>
                </a:tc>
                <a:tc>
                  <a:txBody>
                    <a:bodyPr/>
                    <a:lstStyle/>
                    <a:p>
                      <a:r>
                        <a:rPr lang="en-US" dirty="0">
                          <a:solidFill>
                            <a:schemeClr val="tx1"/>
                          </a:solidFill>
                        </a:rPr>
                        <a:t>$312M</a:t>
                      </a:r>
                    </a:p>
                  </a:txBody>
                  <a:tcPr/>
                </a:tc>
                <a:tc>
                  <a:txBody>
                    <a:bodyPr/>
                    <a:lstStyle/>
                    <a:p>
                      <a:r>
                        <a:rPr lang="en-US" dirty="0"/>
                        <a:t>Largely Vacant Land: Horizontal/vertical Apartments, Town Homes, Senior Housing, Retail, Winery</a:t>
                      </a:r>
                    </a:p>
                  </a:txBody>
                  <a:tcPr/>
                </a:tc>
                <a:tc>
                  <a:txBody>
                    <a:bodyPr/>
                    <a:lstStyle/>
                    <a:p>
                      <a:r>
                        <a:rPr lang="en-US" dirty="0"/>
                        <a:t>758</a:t>
                      </a:r>
                    </a:p>
                  </a:txBody>
                  <a:tcPr/>
                </a:tc>
                <a:extLst>
                  <a:ext uri="{0D108BD9-81ED-4DB2-BD59-A6C34878D82A}">
                    <a16:rowId xmlns:a16="http://schemas.microsoft.com/office/drawing/2014/main" val="1259795009"/>
                  </a:ext>
                </a:extLst>
              </a:tr>
            </a:tbl>
          </a:graphicData>
        </a:graphic>
      </p:graphicFrame>
      <p:pic>
        <p:nvPicPr>
          <p:cNvPr id="5" name="Picture 4">
            <a:extLst>
              <a:ext uri="{FF2B5EF4-FFF2-40B4-BE49-F238E27FC236}">
                <a16:creationId xmlns:a16="http://schemas.microsoft.com/office/drawing/2014/main" id="{C30000C5-A139-EDFE-0012-7745F33E0D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0721" y="4511700"/>
            <a:ext cx="4535419" cy="2904487"/>
          </a:xfrm>
          <a:prstGeom prst="rect">
            <a:avLst/>
          </a:prstGeom>
        </p:spPr>
      </p:pic>
      <p:pic>
        <p:nvPicPr>
          <p:cNvPr id="8" name="Picture 7">
            <a:extLst>
              <a:ext uri="{FF2B5EF4-FFF2-40B4-BE49-F238E27FC236}">
                <a16:creationId xmlns:a16="http://schemas.microsoft.com/office/drawing/2014/main" id="{40B8EAA1-7A03-BED3-37F7-656461EB898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24557" y="4511699"/>
            <a:ext cx="4896535" cy="2904487"/>
          </a:xfrm>
          <a:prstGeom prst="rect">
            <a:avLst/>
          </a:prstGeom>
        </p:spPr>
      </p:pic>
      <p:sp>
        <p:nvSpPr>
          <p:cNvPr id="11" name="TextBox 10">
            <a:extLst>
              <a:ext uri="{FF2B5EF4-FFF2-40B4-BE49-F238E27FC236}">
                <a16:creationId xmlns:a16="http://schemas.microsoft.com/office/drawing/2014/main" id="{DE8E7B09-3CD0-2DF6-1951-207CB3D27E6D}"/>
              </a:ext>
            </a:extLst>
          </p:cNvPr>
          <p:cNvSpPr txBox="1"/>
          <p:nvPr/>
        </p:nvSpPr>
        <p:spPr>
          <a:xfrm>
            <a:off x="600994" y="4021404"/>
            <a:ext cx="9489824" cy="338554"/>
          </a:xfrm>
          <a:prstGeom prst="rect">
            <a:avLst/>
          </a:prstGeom>
          <a:noFill/>
        </p:spPr>
        <p:txBody>
          <a:bodyPr wrap="square" rtlCol="0">
            <a:spAutoFit/>
          </a:bodyPr>
          <a:lstStyle/>
          <a:p>
            <a:r>
              <a:rPr lang="en-US" sz="1600" dirty="0">
                <a:solidFill>
                  <a:srgbClr val="FF0000"/>
                </a:solidFill>
                <a:latin typeface="Times New Roman" panose="02020603050405020304" pitchFamily="18" charset="0"/>
                <a:ea typeface="Calibri" panose="020F0502020204030204" pitchFamily="34" charset="0"/>
              </a:rPr>
              <a:t>868</a:t>
            </a:r>
            <a:r>
              <a:rPr lang="en-US" sz="1600" dirty="0">
                <a:solidFill>
                  <a:srgbClr val="FF0000"/>
                </a:solidFill>
                <a:effectLst/>
                <a:latin typeface="Times New Roman" panose="02020603050405020304" pitchFamily="18" charset="0"/>
                <a:ea typeface="Calibri" panose="020F0502020204030204" pitchFamily="34" charset="0"/>
              </a:rPr>
              <a:t> residential homes; 50,000 SF of commercial space and 8,000 </a:t>
            </a:r>
            <a:r>
              <a:rPr lang="en-US" sz="1600" dirty="0">
                <a:solidFill>
                  <a:srgbClr val="FF0000"/>
                </a:solidFill>
                <a:latin typeface="Times New Roman" panose="02020603050405020304" pitchFamily="18" charset="0"/>
                <a:ea typeface="Calibri" panose="020F0502020204030204" pitchFamily="34" charset="0"/>
              </a:rPr>
              <a:t>SF </a:t>
            </a:r>
            <a:r>
              <a:rPr lang="en-US" sz="1600" dirty="0">
                <a:solidFill>
                  <a:srgbClr val="FF0000"/>
                </a:solidFill>
                <a:effectLst/>
                <a:latin typeface="Times New Roman" panose="02020603050405020304" pitchFamily="18" charset="0"/>
                <a:ea typeface="Calibri" panose="020F0502020204030204" pitchFamily="34" charset="0"/>
              </a:rPr>
              <a:t>of light industrial space when fully built-out.</a:t>
            </a:r>
            <a:endParaRPr lang="en-US" sz="1600" dirty="0">
              <a:solidFill>
                <a:srgbClr val="FF0000"/>
              </a:solidFill>
            </a:endParaRPr>
          </a:p>
        </p:txBody>
      </p:sp>
    </p:spTree>
    <p:extLst>
      <p:ext uri="{BB962C8B-B14F-4D97-AF65-F5344CB8AC3E}">
        <p14:creationId xmlns:p14="http://schemas.microsoft.com/office/powerpoint/2010/main" val="3957930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A39F3-6131-6689-AF1B-DD39848C3003}"/>
              </a:ext>
            </a:extLst>
          </p:cNvPr>
          <p:cNvSpPr>
            <a:spLocks noGrp="1"/>
          </p:cNvSpPr>
          <p:nvPr>
            <p:ph type="title"/>
          </p:nvPr>
        </p:nvSpPr>
        <p:spPr>
          <a:xfrm>
            <a:off x="339566" y="189678"/>
            <a:ext cx="9195132" cy="1512003"/>
          </a:xfrm>
        </p:spPr>
        <p:txBody>
          <a:bodyPr>
            <a:normAutofit/>
          </a:bodyPr>
          <a:lstStyle/>
          <a:p>
            <a:r>
              <a:rPr lang="en-US" b="1" dirty="0">
                <a:latin typeface="Times New Roman" panose="02020603050405020304" pitchFamily="18" charset="0"/>
                <a:cs typeface="Times New Roman" panose="02020603050405020304" pitchFamily="18" charset="0"/>
              </a:rPr>
              <a:t>TIF PROJECTS: City of College Place</a:t>
            </a:r>
            <a:endParaRPr lang="en-US" sz="2400" b="1" dirty="0">
              <a:latin typeface="Times New Roman" panose="02020603050405020304" pitchFamily="18" charset="0"/>
              <a:cs typeface="Times New Roman" panose="02020603050405020304" pitchFamily="18" charset="0"/>
            </a:endParaRPr>
          </a:p>
        </p:txBody>
      </p:sp>
      <p:graphicFrame>
        <p:nvGraphicFramePr>
          <p:cNvPr id="10" name="Table 11">
            <a:extLst>
              <a:ext uri="{FF2B5EF4-FFF2-40B4-BE49-F238E27FC236}">
                <a16:creationId xmlns:a16="http://schemas.microsoft.com/office/drawing/2014/main" id="{CA8F4B68-9987-F6A7-4844-E3A3F030078F}"/>
              </a:ext>
            </a:extLst>
          </p:cNvPr>
          <p:cNvGraphicFramePr>
            <a:graphicFrameLocks noGrp="1"/>
          </p:cNvGraphicFramePr>
          <p:nvPr>
            <p:extLst>
              <p:ext uri="{D42A27DB-BD31-4B8C-83A1-F6EECF244321}">
                <p14:modId xmlns:p14="http://schemas.microsoft.com/office/powerpoint/2010/main" val="1449797342"/>
              </p:ext>
            </p:extLst>
          </p:nvPr>
        </p:nvGraphicFramePr>
        <p:xfrm>
          <a:off x="339566" y="1508872"/>
          <a:ext cx="10012680" cy="2094230"/>
        </p:xfrm>
        <a:graphic>
          <a:graphicData uri="http://schemas.openxmlformats.org/drawingml/2006/table">
            <a:tbl>
              <a:tblPr firstRow="1" bandRow="1">
                <a:tableStyleId>{5C22544A-7EE6-4342-B048-85BDC9FD1C3A}</a:tableStyleId>
              </a:tblPr>
              <a:tblGrid>
                <a:gridCol w="2999519">
                  <a:extLst>
                    <a:ext uri="{9D8B030D-6E8A-4147-A177-3AD203B41FA5}">
                      <a16:colId xmlns:a16="http://schemas.microsoft.com/office/drawing/2014/main" val="2494510770"/>
                    </a:ext>
                  </a:extLst>
                </a:gridCol>
                <a:gridCol w="1846801">
                  <a:extLst>
                    <a:ext uri="{9D8B030D-6E8A-4147-A177-3AD203B41FA5}">
                      <a16:colId xmlns:a16="http://schemas.microsoft.com/office/drawing/2014/main" val="1392456367"/>
                    </a:ext>
                  </a:extLst>
                </a:gridCol>
                <a:gridCol w="2220754">
                  <a:extLst>
                    <a:ext uri="{9D8B030D-6E8A-4147-A177-3AD203B41FA5}">
                      <a16:colId xmlns:a16="http://schemas.microsoft.com/office/drawing/2014/main" val="3186947138"/>
                    </a:ext>
                  </a:extLst>
                </a:gridCol>
                <a:gridCol w="2183130">
                  <a:extLst>
                    <a:ext uri="{9D8B030D-6E8A-4147-A177-3AD203B41FA5}">
                      <a16:colId xmlns:a16="http://schemas.microsoft.com/office/drawing/2014/main" val="3359309509"/>
                    </a:ext>
                  </a:extLst>
                </a:gridCol>
                <a:gridCol w="762476">
                  <a:extLst>
                    <a:ext uri="{9D8B030D-6E8A-4147-A177-3AD203B41FA5}">
                      <a16:colId xmlns:a16="http://schemas.microsoft.com/office/drawing/2014/main" val="226221122"/>
                    </a:ext>
                  </a:extLst>
                </a:gridCol>
              </a:tblGrid>
              <a:tr h="1040130">
                <a:tc>
                  <a:txBody>
                    <a:bodyPr/>
                    <a:lstStyle/>
                    <a:p>
                      <a:r>
                        <a:rPr lang="en-US" dirty="0"/>
                        <a:t>Public Improvements</a:t>
                      </a:r>
                    </a:p>
                  </a:txBody>
                  <a:tcPr/>
                </a:tc>
                <a:tc>
                  <a:txBody>
                    <a:bodyPr/>
                    <a:lstStyle/>
                    <a:p>
                      <a:r>
                        <a:rPr lang="en-US" dirty="0"/>
                        <a:t>TIF Improvement Supported</a:t>
                      </a:r>
                    </a:p>
                  </a:txBody>
                  <a:tcPr/>
                </a:tc>
                <a:tc>
                  <a:txBody>
                    <a:bodyPr/>
                    <a:lstStyle/>
                    <a:p>
                      <a:r>
                        <a:rPr lang="en-US" dirty="0"/>
                        <a:t>Private Development Value</a:t>
                      </a:r>
                    </a:p>
                  </a:txBody>
                  <a:tcPr/>
                </a:tc>
                <a:tc>
                  <a:txBody>
                    <a:bodyPr/>
                    <a:lstStyle/>
                    <a:p>
                      <a:r>
                        <a:rPr lang="en-US" dirty="0"/>
                        <a:t>Private Development Type</a:t>
                      </a:r>
                    </a:p>
                  </a:txBody>
                  <a:tcPr/>
                </a:tc>
                <a:tc>
                  <a:txBody>
                    <a:bodyPr/>
                    <a:lstStyle/>
                    <a:p>
                      <a:r>
                        <a:rPr lang="en-US" dirty="0"/>
                        <a:t>Gross Acres</a:t>
                      </a:r>
                    </a:p>
                  </a:txBody>
                  <a:tcPr/>
                </a:tc>
                <a:extLst>
                  <a:ext uri="{0D108BD9-81ED-4DB2-BD59-A6C34878D82A}">
                    <a16:rowId xmlns:a16="http://schemas.microsoft.com/office/drawing/2014/main" val="1132319887"/>
                  </a:ext>
                </a:extLst>
              </a:tr>
              <a:tr h="390463">
                <a:tc>
                  <a:txBody>
                    <a:bodyPr/>
                    <a:lstStyle/>
                    <a:p>
                      <a:r>
                        <a:rPr lang="en-US" dirty="0"/>
                        <a:t>Streets, Signalization, &amp; Downtown Parking Lots</a:t>
                      </a:r>
                    </a:p>
                  </a:txBody>
                  <a:tcPr/>
                </a:tc>
                <a:tc>
                  <a:txBody>
                    <a:bodyPr/>
                    <a:lstStyle/>
                    <a:p>
                      <a:r>
                        <a:rPr lang="en-US" dirty="0"/>
                        <a:t>$9M - $16M (max)</a:t>
                      </a:r>
                    </a:p>
                  </a:txBody>
                  <a:tcPr/>
                </a:tc>
                <a:tc>
                  <a:txBody>
                    <a:bodyPr/>
                    <a:lstStyle/>
                    <a:p>
                      <a:r>
                        <a:rPr lang="en-US" dirty="0">
                          <a:solidFill>
                            <a:schemeClr val="tx1"/>
                          </a:solidFill>
                        </a:rPr>
                        <a:t>$414M</a:t>
                      </a:r>
                    </a:p>
                  </a:txBody>
                  <a:tcPr/>
                </a:tc>
                <a:tc>
                  <a:txBody>
                    <a:bodyPr/>
                    <a:lstStyle/>
                    <a:p>
                      <a:r>
                        <a:rPr lang="en-US" dirty="0"/>
                        <a:t>Largely Vacant Land: Apartments, Town Homes, Single family, Retail, Hospitality </a:t>
                      </a:r>
                    </a:p>
                  </a:txBody>
                  <a:tcPr/>
                </a:tc>
                <a:tc>
                  <a:txBody>
                    <a:bodyPr/>
                    <a:lstStyle/>
                    <a:p>
                      <a:r>
                        <a:rPr lang="en-US" dirty="0"/>
                        <a:t>259</a:t>
                      </a:r>
                    </a:p>
                  </a:txBody>
                  <a:tcPr/>
                </a:tc>
                <a:extLst>
                  <a:ext uri="{0D108BD9-81ED-4DB2-BD59-A6C34878D82A}">
                    <a16:rowId xmlns:a16="http://schemas.microsoft.com/office/drawing/2014/main" val="1259795009"/>
                  </a:ext>
                </a:extLst>
              </a:tr>
            </a:tbl>
          </a:graphicData>
        </a:graphic>
      </p:graphicFrame>
      <p:pic>
        <p:nvPicPr>
          <p:cNvPr id="4" name="Picture 3">
            <a:extLst>
              <a:ext uri="{FF2B5EF4-FFF2-40B4-BE49-F238E27FC236}">
                <a16:creationId xmlns:a16="http://schemas.microsoft.com/office/drawing/2014/main" id="{6785B78C-747B-59EF-B6BE-1AD7F32B3AF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46053" y="4178450"/>
            <a:ext cx="4631112" cy="3054679"/>
          </a:xfrm>
          <a:prstGeom prst="rect">
            <a:avLst/>
          </a:prstGeom>
        </p:spPr>
      </p:pic>
      <p:pic>
        <p:nvPicPr>
          <p:cNvPr id="7" name="Picture 6">
            <a:extLst>
              <a:ext uri="{FF2B5EF4-FFF2-40B4-BE49-F238E27FC236}">
                <a16:creationId xmlns:a16="http://schemas.microsoft.com/office/drawing/2014/main" id="{0406D456-8B63-8D95-0011-5E1008CB71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41865" y="4215052"/>
            <a:ext cx="2308886" cy="2962989"/>
          </a:xfrm>
          <a:prstGeom prst="rect">
            <a:avLst/>
          </a:prstGeom>
        </p:spPr>
      </p:pic>
      <p:sp>
        <p:nvSpPr>
          <p:cNvPr id="12" name="TextBox 11">
            <a:extLst>
              <a:ext uri="{FF2B5EF4-FFF2-40B4-BE49-F238E27FC236}">
                <a16:creationId xmlns:a16="http://schemas.microsoft.com/office/drawing/2014/main" id="{B2B51546-9089-5E98-D5A2-3DE92D31E1DB}"/>
              </a:ext>
            </a:extLst>
          </p:cNvPr>
          <p:cNvSpPr txBox="1"/>
          <p:nvPr/>
        </p:nvSpPr>
        <p:spPr>
          <a:xfrm>
            <a:off x="1237249" y="3760031"/>
            <a:ext cx="8217314" cy="338554"/>
          </a:xfrm>
          <a:prstGeom prst="rect">
            <a:avLst/>
          </a:prstGeom>
          <a:noFill/>
        </p:spPr>
        <p:txBody>
          <a:bodyPr wrap="none" rtlCol="0">
            <a:spAutoFit/>
          </a:bodyPr>
          <a:lstStyle/>
          <a:p>
            <a:r>
              <a:rPr lang="en-US" sz="1600" dirty="0">
                <a:solidFill>
                  <a:srgbClr val="FF0000"/>
                </a:solidFill>
                <a:latin typeface="Times New Roman" panose="02020603050405020304" pitchFamily="18" charset="0"/>
                <a:ea typeface="Calibri" panose="020F0502020204030204" pitchFamily="34" charset="0"/>
              </a:rPr>
              <a:t>829</a:t>
            </a:r>
            <a:r>
              <a:rPr lang="en-US" sz="1600" dirty="0">
                <a:solidFill>
                  <a:srgbClr val="FF0000"/>
                </a:solidFill>
                <a:effectLst/>
                <a:latin typeface="Times New Roman" panose="02020603050405020304" pitchFamily="18" charset="0"/>
                <a:ea typeface="Calibri" panose="020F0502020204030204" pitchFamily="34" charset="0"/>
              </a:rPr>
              <a:t> residential homes and 290,000 SF of commercial space; 200-room hotel when fully built-out</a:t>
            </a:r>
            <a:r>
              <a:rPr lang="en-US" sz="1600" dirty="0">
                <a:solidFill>
                  <a:srgbClr val="000000"/>
                </a:solidFill>
                <a:effectLst/>
                <a:latin typeface="Times New Roman" panose="02020603050405020304" pitchFamily="18" charset="0"/>
                <a:ea typeface="Calibri" panose="020F0502020204030204" pitchFamily="34" charset="0"/>
              </a:rPr>
              <a:t>.</a:t>
            </a:r>
            <a:endParaRPr lang="en-US" sz="1600" dirty="0"/>
          </a:p>
        </p:txBody>
      </p:sp>
    </p:spTree>
    <p:extLst>
      <p:ext uri="{BB962C8B-B14F-4D97-AF65-F5344CB8AC3E}">
        <p14:creationId xmlns:p14="http://schemas.microsoft.com/office/powerpoint/2010/main" val="3627243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A39F3-6131-6689-AF1B-DD39848C3003}"/>
              </a:ext>
            </a:extLst>
          </p:cNvPr>
          <p:cNvSpPr>
            <a:spLocks noGrp="1"/>
          </p:cNvSpPr>
          <p:nvPr>
            <p:ph type="title"/>
          </p:nvPr>
        </p:nvSpPr>
        <p:spPr>
          <a:xfrm>
            <a:off x="339566" y="772214"/>
            <a:ext cx="9195132" cy="536848"/>
          </a:xfrm>
        </p:spPr>
        <p:txBody>
          <a:bodyPr>
            <a:normAutofit fontScale="90000"/>
          </a:bodyPr>
          <a:lstStyle/>
          <a:p>
            <a:r>
              <a:rPr lang="en-US" b="1" dirty="0">
                <a:latin typeface="Times New Roman" panose="02020603050405020304" pitchFamily="18" charset="0"/>
                <a:cs typeface="Times New Roman" panose="02020603050405020304" pitchFamily="18" charset="0"/>
              </a:rPr>
              <a:t>TIF PROJECTS: City of Blaine</a:t>
            </a:r>
            <a:br>
              <a:rPr lang="en-US" b="1" dirty="0"/>
            </a:br>
            <a:endParaRPr lang="en-US" sz="2400" b="1" dirty="0"/>
          </a:p>
        </p:txBody>
      </p:sp>
      <p:graphicFrame>
        <p:nvGraphicFramePr>
          <p:cNvPr id="10" name="Table 11">
            <a:extLst>
              <a:ext uri="{FF2B5EF4-FFF2-40B4-BE49-F238E27FC236}">
                <a16:creationId xmlns:a16="http://schemas.microsoft.com/office/drawing/2014/main" id="{CA8F4B68-9987-F6A7-4844-E3A3F030078F}"/>
              </a:ext>
            </a:extLst>
          </p:cNvPr>
          <p:cNvGraphicFramePr>
            <a:graphicFrameLocks noGrp="1"/>
          </p:cNvGraphicFramePr>
          <p:nvPr>
            <p:extLst>
              <p:ext uri="{D42A27DB-BD31-4B8C-83A1-F6EECF244321}">
                <p14:modId xmlns:p14="http://schemas.microsoft.com/office/powerpoint/2010/main" val="3998583708"/>
              </p:ext>
            </p:extLst>
          </p:nvPr>
        </p:nvGraphicFramePr>
        <p:xfrm>
          <a:off x="339566" y="1783080"/>
          <a:ext cx="10012680" cy="1853565"/>
        </p:xfrm>
        <a:graphic>
          <a:graphicData uri="http://schemas.openxmlformats.org/drawingml/2006/table">
            <a:tbl>
              <a:tblPr firstRow="1" bandRow="1">
                <a:tableStyleId>{5C22544A-7EE6-4342-B048-85BDC9FD1C3A}</a:tableStyleId>
              </a:tblPr>
              <a:tblGrid>
                <a:gridCol w="2999519">
                  <a:extLst>
                    <a:ext uri="{9D8B030D-6E8A-4147-A177-3AD203B41FA5}">
                      <a16:colId xmlns:a16="http://schemas.microsoft.com/office/drawing/2014/main" val="2494510770"/>
                    </a:ext>
                  </a:extLst>
                </a:gridCol>
                <a:gridCol w="1846801">
                  <a:extLst>
                    <a:ext uri="{9D8B030D-6E8A-4147-A177-3AD203B41FA5}">
                      <a16:colId xmlns:a16="http://schemas.microsoft.com/office/drawing/2014/main" val="1392456367"/>
                    </a:ext>
                  </a:extLst>
                </a:gridCol>
                <a:gridCol w="2220754">
                  <a:extLst>
                    <a:ext uri="{9D8B030D-6E8A-4147-A177-3AD203B41FA5}">
                      <a16:colId xmlns:a16="http://schemas.microsoft.com/office/drawing/2014/main" val="3186947138"/>
                    </a:ext>
                  </a:extLst>
                </a:gridCol>
                <a:gridCol w="2183130">
                  <a:extLst>
                    <a:ext uri="{9D8B030D-6E8A-4147-A177-3AD203B41FA5}">
                      <a16:colId xmlns:a16="http://schemas.microsoft.com/office/drawing/2014/main" val="3359309509"/>
                    </a:ext>
                  </a:extLst>
                </a:gridCol>
                <a:gridCol w="762476">
                  <a:extLst>
                    <a:ext uri="{9D8B030D-6E8A-4147-A177-3AD203B41FA5}">
                      <a16:colId xmlns:a16="http://schemas.microsoft.com/office/drawing/2014/main" val="226221122"/>
                    </a:ext>
                  </a:extLst>
                </a:gridCol>
              </a:tblGrid>
              <a:tr h="1040130">
                <a:tc>
                  <a:txBody>
                    <a:bodyPr/>
                    <a:lstStyle/>
                    <a:p>
                      <a:r>
                        <a:rPr lang="en-US" dirty="0"/>
                        <a:t>Public Improvements</a:t>
                      </a:r>
                    </a:p>
                  </a:txBody>
                  <a:tcPr/>
                </a:tc>
                <a:tc>
                  <a:txBody>
                    <a:bodyPr/>
                    <a:lstStyle/>
                    <a:p>
                      <a:r>
                        <a:rPr lang="en-US" dirty="0"/>
                        <a:t>TIF Improvement Supported</a:t>
                      </a:r>
                    </a:p>
                  </a:txBody>
                  <a:tcPr/>
                </a:tc>
                <a:tc>
                  <a:txBody>
                    <a:bodyPr/>
                    <a:lstStyle/>
                    <a:p>
                      <a:r>
                        <a:rPr lang="en-US" dirty="0"/>
                        <a:t>Private Development Value</a:t>
                      </a:r>
                    </a:p>
                  </a:txBody>
                  <a:tcPr/>
                </a:tc>
                <a:tc>
                  <a:txBody>
                    <a:bodyPr/>
                    <a:lstStyle/>
                    <a:p>
                      <a:r>
                        <a:rPr lang="en-US" dirty="0"/>
                        <a:t>Private Development Type</a:t>
                      </a:r>
                    </a:p>
                  </a:txBody>
                  <a:tcPr/>
                </a:tc>
                <a:tc>
                  <a:txBody>
                    <a:bodyPr/>
                    <a:lstStyle/>
                    <a:p>
                      <a:r>
                        <a:rPr lang="en-US" dirty="0"/>
                        <a:t>Gross Acres</a:t>
                      </a:r>
                    </a:p>
                  </a:txBody>
                  <a:tcPr/>
                </a:tc>
                <a:extLst>
                  <a:ext uri="{0D108BD9-81ED-4DB2-BD59-A6C34878D82A}">
                    <a16:rowId xmlns:a16="http://schemas.microsoft.com/office/drawing/2014/main" val="1132319887"/>
                  </a:ext>
                </a:extLst>
              </a:tr>
              <a:tr h="390463">
                <a:tc>
                  <a:txBody>
                    <a:bodyPr/>
                    <a:lstStyle/>
                    <a:p>
                      <a:r>
                        <a:rPr lang="en-US" dirty="0"/>
                        <a:t>Streets, Electrical, Sewer, Water</a:t>
                      </a:r>
                    </a:p>
                  </a:txBody>
                  <a:tcPr/>
                </a:tc>
                <a:tc>
                  <a:txBody>
                    <a:bodyPr/>
                    <a:lstStyle/>
                    <a:p>
                      <a:r>
                        <a:rPr lang="en-US" dirty="0"/>
                        <a:t>$3.5M (max)</a:t>
                      </a:r>
                    </a:p>
                  </a:txBody>
                  <a:tcPr/>
                </a:tc>
                <a:tc>
                  <a:txBody>
                    <a:bodyPr/>
                    <a:lstStyle/>
                    <a:p>
                      <a:r>
                        <a:rPr lang="en-US" dirty="0">
                          <a:solidFill>
                            <a:schemeClr val="tx1"/>
                          </a:solidFill>
                        </a:rPr>
                        <a:t>$628M</a:t>
                      </a:r>
                    </a:p>
                  </a:txBody>
                  <a:tcPr/>
                </a:tc>
                <a:tc>
                  <a:txBody>
                    <a:bodyPr/>
                    <a:lstStyle/>
                    <a:p>
                      <a:r>
                        <a:rPr lang="en-US" dirty="0"/>
                        <a:t>Vacant Land: Single Family, Apartments, and Some Retail </a:t>
                      </a:r>
                    </a:p>
                  </a:txBody>
                  <a:tcPr/>
                </a:tc>
                <a:tc>
                  <a:txBody>
                    <a:bodyPr/>
                    <a:lstStyle/>
                    <a:p>
                      <a:r>
                        <a:rPr lang="en-US" dirty="0"/>
                        <a:t>833</a:t>
                      </a:r>
                    </a:p>
                  </a:txBody>
                  <a:tcPr/>
                </a:tc>
                <a:extLst>
                  <a:ext uri="{0D108BD9-81ED-4DB2-BD59-A6C34878D82A}">
                    <a16:rowId xmlns:a16="http://schemas.microsoft.com/office/drawing/2014/main" val="1259795009"/>
                  </a:ext>
                </a:extLst>
              </a:tr>
            </a:tbl>
          </a:graphicData>
        </a:graphic>
      </p:graphicFrame>
      <p:pic>
        <p:nvPicPr>
          <p:cNvPr id="5" name="Picture 4">
            <a:extLst>
              <a:ext uri="{FF2B5EF4-FFF2-40B4-BE49-F238E27FC236}">
                <a16:creationId xmlns:a16="http://schemas.microsoft.com/office/drawing/2014/main" id="{1EB7B767-4DF7-269B-D0D3-8B1D0F16D83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4342" y="4261583"/>
            <a:ext cx="5356595" cy="2111000"/>
          </a:xfrm>
          <a:prstGeom prst="rect">
            <a:avLst/>
          </a:prstGeom>
        </p:spPr>
      </p:pic>
      <p:pic>
        <p:nvPicPr>
          <p:cNvPr id="8" name="Picture 7">
            <a:extLst>
              <a:ext uri="{FF2B5EF4-FFF2-40B4-BE49-F238E27FC236}">
                <a16:creationId xmlns:a16="http://schemas.microsoft.com/office/drawing/2014/main" id="{8E51AB3E-540F-07E5-3577-45206FF641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28080" y="4261583"/>
            <a:ext cx="4369130" cy="2067780"/>
          </a:xfrm>
          <a:prstGeom prst="rect">
            <a:avLst/>
          </a:prstGeom>
        </p:spPr>
      </p:pic>
      <p:sp>
        <p:nvSpPr>
          <p:cNvPr id="9" name="TextBox 8">
            <a:extLst>
              <a:ext uri="{FF2B5EF4-FFF2-40B4-BE49-F238E27FC236}">
                <a16:creationId xmlns:a16="http://schemas.microsoft.com/office/drawing/2014/main" id="{9718046A-7A97-974C-A9D0-84E37E1F4305}"/>
              </a:ext>
            </a:extLst>
          </p:cNvPr>
          <p:cNvSpPr txBox="1"/>
          <p:nvPr/>
        </p:nvSpPr>
        <p:spPr>
          <a:xfrm>
            <a:off x="1709769" y="3779837"/>
            <a:ext cx="6891630" cy="338554"/>
          </a:xfrm>
          <a:prstGeom prst="rect">
            <a:avLst/>
          </a:prstGeom>
          <a:noFill/>
        </p:spPr>
        <p:txBody>
          <a:bodyPr wrap="none" rtlCol="0">
            <a:spAutoFit/>
          </a:bodyPr>
          <a:lstStyle/>
          <a:p>
            <a:r>
              <a:rPr lang="en-US" sz="1600" dirty="0">
                <a:solidFill>
                  <a:srgbClr val="FF0000"/>
                </a:solidFill>
                <a:effectLst/>
                <a:latin typeface="Times New Roman" panose="02020603050405020304" pitchFamily="18" charset="0"/>
                <a:ea typeface="Calibri" panose="020F0502020204030204" pitchFamily="34" charset="0"/>
              </a:rPr>
              <a:t>1,442 residential homes and 50,000 </a:t>
            </a:r>
            <a:r>
              <a:rPr lang="en-US" sz="1600" dirty="0">
                <a:solidFill>
                  <a:srgbClr val="FF0000"/>
                </a:solidFill>
                <a:latin typeface="Times New Roman" panose="02020603050405020304" pitchFamily="18" charset="0"/>
                <a:ea typeface="Calibri" panose="020F0502020204030204" pitchFamily="34" charset="0"/>
              </a:rPr>
              <a:t>SF</a:t>
            </a:r>
            <a:r>
              <a:rPr lang="en-US" sz="1600" dirty="0">
                <a:solidFill>
                  <a:srgbClr val="FF0000"/>
                </a:solidFill>
                <a:effectLst/>
                <a:latin typeface="Times New Roman" panose="02020603050405020304" pitchFamily="18" charset="0"/>
                <a:ea typeface="Calibri" panose="020F0502020204030204" pitchFamily="34" charset="0"/>
              </a:rPr>
              <a:t> of commercial space when fully built-out</a:t>
            </a:r>
            <a:r>
              <a:rPr lang="en-US" sz="1600" dirty="0">
                <a:solidFill>
                  <a:srgbClr val="000000"/>
                </a:solidFill>
                <a:effectLst/>
                <a:latin typeface="Times New Roman" panose="02020603050405020304" pitchFamily="18" charset="0"/>
                <a:ea typeface="Calibri" panose="020F0502020204030204" pitchFamily="34" charset="0"/>
              </a:rPr>
              <a:t>.</a:t>
            </a:r>
            <a:endParaRPr lang="en-US" sz="1600" dirty="0"/>
          </a:p>
        </p:txBody>
      </p:sp>
    </p:spTree>
    <p:extLst>
      <p:ext uri="{BB962C8B-B14F-4D97-AF65-F5344CB8AC3E}">
        <p14:creationId xmlns:p14="http://schemas.microsoft.com/office/powerpoint/2010/main" val="2246025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CD22A-F70D-982C-B938-3F0ED02F6D87}"/>
              </a:ext>
            </a:extLst>
          </p:cNvPr>
          <p:cNvSpPr>
            <a:spLocks noGrp="1"/>
          </p:cNvSpPr>
          <p:nvPr>
            <p:ph type="title"/>
          </p:nvPr>
        </p:nvSpPr>
        <p:spPr>
          <a:xfrm>
            <a:off x="872829" y="690289"/>
            <a:ext cx="8516757" cy="665645"/>
          </a:xfrm>
        </p:spPr>
        <p:txBody>
          <a:bodyPr>
            <a:normAutofit/>
          </a:bodyPr>
          <a:lstStyle/>
          <a:p>
            <a:r>
              <a:rPr lang="en-US" sz="4000" b="1" dirty="0">
                <a:latin typeface="Times New Roman" panose="02020603050405020304" pitchFamily="18" charset="0"/>
                <a:cs typeface="Times New Roman" panose="02020603050405020304" pitchFamily="18" charset="0"/>
              </a:rPr>
              <a:t>Observations</a:t>
            </a:r>
          </a:p>
        </p:txBody>
      </p:sp>
      <p:sp>
        <p:nvSpPr>
          <p:cNvPr id="5" name="Content Placeholder 6">
            <a:extLst>
              <a:ext uri="{FF2B5EF4-FFF2-40B4-BE49-F238E27FC236}">
                <a16:creationId xmlns:a16="http://schemas.microsoft.com/office/drawing/2014/main" id="{06BE612D-2C55-F5C4-CA48-9786337FC93F}"/>
              </a:ext>
            </a:extLst>
          </p:cNvPr>
          <p:cNvSpPr>
            <a:spLocks noGrp="1"/>
          </p:cNvSpPr>
          <p:nvPr>
            <p:ph idx="1"/>
          </p:nvPr>
        </p:nvSpPr>
        <p:spPr>
          <a:xfrm>
            <a:off x="872829" y="1510312"/>
            <a:ext cx="9505611" cy="5702017"/>
          </a:xfrm>
        </p:spPr>
        <p:txBody>
          <a:bodyPr>
            <a:normAutofit fontScale="70000" lnSpcReduction="20000"/>
          </a:bodyPr>
          <a:lstStyle/>
          <a:p>
            <a:r>
              <a:rPr lang="en-US" sz="3200" dirty="0">
                <a:latin typeface="Times New Roman" panose="02020603050405020304" pitchFamily="18" charset="0"/>
                <a:cs typeface="Times New Roman" panose="02020603050405020304" pitchFamily="18" charset="0"/>
              </a:rPr>
              <a:t>Subject to the scope and timing of private development, TIF revenues may be sufficient to pay for some or all of the identified infrastructure costs. Likely that most of the annual debt service will need to be paid by the TIF sponsor (without sufficient TIF revenues) in initial years while private development is being constructed and stabilizes.</a:t>
            </a:r>
          </a:p>
          <a:p>
            <a:r>
              <a:rPr lang="en-US" sz="3200" dirty="0">
                <a:latin typeface="Times New Roman" panose="02020603050405020304" pitchFamily="18" charset="0"/>
                <a:cs typeface="Times New Roman" panose="02020603050405020304" pitchFamily="18" charset="0"/>
              </a:rPr>
              <a:t>Likely that sales tax revenue (one-time and on-going) plus other local taxes that are generated by private development, will equal or exceed the amount of property tax allocated from TIF.</a:t>
            </a:r>
          </a:p>
          <a:p>
            <a:r>
              <a:rPr lang="en-US" sz="3200" dirty="0">
                <a:latin typeface="Times New Roman" panose="02020603050405020304" pitchFamily="18" charset="0"/>
                <a:cs typeface="Times New Roman" panose="02020603050405020304" pitchFamily="18" charset="0"/>
              </a:rPr>
              <a:t>A TIF sponsor can mitigate some its risk by:</a:t>
            </a:r>
          </a:p>
          <a:p>
            <a:pPr lvl="1"/>
            <a:r>
              <a:rPr lang="en-US" sz="2800" dirty="0">
                <a:latin typeface="Times New Roman" panose="02020603050405020304" pitchFamily="18" charset="0"/>
                <a:cs typeface="Times New Roman" panose="02020603050405020304" pitchFamily="18" charset="0"/>
              </a:rPr>
              <a:t>Development agreement that identifies both private and public development responsibilities and timing to help reduce surprises and mitigate any revenue shortage to cover annual debt payments.</a:t>
            </a:r>
          </a:p>
          <a:p>
            <a:pPr lvl="1"/>
            <a:r>
              <a:rPr lang="en-US" sz="2900" dirty="0">
                <a:latin typeface="Times New Roman" panose="02020603050405020304" pitchFamily="18" charset="0"/>
                <a:cs typeface="Times New Roman" panose="02020603050405020304" pitchFamily="18" charset="0"/>
              </a:rPr>
              <a:t>Financial agreement in which developer(s) will financially backstop (some to all) annual debt not covered by TIF revenues. </a:t>
            </a:r>
          </a:p>
          <a:p>
            <a:r>
              <a:rPr lang="en-US" sz="3200" dirty="0">
                <a:latin typeface="Times New Roman" panose="02020603050405020304" pitchFamily="18" charset="0"/>
                <a:cs typeface="Times New Roman" panose="02020603050405020304" pitchFamily="18" charset="0"/>
              </a:rPr>
              <a:t>But-For elements of TIF are important because these are public tax dollars and TIF sponsors should demonstrate that they are needed for the private development to exist.</a:t>
            </a:r>
          </a:p>
          <a:p>
            <a:r>
              <a:rPr lang="en-US" sz="3200" dirty="0">
                <a:latin typeface="Times New Roman" panose="02020603050405020304" pitchFamily="18" charset="0"/>
                <a:cs typeface="Times New Roman" panose="02020603050405020304" pitchFamily="18" charset="0"/>
              </a:rPr>
              <a:t>TIF works best when you have a project ready to go “but-for” the infrastructure and is looking for TIF funding rather than a TIF looking for a project.</a:t>
            </a:r>
          </a:p>
          <a:p>
            <a:r>
              <a:rPr lang="en-US" sz="2900" b="0" i="0" dirty="0">
                <a:solidFill>
                  <a:srgbClr val="000000"/>
                </a:solidFill>
                <a:effectLst/>
                <a:latin typeface="Times New Roman" panose="02020603050405020304" pitchFamily="18" charset="0"/>
                <a:cs typeface="Times New Roman" panose="02020603050405020304" pitchFamily="18" charset="0"/>
              </a:rPr>
              <a:t>More education is needed about complexity of Washington </a:t>
            </a:r>
            <a:r>
              <a:rPr lang="en-US" sz="2900" dirty="0">
                <a:solidFill>
                  <a:srgbClr val="000000"/>
                </a:solidFill>
                <a:latin typeface="Times New Roman" panose="02020603050405020304" pitchFamily="18" charset="0"/>
                <a:cs typeface="Times New Roman" panose="02020603050405020304" pitchFamily="18" charset="0"/>
              </a:rPr>
              <a:t>S</a:t>
            </a:r>
            <a:r>
              <a:rPr lang="en-US" sz="2900" b="0" i="0" dirty="0">
                <a:solidFill>
                  <a:srgbClr val="000000"/>
                </a:solidFill>
                <a:effectLst/>
                <a:latin typeface="Times New Roman" panose="02020603050405020304" pitchFamily="18" charset="0"/>
                <a:cs typeface="Times New Roman" panose="02020603050405020304" pitchFamily="18" charset="0"/>
              </a:rPr>
              <a:t>tate’s property tax law with intersection of TIF to better understand the no harm provisions of the legislation. </a:t>
            </a:r>
            <a:endParaRPr lang="en-US" sz="2900" dirty="0">
              <a:latin typeface="Times New Roman" panose="02020603050405020304" pitchFamily="18" charset="0"/>
              <a:cs typeface="Times New Roman" panose="02020603050405020304" pitchFamily="18" charset="0"/>
            </a:endParaRPr>
          </a:p>
          <a:p>
            <a:endParaRPr lang="en-US" i="1" dirty="0"/>
          </a:p>
          <a:p>
            <a:endParaRPr lang="en-US" i="1" dirty="0"/>
          </a:p>
        </p:txBody>
      </p:sp>
    </p:spTree>
    <p:extLst>
      <p:ext uri="{BB962C8B-B14F-4D97-AF65-F5344CB8AC3E}">
        <p14:creationId xmlns:p14="http://schemas.microsoft.com/office/powerpoint/2010/main" val="40352008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0" end="0"/>
                                            </p:txEl>
                                          </p:spTgt>
                                        </p:tgtEl>
                                        <p:attrNameLst>
                                          <p:attrName>ppt_c</p:attrName>
                                        </p:attrNameLst>
                                      </p:cBhvr>
                                      <p:to>
                                        <a:srgbClr val="7F807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1" end="1"/>
                                            </p:txEl>
                                          </p:spTgt>
                                        </p:tgtEl>
                                        <p:attrNameLst>
                                          <p:attrName>ppt_c</p:attrName>
                                        </p:attrNameLst>
                                      </p:cBhvr>
                                      <p:to>
                                        <a:srgbClr val="7F807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2" end="2"/>
                                            </p:txEl>
                                          </p:spTgt>
                                        </p:tgtEl>
                                        <p:attrNameLst>
                                          <p:attrName>ppt_c</p:attrName>
                                        </p:attrNameLst>
                                      </p:cBhvr>
                                      <p:to>
                                        <a:srgbClr val="7F807F"/>
                                      </p:to>
                                    </p:animClr>
                                  </p:subTnLst>
                                </p:cTn>
                              </p:par>
                              <p:par>
                                <p:cTn id="15" presetID="1"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3" end="3"/>
                                            </p:txEl>
                                          </p:spTgt>
                                        </p:tgtEl>
                                        <p:attrNameLst>
                                          <p:attrName>ppt_c</p:attrName>
                                        </p:attrNameLst>
                                      </p:cBhvr>
                                      <p:to>
                                        <a:srgbClr val="7F807F"/>
                                      </p:to>
                                    </p:animClr>
                                  </p:sub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4" end="4"/>
                                            </p:txEl>
                                          </p:spTgt>
                                        </p:tgtEl>
                                        <p:attrNameLst>
                                          <p:attrName>ppt_c</p:attrName>
                                        </p:attrNameLst>
                                      </p:cBhvr>
                                      <p:to>
                                        <a:srgbClr val="7F807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5" end="5"/>
                                            </p:txEl>
                                          </p:spTgt>
                                        </p:tgtEl>
                                        <p:attrNameLst>
                                          <p:attrName>ppt_c</p:attrName>
                                        </p:attrNameLst>
                                      </p:cBhvr>
                                      <p:to>
                                        <a:srgbClr val="7F807F"/>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6" end="6"/>
                                            </p:txEl>
                                          </p:spTgt>
                                        </p:tgtEl>
                                        <p:attrNameLst>
                                          <p:attrName>ppt_c</p:attrName>
                                        </p:attrNameLst>
                                      </p:cBhvr>
                                      <p:to>
                                        <a:srgbClr val="7F807F"/>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1" name="Group 151"/>
          <p:cNvGrpSpPr/>
          <p:nvPr/>
        </p:nvGrpSpPr>
        <p:grpSpPr>
          <a:xfrm>
            <a:off x="0" y="0"/>
            <a:ext cx="10692016" cy="7560018"/>
            <a:chOff x="0" y="0"/>
            <a:chExt cx="10692016" cy="7560018"/>
          </a:xfrm>
        </p:grpSpPr>
        <p:sp>
          <p:nvSpPr>
            <p:cNvPr id="152" name="Freeform 152"/>
            <p:cNvSpPr>
              <a:spLocks noChangeArrowheads="1"/>
            </p:cNvSpPr>
            <p:nvPr/>
          </p:nvSpPr>
          <p:spPr bwMode="auto">
            <a:xfrm>
              <a:off x="0" y="0"/>
              <a:ext cx="10692003" cy="7560005"/>
            </a:xfrm>
            <a:custGeom>
              <a:avLst/>
              <a:gdLst/>
              <a:ahLst/>
              <a:cxnLst/>
              <a:rect l="0" t="0" r="r" b="b"/>
              <a:pathLst>
                <a:path w="841891" h="595277">
                  <a:moveTo>
                    <a:pt x="0" y="595277"/>
                  </a:moveTo>
                  <a:lnTo>
                    <a:pt x="841891" y="595277"/>
                  </a:lnTo>
                  <a:lnTo>
                    <a:pt x="841891" y="0"/>
                  </a:lnTo>
                  <a:lnTo>
                    <a:pt x="0" y="0"/>
                  </a:lnTo>
                  <a:lnTo>
                    <a:pt x="0" y="595277"/>
                  </a:lnTo>
                  <a:close/>
                </a:path>
              </a:pathLst>
            </a:custGeom>
            <a:solidFill>
              <a:srgbClr val="CCCCCC"/>
            </a:solidFill>
            <a:ln w="3175"/>
          </p:spPr>
        </p:sp>
      </p:grpSp>
      <p:grpSp>
        <p:nvGrpSpPr>
          <p:cNvPr id="153" name="Group 153"/>
          <p:cNvGrpSpPr/>
          <p:nvPr/>
        </p:nvGrpSpPr>
        <p:grpSpPr>
          <a:xfrm>
            <a:off x="0" y="13"/>
            <a:ext cx="10691990" cy="7560005"/>
            <a:chOff x="0" y="13"/>
            <a:chExt cx="10691990" cy="7560005"/>
          </a:xfrm>
        </p:grpSpPr>
        <p:sp>
          <p:nvSpPr>
            <p:cNvPr id="154" name="Freeform 154"/>
            <p:cNvSpPr>
              <a:spLocks noChangeArrowheads="1"/>
            </p:cNvSpPr>
            <p:nvPr/>
          </p:nvSpPr>
          <p:spPr bwMode="auto">
            <a:xfrm>
              <a:off x="0" y="13"/>
              <a:ext cx="10691978" cy="7560005"/>
            </a:xfrm>
            <a:custGeom>
              <a:avLst/>
              <a:gdLst/>
              <a:ahLst/>
              <a:cxnLst/>
              <a:rect l="0" t="0" r="r" b="b"/>
              <a:pathLst>
                <a:path w="841889" h="595276">
                  <a:moveTo>
                    <a:pt x="0" y="595276"/>
                  </a:moveTo>
                  <a:lnTo>
                    <a:pt x="841889" y="595276"/>
                  </a:lnTo>
                  <a:lnTo>
                    <a:pt x="841889" y="0"/>
                  </a:lnTo>
                  <a:lnTo>
                    <a:pt x="0" y="0"/>
                  </a:lnTo>
                  <a:lnTo>
                    <a:pt x="0" y="595276"/>
                  </a:lnTo>
                  <a:close/>
                </a:path>
              </a:pathLst>
            </a:custGeom>
            <a:solidFill>
              <a:srgbClr val="FFFFFF"/>
            </a:solidFill>
            <a:ln w="3175"/>
          </p:spPr>
          <p:txBody>
            <a:bodyPr/>
            <a:lstStyle/>
            <a:p>
              <a:endParaRPr lang="en-US" dirty="0"/>
            </a:p>
          </p:txBody>
        </p:sp>
      </p:grpSp>
      <p:pic>
        <p:nvPicPr>
          <p:cNvPr id="155" name="image31.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62059" y="2453577"/>
            <a:ext cx="4164470" cy="1824050"/>
          </a:xfrm>
          <a:prstGeom prst="rect">
            <a:avLst/>
          </a:prstGeom>
        </p:spPr>
      </p:pic>
      <p:sp>
        <p:nvSpPr>
          <p:cNvPr id="156" name="Text Box 156"/>
          <p:cNvSpPr txBox="1">
            <a:spLocks noChangeArrowheads="1"/>
          </p:cNvSpPr>
          <p:nvPr/>
        </p:nvSpPr>
        <p:spPr bwMode="auto">
          <a:xfrm>
            <a:off x="4540745" y="4277601"/>
            <a:ext cx="2808542" cy="278153"/>
          </a:xfrm>
          <a:prstGeom prst="rect">
            <a:avLst/>
          </a:prstGeom>
        </p:spPr>
        <p:txBody>
          <a:bodyPr wrap="square" lIns="0" tIns="0" rIns="0" bIns="0" rtlCol="0">
            <a:spAutoFit/>
          </a:bodyPr>
          <a:lstStyle/>
          <a:p>
            <a:pPr algn="l">
              <a:lnSpc>
                <a:spcPts val="2145"/>
              </a:lnSpc>
              <a:spcAft>
                <a:spcPts val="0"/>
              </a:spcAft>
            </a:pPr>
            <a:r>
              <a:rPr sz="2103" u="sng" kern="2" dirty="0" err="1">
                <a:latin typeface="PDF-Bitter-Regular"/>
              </a:rPr>
              <a:t>www.stoweds.com</a:t>
            </a:r>
            <a:endParaRPr sz="2103" u="sng" kern="2" dirty="0">
              <a:latin typeface="PDF-Bitter-Regular"/>
            </a:endParaRPr>
          </a:p>
        </p:txBody>
      </p:sp>
    </p:spTree>
    <p:extLst>
      <p:ext uri="{BB962C8B-B14F-4D97-AF65-F5344CB8AC3E}">
        <p14:creationId xmlns:p14="http://schemas.microsoft.com/office/powerpoint/2010/main" val="1074079055"/>
      </p:ext>
    </p:extLst>
  </p:cSld>
  <p:clrMapOvr>
    <a:masterClrMapping/>
  </p:clrMapOvr>
  <p:transition>
    <p:pul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19628</TotalTime>
  <Words>1456</Words>
  <Application>Microsoft Macintosh PowerPoint</Application>
  <PresentationFormat>Custom</PresentationFormat>
  <Paragraphs>156</Paragraphs>
  <Slides>17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Wingdings</vt:lpstr>
      <vt:lpstr>Candara</vt:lpstr>
      <vt:lpstr>PDF-Bitter-Regular</vt:lpstr>
      <vt:lpstr>Calibri Light</vt:lpstr>
      <vt:lpstr>Arial</vt:lpstr>
      <vt:lpstr>Times New Roman</vt:lpstr>
      <vt:lpstr>Calibri</vt:lpstr>
      <vt:lpstr>Georgia</vt:lpstr>
      <vt:lpstr>Office Theme</vt:lpstr>
      <vt:lpstr>PowerPoint Presentation</vt:lpstr>
      <vt:lpstr>PowerPoint Presentation</vt:lpstr>
      <vt:lpstr>Tax Increment Financing </vt:lpstr>
      <vt:lpstr>Overview of Tax Increment Financing</vt:lpstr>
      <vt:lpstr>Overview of Tax Increment Financing </vt:lpstr>
      <vt:lpstr>Overview of Tax Increment Financing </vt:lpstr>
      <vt:lpstr>Overview of Tax Increment Financing </vt:lpstr>
      <vt:lpstr>Overview of Tax Increment Financing </vt:lpstr>
      <vt:lpstr>Overview of Tax Increment Financing </vt:lpstr>
      <vt:lpstr>TIF PROJECTS  Project Analysis Completed by Stowe Development &amp; Strategies/EcoNorthwest</vt:lpstr>
      <vt:lpstr>TIF PROJECTS: City of Pasco</vt:lpstr>
      <vt:lpstr>TIF PROJECTS: City of Kirkland</vt:lpstr>
      <vt:lpstr>TIF PROJECTS: City of Chelan</vt:lpstr>
      <vt:lpstr>TIF PROJECTS: City of College Place</vt:lpstr>
      <vt:lpstr>TIF PROJECTS: City of Blaine </vt:lpstr>
      <vt:lpstr>Observations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Xara Designer Pro X</dc:creator>
  <cp:lastModifiedBy>Microsoft Office User</cp:lastModifiedBy>
  <cp:revision>66</cp:revision>
  <dcterms:created xsi:type="dcterms:W3CDTF">2018-03-13T19:17:33Z</dcterms:created>
  <dcterms:modified xsi:type="dcterms:W3CDTF">2023-08-04T17:17:32Z</dcterms:modified>
</cp:coreProperties>
</file>