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9" r:id="rId2"/>
    <p:sldId id="257" r:id="rId3"/>
    <p:sldId id="2599" r:id="rId4"/>
    <p:sldId id="283" r:id="rId5"/>
    <p:sldId id="260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02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EPSILON2\Planning\12.0%20TRAKIT\PROJECTS\Code%20Amendments\Code%20Amendments%202020\CA%202020-001%20House%20Bill%201923%20-%20DuplexTriplex\City%20Council%20Reports\Council%20Workshop%20-%20January%2010,%202022\Zoning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RENT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 Rent 1 BDR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8391198218409486E-2"/>
                  <c:y val="4.01271775887558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B67-4FE0-98DB-6AD39799DDC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B67-4FE0-98DB-6AD39799DDC8}"/>
                </c:ext>
              </c:extLst>
            </c:dLbl>
            <c:dLbl>
              <c:idx val="2"/>
              <c:layout>
                <c:manualLayout>
                  <c:x val="-3.6213591966656217E-2"/>
                  <c:y val="2.9183401882731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B67-4FE0-98DB-6AD39799DDC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B67-4FE0-98DB-6AD39799DDC8}"/>
                </c:ext>
              </c:extLst>
            </c:dLbl>
            <c:dLbl>
              <c:idx val="4"/>
              <c:layout>
                <c:manualLayout>
                  <c:x val="-4.3998620049203775E-2"/>
                  <c:y val="-2.91834018827315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B67-4FE0-98DB-6AD39799DD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"$"#,##0</c:formatCode>
                <c:ptCount val="5"/>
                <c:pt idx="0">
                  <c:v>609</c:v>
                </c:pt>
                <c:pt idx="1">
                  <c:v>963</c:v>
                </c:pt>
                <c:pt idx="2">
                  <c:v>750</c:v>
                </c:pt>
                <c:pt idx="3">
                  <c:v>781</c:v>
                </c:pt>
                <c:pt idx="4">
                  <c:v>1005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2B-4CA9-8484-4E346B5549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Median Rent 2 BDR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8391198218409486E-2"/>
                  <c:y val="-5.4718878530121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B67-4FE0-98DB-6AD39799DDC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B67-4FE0-98DB-6AD39799DDC8}"/>
                </c:ext>
              </c:extLst>
            </c:dLbl>
            <c:dLbl>
              <c:idx val="2"/>
              <c:layout>
                <c:manualLayout>
                  <c:x val="-4.710162322542237E-2"/>
                  <c:y val="-6.20147290008045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B67-4FE0-98DB-6AD39799DDC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B67-4FE0-98DB-6AD39799DDC8}"/>
                </c:ext>
              </c:extLst>
            </c:dLbl>
            <c:dLbl>
              <c:idx val="4"/>
              <c:layout>
                <c:manualLayout>
                  <c:x val="-6.3597076314982848E-2"/>
                  <c:y val="-6.20147290008045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B67-4FE0-98DB-6AD39799DD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"$"#,##0</c:formatCode>
                <c:ptCount val="5"/>
                <c:pt idx="0">
                  <c:v>900</c:v>
                </c:pt>
                <c:pt idx="1">
                  <c:v>1007</c:v>
                </c:pt>
                <c:pt idx="2">
                  <c:v>913</c:v>
                </c:pt>
                <c:pt idx="3">
                  <c:v>1181</c:v>
                </c:pt>
                <c:pt idx="4">
                  <c:v>1486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2B-4CA9-8484-4E346B5549C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343266655"/>
        <c:axId val="343263743"/>
      </c:lineChart>
      <c:catAx>
        <c:axId val="343266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63743"/>
        <c:crosses val="autoZero"/>
        <c:auto val="1"/>
        <c:lblAlgn val="ctr"/>
        <c:lblOffset val="100"/>
        <c:noMultiLvlLbl val="0"/>
      </c:catAx>
      <c:valAx>
        <c:axId val="343263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666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Home Price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 House Price PASCO</c:v>
                </c:pt>
              </c:strCache>
            </c:strRef>
          </c:tx>
          <c:spPr>
            <a:ln w="34925" cap="rnd">
              <a:solidFill>
                <a:schemeClr val="accent6"/>
              </a:solidFill>
              <a:round/>
            </a:ln>
            <a:effectLst>
              <a:outerShdw blurRad="55880" dist="15240" dir="5400000" algn="ctr" rotWithShape="0">
                <a:srgbClr val="000000">
                  <a:alpha val="45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"$"#,##0</c:formatCode>
                <c:ptCount val="5"/>
                <c:pt idx="0">
                  <c:v>237600</c:v>
                </c:pt>
                <c:pt idx="1">
                  <c:v>265054</c:v>
                </c:pt>
                <c:pt idx="2">
                  <c:v>283000</c:v>
                </c:pt>
                <c:pt idx="3">
                  <c:v>305150</c:v>
                </c:pt>
                <c:pt idx="4">
                  <c:v>379000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B5-41EE-91ED-302F83EB22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266655"/>
        <c:axId val="343263743"/>
      </c:lineChart>
      <c:catAx>
        <c:axId val="343266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63743"/>
        <c:crosses val="autoZero"/>
        <c:auto val="1"/>
        <c:lblAlgn val="ctr"/>
        <c:lblOffset val="100"/>
        <c:noMultiLvlLbl val="0"/>
      </c:catAx>
      <c:valAx>
        <c:axId val="343263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666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19050" cap="flat" cmpd="sng" algn="ctr">
          <a:solidFill>
            <a:schemeClr val="tx1">
              <a:lumMod val="25000"/>
              <a:lumOff val="75000"/>
            </a:schemeClr>
          </a:solidFill>
          <a:round/>
        </a:ln>
        <a:effectLst/>
        <a:sp3d contourW="19050">
          <a:contourClr>
            <a:schemeClr val="tx1">
              <a:lumMod val="25000"/>
              <a:lumOff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Sheet1!$A$14</c:f>
              <c:strCache>
                <c:ptCount val="1"/>
                <c:pt idx="0">
                  <c:v>Not Allowed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  <a:sp3d>
              <a:contourClr>
                <a:schemeClr val="tx1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B04-4D5A-B7E3-B1D53038A021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8B04-4D5A-B7E3-B1D53038A021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20%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8B04-4D5A-B7E3-B1D53038A0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Sheet1!$B$13:$C$13</c:f>
              <c:strCache>
                <c:ptCount val="2"/>
                <c:pt idx="0">
                  <c:v>Past</c:v>
                </c:pt>
                <c:pt idx="1">
                  <c:v>Today</c:v>
                </c:pt>
              </c:strCache>
            </c:strRef>
          </c:cat>
          <c:val>
            <c:numRef>
              <c:f>Sheet1!$B$14:$C$14</c:f>
              <c:numCache>
                <c:formatCode>0%</c:formatCode>
                <c:ptCount val="2"/>
                <c:pt idx="0">
                  <c:v>0.89836598590477856</c:v>
                </c:pt>
                <c:pt idx="1">
                  <c:v>0.21545779522692696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04-4D5A-B7E3-B1D53038A021}"/>
            </c:ext>
          </c:extLst>
        </c:ser>
        <c:ser>
          <c:idx val="1"/>
          <c:order val="1"/>
          <c:tx>
            <c:strRef>
              <c:f>Sheet1!$A$15</c:f>
              <c:strCache>
                <c:ptCount val="1"/>
                <c:pt idx="0">
                  <c:v>Allowed</c:v>
                </c:pt>
              </c:strCache>
            </c:strRef>
          </c:tx>
          <c:spPr>
            <a:pattFill prst="ltDnDiag">
              <a:fgClr>
                <a:schemeClr val="accent5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chemeClr val="accent5"/>
              </a:solidFill>
            </a:ln>
            <a:effectLst/>
            <a:sp3d>
              <a:contourClr>
                <a:schemeClr val="accent5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6"/>
                </a:solidFill>
              </a:ln>
              <a:effectLst/>
              <a:sp3d>
                <a:contourClr>
                  <a:schemeClr val="accent6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8B04-4D5A-B7E3-B1D53038A02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  <a:effectLst/>
              <a:sp3d>
                <a:contourClr>
                  <a:schemeClr val="accent6">
                    <a:lumMod val="50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B04-4D5A-B7E3-B1D53038A021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80%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B04-4D5A-B7E3-B1D53038A0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Sheet1!$B$13:$C$13</c:f>
              <c:strCache>
                <c:ptCount val="2"/>
                <c:pt idx="0">
                  <c:v>Past</c:v>
                </c:pt>
                <c:pt idx="1">
                  <c:v>Today</c:v>
                </c:pt>
              </c:strCache>
            </c:strRef>
          </c:cat>
          <c:val>
            <c:numRef>
              <c:f>Sheet1!$B$15:$C$15</c:f>
              <c:numCache>
                <c:formatCode>0%</c:formatCode>
                <c:ptCount val="2"/>
                <c:pt idx="0">
                  <c:v>0.10163401409522134</c:v>
                </c:pt>
                <c:pt idx="1">
                  <c:v>0.78454220477307313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B04-4D5A-B7E3-B1D53038A02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576559887"/>
        <c:axId val="1576546159"/>
        <c:axId val="0"/>
      </c:bar3DChart>
      <c:catAx>
        <c:axId val="1576559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6546159"/>
        <c:crosses val="autoZero"/>
        <c:auto val="1"/>
        <c:lblAlgn val="ctr"/>
        <c:lblOffset val="100"/>
        <c:noMultiLvlLbl val="0"/>
      </c:catAx>
      <c:valAx>
        <c:axId val="157654615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65598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31E6E-2FEE-2B86-695F-5881048579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E6B87-6110-C4D7-1169-8FAAC02A3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F98D8-81D8-B402-B86F-6BFA9CF4B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2F54-3E5D-4F84-85FF-E7C511AE8D8D}" type="datetimeFigureOut">
              <a:rPr lang="en-US" smtClean="0"/>
              <a:t>8/6/2023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1DCCF-8148-42C0-4EF5-976CA94D6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F4237-158A-7277-1991-F31CC2D4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4C72-A7CD-4FAF-9814-E0C887E9E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597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D6951-CCCE-CEDD-5472-5422CC425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C0968-B85A-3EA6-F143-12AC49658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69025-88CD-A4F6-AF82-7E2252029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2F54-3E5D-4F84-85FF-E7C511AE8D8D}" type="datetimeFigureOut">
              <a:rPr lang="en-US" smtClean="0"/>
              <a:t>8/6/2023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75AC8-61B5-A572-A615-3BBF6CFBC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26923-F1D3-19F5-1634-66F677ECA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4C72-A7CD-4FAF-9814-E0C887E9E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636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BB182-4854-7AA7-08BB-5B1640EEF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A35F7-61F6-93E8-61A0-660D7157A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0FB0E-6787-F512-A7E5-0B3DCA91D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2F54-3E5D-4F84-85FF-E7C511AE8D8D}" type="datetimeFigureOut">
              <a:rPr lang="en-US" smtClean="0"/>
              <a:t>8/6/2023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A44FC-B841-D6D3-A6B5-CBA0978C8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88062-696F-F755-A6E7-D18F5F0A5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4C72-A7CD-4FAF-9814-E0C887E9E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64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02E86-9644-EC04-D542-E4C82FB4D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5B5A3-3F7C-7CC8-902C-A964B19A85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9F0C-575D-1683-DA04-D2CC188F43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DB3CF-CD06-B658-5AC7-2A9DFEE35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2F54-3E5D-4F84-85FF-E7C511AE8D8D}" type="datetimeFigureOut">
              <a:rPr lang="en-US" smtClean="0"/>
              <a:t>8/6/2023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8D11CC-3F9A-298C-943D-396E3DB03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56ACFF-EAC2-0D2C-0A4B-A9F3F412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4C72-A7CD-4FAF-9814-E0C887E9E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977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A85C7-3593-2865-4A73-DF856A578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0F808-6B24-AE2A-2A7B-B8FAF255B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96F14B-6E1E-26D1-F9E9-3384251845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D1C1BA-7304-8D06-1A57-BFB8E3FE91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F158BA-FA92-D0B7-BA0C-A701894645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736664-E7CD-B71F-6295-D0227A27D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2F54-3E5D-4F84-85FF-E7C511AE8D8D}" type="datetimeFigureOut">
              <a:rPr lang="en-US" smtClean="0"/>
              <a:t>8/6/2023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72F810-986F-BFF6-7FB3-C62C0AF8C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E457AD-2AE5-33C1-7A7F-C7DDE6683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4C72-A7CD-4FAF-9814-E0C887E9E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28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2AE91-559A-A5C1-948D-9B6E43887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B36C79-C876-4DC2-227D-A241D341E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2F54-3E5D-4F84-85FF-E7C511AE8D8D}" type="datetimeFigureOut">
              <a:rPr lang="en-US" smtClean="0"/>
              <a:t>8/6/2023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0960B5-09F9-A977-D845-428CD6CF0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1BF6A4-B25A-F9F3-DF16-5D73B725B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4C72-A7CD-4FAF-9814-E0C887E9E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140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8EB737-03DC-A2C4-90F4-E32067FA0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2F54-3E5D-4F84-85FF-E7C511AE8D8D}" type="datetimeFigureOut">
              <a:rPr lang="en-US" smtClean="0"/>
              <a:t>8/6/2023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B2B97D-6417-911A-5D42-78AC90005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5109C0-FBBF-E6FE-9E9A-02C125FB3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4C72-A7CD-4FAF-9814-E0C887E9E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05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C4FBA-4218-D3DC-2248-EDC685EFB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2AE2A-CEA1-E0EA-35E7-C9CC0A553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496FA-12BC-E056-7B85-963061D63D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0A6FA9-AD13-584B-AEEB-5169461EE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2F54-3E5D-4F84-85FF-E7C511AE8D8D}" type="datetimeFigureOut">
              <a:rPr lang="en-US" smtClean="0"/>
              <a:t>8/6/2023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A79206-FCCD-7A07-0610-6ACF7517C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1174DB-7FF2-7A0F-2372-EA6B90A41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4C72-A7CD-4FAF-9814-E0C887E9E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725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9CE67-BD3D-EC3F-6473-BAE6CECFC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C62BDE-6662-27EA-5A9E-A49A4E49CE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AC83D-9F70-7A06-4049-EE1E471843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D7C608-28C3-2588-EF17-5EDA8D1F8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2F54-3E5D-4F84-85FF-E7C511AE8D8D}" type="datetimeFigureOut">
              <a:rPr lang="en-US" smtClean="0"/>
              <a:t>8/6/2023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99D52-39BB-7014-686F-BC195FF00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B55399-8F93-B82F-90E5-4FC007428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4C72-A7CD-4FAF-9814-E0C887E9E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67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9CEC1-15C4-A443-2C31-216BA9259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7C3E34-E179-ACAF-94DD-5E388DADB8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D7408-1000-790E-9C17-BD747CB8C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2F54-3E5D-4F84-85FF-E7C511AE8D8D}" type="datetimeFigureOut">
              <a:rPr lang="en-US" smtClean="0"/>
              <a:t>8/6/2023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A005A-ACDE-A653-56C4-5A67E7804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7817F1-D809-1BD8-A10D-E74393E41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4C72-A7CD-4FAF-9814-E0C887E9E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791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D3A737-D6FA-3BE8-8420-1293DD123B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2579CB-5037-1073-E660-BC90F495AE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AE760-EE4E-25A8-C511-CDAAFCC47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2F54-3E5D-4F84-85FF-E7C511AE8D8D}" type="datetimeFigureOut">
              <a:rPr lang="en-US" smtClean="0"/>
              <a:t>8/6/2023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27579-EF6C-3026-35C1-17DA83F0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1CC11-ACD2-9935-0E4D-1B7B167D8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4C72-A7CD-4FAF-9814-E0C887E9E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326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71352E-AED8-9D2E-7783-5A28FD09B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0C3254-3A1E-8735-8B34-4BD6DA1C8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9728D-ABCC-E256-0241-223DAE90CD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52F54-3E5D-4F84-85FF-E7C511AE8D8D}" type="datetimeFigureOut">
              <a:rPr lang="en-US" smtClean="0"/>
              <a:t>8/6/2023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7BB39-3C74-14C0-3EC5-A40A98E69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8C27A-0B74-998F-6108-DB9EF2BE3C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64C72-A7CD-4FAF-9814-E0C887E9E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96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row of houses&#10;&#10;Description automatically generated with medium confidence">
            <a:extLst>
              <a:ext uri="{FF2B5EF4-FFF2-40B4-BE49-F238E27FC236}">
                <a16:creationId xmlns:a16="http://schemas.microsoft.com/office/drawing/2014/main" id="{DDA738D4-DAAF-8637-2015-8D5C2CCF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C088C3-0836-7D93-EB09-93FD9FD01169}"/>
              </a:ext>
            </a:extLst>
          </p:cNvPr>
          <p:cNvSpPr txBox="1"/>
          <p:nvPr/>
        </p:nvSpPr>
        <p:spPr>
          <a:xfrm>
            <a:off x="-12" y="4478683"/>
            <a:ext cx="8403771" cy="2379307"/>
          </a:xfrm>
          <a:prstGeom prst="rect">
            <a:avLst/>
          </a:prstGeom>
          <a:solidFill>
            <a:schemeClr val="tx1">
              <a:alpha val="2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Workforce &amp; Affordable Housing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034B7BED-92CF-87F4-F115-7B57DAE30F46}"/>
              </a:ext>
            </a:extLst>
          </p:cNvPr>
          <p:cNvSpPr txBox="1">
            <a:spLocks/>
          </p:cNvSpPr>
          <p:nvPr/>
        </p:nvSpPr>
        <p:spPr>
          <a:xfrm>
            <a:off x="8403769" y="4478693"/>
            <a:ext cx="3788227" cy="2379307"/>
          </a:xfrm>
          <a:prstGeom prst="rect">
            <a:avLst/>
          </a:prstGeom>
          <a:solidFill>
            <a:schemeClr val="tx1">
              <a:alpha val="2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WEDA Conference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i="1" dirty="0">
                <a:solidFill>
                  <a:srgbClr val="E7E6E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August 2023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2442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9EF59-F458-BBAF-958A-523EFAC6B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44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Abadi" panose="020B0604020104020204" pitchFamily="34" charset="0"/>
              </a:rPr>
              <a:t>Pasco Housing Summary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53889FE-96F9-8885-8459-62F1C9FE16F9}"/>
              </a:ext>
            </a:extLst>
          </p:cNvPr>
          <p:cNvGraphicFramePr/>
          <p:nvPr/>
        </p:nvGraphicFramePr>
        <p:xfrm>
          <a:off x="6224631" y="3011648"/>
          <a:ext cx="5832092" cy="363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23A1522-2DD8-038A-242A-EC19DBD94CF1}"/>
              </a:ext>
            </a:extLst>
          </p:cNvPr>
          <p:cNvGraphicFramePr/>
          <p:nvPr/>
        </p:nvGraphicFramePr>
        <p:xfrm>
          <a:off x="93676" y="3011649"/>
          <a:ext cx="6002324" cy="3636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BC0A600F-4E93-4CCF-114B-D8F9C432A62E}"/>
              </a:ext>
            </a:extLst>
          </p:cNvPr>
          <p:cNvSpPr/>
          <p:nvPr/>
        </p:nvSpPr>
        <p:spPr>
          <a:xfrm>
            <a:off x="1410047" y="1454908"/>
            <a:ext cx="2255241" cy="147615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5.2%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Severely Crowded HHs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3D5DAB-9115-AA4C-AD13-A992D833D1E4}"/>
              </a:ext>
            </a:extLst>
          </p:cNvPr>
          <p:cNvSpPr/>
          <p:nvPr/>
        </p:nvSpPr>
        <p:spPr>
          <a:xfrm>
            <a:off x="3794618" y="1454905"/>
            <a:ext cx="2329345" cy="147615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54.1%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Cost-Burdened Senior Renters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059A15-96D7-FBDB-4D2E-C9DE22B9D7A1}"/>
              </a:ext>
            </a:extLst>
          </p:cNvPr>
          <p:cNvSpPr/>
          <p:nvPr/>
        </p:nvSpPr>
        <p:spPr>
          <a:xfrm>
            <a:off x="6222009" y="1448008"/>
            <a:ext cx="2329345" cy="147615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146%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Population Growth 2000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9D427E-CE20-660B-BD2E-4741062EF3B8}"/>
              </a:ext>
            </a:extLst>
          </p:cNvPr>
          <p:cNvSpPr/>
          <p:nvPr/>
        </p:nvSpPr>
        <p:spPr>
          <a:xfrm>
            <a:off x="8638386" y="1448007"/>
            <a:ext cx="2329345" cy="147615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-58%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Housing Units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2010-2020 vs 2000-2010</a:t>
            </a:r>
          </a:p>
        </p:txBody>
      </p:sp>
    </p:spTree>
    <p:extLst>
      <p:ext uri="{BB962C8B-B14F-4D97-AF65-F5344CB8AC3E}">
        <p14:creationId xmlns:p14="http://schemas.microsoft.com/office/powerpoint/2010/main" val="3977112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578408-3442-F057-65E9-D57AF5551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Housing Policies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79C8F-55B2-0C90-2AA5-936D4AAAA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873" y="2095876"/>
            <a:ext cx="4443466" cy="40102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600" dirty="0">
                <a:latin typeface="Segoe UI" panose="020B0502040204020203" pitchFamily="34" charset="0"/>
                <a:cs typeface="Segoe UI" panose="020B0502040204020203" pitchFamily="34" charset="0"/>
              </a:rPr>
              <a:t>Prioritized large lots, low-density, single-family detached </a:t>
            </a:r>
          </a:p>
          <a:p>
            <a:pPr marL="0" indent="0">
              <a:buNone/>
            </a:pPr>
            <a:endParaRPr lang="en-US" sz="2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600" dirty="0">
                <a:latin typeface="Segoe UI" panose="020B0502040204020203" pitchFamily="34" charset="0"/>
                <a:cs typeface="Segoe UI" panose="020B0502040204020203" pitchFamily="34" charset="0"/>
              </a:rPr>
              <a:t>Restriction of multi-family homes</a:t>
            </a:r>
          </a:p>
          <a:p>
            <a:pPr marL="0" indent="0">
              <a:buNone/>
            </a:pPr>
            <a:endParaRPr lang="en-US" sz="2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600" dirty="0">
                <a:latin typeface="Segoe UI" panose="020B0502040204020203" pitchFamily="34" charset="0"/>
                <a:cs typeface="Segoe UI" panose="020B0502040204020203" pitchFamily="34" charset="0"/>
              </a:rPr>
              <a:t>Limited flexibility </a:t>
            </a:r>
          </a:p>
        </p:txBody>
      </p:sp>
      <p:pic>
        <p:nvPicPr>
          <p:cNvPr id="5" name="Picture 4" descr="Aerial view of a town&#10;&#10;Description automatically generated with low confidence">
            <a:extLst>
              <a:ext uri="{FF2B5EF4-FFF2-40B4-BE49-F238E27FC236}">
                <a16:creationId xmlns:a16="http://schemas.microsoft.com/office/drawing/2014/main" id="{778BDA4B-9099-A8F3-7EC4-8E8DF0F222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31" r="-2" b="11929"/>
          <a:stretch/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3CBC5293-CB31-6146-8154-9E5D016AB6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4" r="-7" b="12987"/>
          <a:stretch/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5451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5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09C25-5B80-4704-A7AC-7585BB1B8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27" y="123029"/>
            <a:ext cx="11929145" cy="122479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latin typeface="+mn-lt"/>
              </a:rPr>
              <a:t>Increasing Options to Meet Demand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D5742-CF15-42D8-90FC-CC1164A67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426" y="1589703"/>
            <a:ext cx="5964573" cy="514526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b="1" dirty="0">
                <a:latin typeface="+mj-lt"/>
              </a:rPr>
              <a:t>Practical zoning and development standards – </a:t>
            </a:r>
            <a:r>
              <a:rPr lang="en-US" sz="3500" b="1" i="1" dirty="0">
                <a:latin typeface="+mj-lt"/>
              </a:rPr>
              <a:t>Flexibility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b="1" dirty="0">
                <a:latin typeface="+mj-lt"/>
              </a:rPr>
              <a:t>Utilize existing and planned infrastructure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b="1" dirty="0">
                <a:latin typeface="+mj-lt"/>
              </a:rPr>
              <a:t>Access to destinations: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+mj-lt"/>
              </a:rPr>
              <a:t>Public Schools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+mj-lt"/>
              </a:rPr>
              <a:t>Parks and Recreation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+mj-lt"/>
              </a:rPr>
              <a:t>Hospitals/Health Services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+mj-lt"/>
              </a:rPr>
              <a:t>Public Transportation</a:t>
            </a:r>
          </a:p>
          <a:p>
            <a:endParaRPr lang="en-US" sz="2800" dirty="0">
              <a:latin typeface="Abadi Extra Light" panose="020B0204020104020204" pitchFamily="34" charset="0"/>
            </a:endParaRPr>
          </a:p>
          <a:p>
            <a:endParaRPr lang="en-US" sz="2800" dirty="0">
              <a:latin typeface="Abadi Extra Light" panose="020B0204020104020204" pitchFamily="34" charset="0"/>
            </a:endParaRPr>
          </a:p>
          <a:p>
            <a:endParaRPr lang="en-US" sz="2800" dirty="0">
              <a:latin typeface="Abadi Extra Light" panose="020B0204020104020204" pitchFamily="34" charset="0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DCB68B2-7CF6-01D5-3603-FA8D85C7C2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8373084"/>
              </p:ext>
            </p:extLst>
          </p:nvPr>
        </p:nvGraphicFramePr>
        <p:xfrm>
          <a:off x="7093828" y="1045818"/>
          <a:ext cx="4060272" cy="3970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72453C5-0D44-9D25-5B3F-B733569A6B02}"/>
              </a:ext>
            </a:extLst>
          </p:cNvPr>
          <p:cNvCxnSpPr>
            <a:cxnSpLocks/>
          </p:cNvCxnSpPr>
          <p:nvPr/>
        </p:nvCxnSpPr>
        <p:spPr>
          <a:xfrm>
            <a:off x="10261236" y="1677798"/>
            <a:ext cx="0" cy="2000779"/>
          </a:xfrm>
          <a:prstGeom prst="straightConnector1">
            <a:avLst/>
          </a:prstGeom>
          <a:ln w="57150">
            <a:solidFill>
              <a:schemeClr val="accent4"/>
            </a:solidFill>
            <a:headEnd type="triangle"/>
            <a:tailEnd type="triangle"/>
          </a:ln>
          <a:scene3d>
            <a:camera prst="isometricRightUp"/>
            <a:lightRig rig="threePt" dir="t"/>
          </a:scene3d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16CE3E9-AB9C-B431-ECD5-A2BE3E7E03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679" y="5053594"/>
            <a:ext cx="3087809" cy="16339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2" descr="Rent Regulation for the 21st Century – NYU Furman Center">
            <a:extLst>
              <a:ext uri="{FF2B5EF4-FFF2-40B4-BE49-F238E27FC236}">
                <a16:creationId xmlns:a16="http://schemas.microsoft.com/office/drawing/2014/main" id="{8BD93B5F-FB6F-AA83-BDED-77EB83C21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899" y="5850027"/>
            <a:ext cx="763564" cy="83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obert Wood Johnson Foundation">
            <a:extLst>
              <a:ext uri="{FF2B5EF4-FFF2-40B4-BE49-F238E27FC236}">
                <a16:creationId xmlns:a16="http://schemas.microsoft.com/office/drawing/2014/main" id="{1AEDEFBE-7A5D-29DA-04EE-95190F3A4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052" y="5939405"/>
            <a:ext cx="701752" cy="74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Lincoln Institute of Land Policy">
            <a:extLst>
              <a:ext uri="{FF2B5EF4-FFF2-40B4-BE49-F238E27FC236}">
                <a16:creationId xmlns:a16="http://schemas.microsoft.com/office/drawing/2014/main" id="{12730DAA-7A8A-3421-6CEF-86A712CA9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393" y="5932743"/>
            <a:ext cx="1936062" cy="75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701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row of houses&#10;&#10;Description automatically generated with medium confidence">
            <a:extLst>
              <a:ext uri="{FF2B5EF4-FFF2-40B4-BE49-F238E27FC236}">
                <a16:creationId xmlns:a16="http://schemas.microsoft.com/office/drawing/2014/main" id="{B334397F-C910-305A-D69E-3C5F419012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6240" y="10"/>
            <a:ext cx="6265758" cy="2285990"/>
          </a:xfrm>
          <a:custGeom>
            <a:avLst/>
            <a:gdLst/>
            <a:ahLst/>
            <a:cxnLst/>
            <a:rect l="l" t="t" r="r" b="b"/>
            <a:pathLst>
              <a:path w="6265758" h="2286000">
                <a:moveTo>
                  <a:pt x="0" y="0"/>
                </a:moveTo>
                <a:lnTo>
                  <a:pt x="6265758" y="0"/>
                </a:lnTo>
                <a:lnTo>
                  <a:pt x="6265758" y="2286000"/>
                </a:lnTo>
                <a:lnTo>
                  <a:pt x="1062168" y="2286000"/>
                </a:lnTo>
                <a:lnTo>
                  <a:pt x="790683" y="1700078"/>
                </a:lnTo>
                <a:lnTo>
                  <a:pt x="787725" y="1700078"/>
                </a:lnTo>
                <a:close/>
              </a:path>
            </a:pathLst>
          </a:custGeom>
        </p:spPr>
      </p:pic>
      <p:pic>
        <p:nvPicPr>
          <p:cNvPr id="8" name="Picture 7" descr="A row of houses&#10;&#10;Description automatically generated with medium confidence">
            <a:extLst>
              <a:ext uri="{FF2B5EF4-FFF2-40B4-BE49-F238E27FC236}">
                <a16:creationId xmlns:a16="http://schemas.microsoft.com/office/drawing/2014/main" id="{ED02E747-D8B9-E7E8-7D09-C0774D37A5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88408" y="2286000"/>
            <a:ext cx="5203590" cy="2286000"/>
          </a:xfrm>
          <a:custGeom>
            <a:avLst/>
            <a:gdLst/>
            <a:ahLst/>
            <a:cxnLst/>
            <a:rect l="l" t="t" r="r" b="b"/>
            <a:pathLst>
              <a:path w="5203590" h="2286000">
                <a:moveTo>
                  <a:pt x="0" y="0"/>
                </a:moveTo>
                <a:lnTo>
                  <a:pt x="5203590" y="0"/>
                </a:lnTo>
                <a:lnTo>
                  <a:pt x="5203590" y="2286000"/>
                </a:lnTo>
                <a:lnTo>
                  <a:pt x="1059212" y="2286000"/>
                </a:lnTo>
                <a:lnTo>
                  <a:pt x="925708" y="1997870"/>
                </a:lnTo>
                <a:lnTo>
                  <a:pt x="925707" y="1997870"/>
                </a:lnTo>
                <a:close/>
              </a:path>
            </a:pathLst>
          </a:custGeom>
        </p:spPr>
      </p:pic>
      <p:pic>
        <p:nvPicPr>
          <p:cNvPr id="10" name="Picture 9" descr="A picture containing sky, outdoor, road, street&#10;&#10;Description automatically generated">
            <a:extLst>
              <a:ext uri="{FF2B5EF4-FFF2-40B4-BE49-F238E27FC236}">
                <a16:creationId xmlns:a16="http://schemas.microsoft.com/office/drawing/2014/main" id="{819B3F7D-00BB-9A5D-4388-72B89EF6DB7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47618" y="4572000"/>
            <a:ext cx="4144382" cy="2286000"/>
          </a:xfrm>
          <a:custGeom>
            <a:avLst/>
            <a:gdLst/>
            <a:ahLst/>
            <a:cxnLst/>
            <a:rect l="l" t="t" r="r" b="b"/>
            <a:pathLst>
              <a:path w="4144382" h="2286000">
                <a:moveTo>
                  <a:pt x="0" y="0"/>
                </a:moveTo>
                <a:lnTo>
                  <a:pt x="4144382" y="0"/>
                </a:lnTo>
                <a:lnTo>
                  <a:pt x="4144382" y="2286000"/>
                </a:lnTo>
                <a:lnTo>
                  <a:pt x="1054581" y="2286000"/>
                </a:lnTo>
                <a:lnTo>
                  <a:pt x="1054581" y="2285999"/>
                </a:lnTo>
                <a:lnTo>
                  <a:pt x="1059211" y="2285999"/>
                </a:lnTo>
                <a:close/>
              </a:path>
            </a:pathLst>
          </a:cu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2C83764-4FE4-44F4-30E8-BA12DA268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23" y="1288713"/>
            <a:ext cx="6978634" cy="3283277"/>
          </a:xfrm>
        </p:spPr>
        <p:txBody>
          <a:bodyPr>
            <a:normAutofit fontScale="90000"/>
          </a:bodyPr>
          <a:lstStyle/>
          <a:p>
            <a:r>
              <a:rPr lang="en-US" sz="4000" b="1" i="1" dirty="0">
                <a:solidFill>
                  <a:srgbClr val="000000"/>
                </a:solidFill>
              </a:rPr>
              <a:t>Early Results</a:t>
            </a:r>
            <a:br>
              <a:rPr lang="en-US" sz="4000" b="1" i="1" dirty="0">
                <a:solidFill>
                  <a:srgbClr val="000000"/>
                </a:solidFill>
              </a:rPr>
            </a:br>
            <a:r>
              <a:rPr lang="en-US" sz="4000" i="1" dirty="0">
                <a:solidFill>
                  <a:srgbClr val="000000"/>
                </a:solidFill>
              </a:rPr>
              <a:t>- 3,500 + Housing Units Pending</a:t>
            </a:r>
            <a:br>
              <a:rPr lang="en-US" sz="4000" i="1" dirty="0">
                <a:solidFill>
                  <a:srgbClr val="000000"/>
                </a:solidFill>
              </a:rPr>
            </a:br>
            <a:br>
              <a:rPr lang="en-US" sz="4000" i="1" dirty="0">
                <a:solidFill>
                  <a:srgbClr val="000000"/>
                </a:solidFill>
              </a:rPr>
            </a:br>
            <a:r>
              <a:rPr lang="en-US" sz="4000" i="1" dirty="0">
                <a:solidFill>
                  <a:srgbClr val="000000"/>
                </a:solidFill>
              </a:rPr>
              <a:t>- Accessory Dwellings are POPULAR</a:t>
            </a:r>
            <a:br>
              <a:rPr lang="en-US" sz="4000" i="1" dirty="0">
                <a:solidFill>
                  <a:srgbClr val="000000"/>
                </a:solidFill>
              </a:rPr>
            </a:br>
            <a:br>
              <a:rPr lang="en-US" sz="4000" i="1" dirty="0">
                <a:solidFill>
                  <a:srgbClr val="000000"/>
                </a:solidFill>
              </a:rPr>
            </a:br>
            <a:r>
              <a:rPr lang="en-US" sz="4000" i="1" dirty="0">
                <a:solidFill>
                  <a:srgbClr val="000000"/>
                </a:solidFill>
              </a:rPr>
              <a:t>- Mixed Housing Type Developments</a:t>
            </a:r>
            <a:br>
              <a:rPr lang="en-US" sz="4000" b="1" i="1" dirty="0">
                <a:solidFill>
                  <a:srgbClr val="000000"/>
                </a:solidFill>
              </a:rPr>
            </a:br>
            <a:br>
              <a:rPr lang="en-US" sz="4000" b="1" i="1" dirty="0">
                <a:solidFill>
                  <a:srgbClr val="000000"/>
                </a:solidFill>
              </a:rPr>
            </a:br>
            <a:endParaRPr lang="en-US" sz="4000" b="1" i="1" dirty="0">
              <a:solidFill>
                <a:srgbClr val="0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EE4ABC-FD27-3F59-554D-43EF9C0A7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0" y="4983061"/>
            <a:ext cx="5396473" cy="18146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Jacob B. Gonzalez, Director</a:t>
            </a:r>
            <a:endParaRPr lang="en-US" sz="2000" b="1" dirty="0">
              <a:solidFill>
                <a:srgbClr val="0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Community &amp; Economic Development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gonzalezjb@pasco-wa.gov</a:t>
            </a: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423917EC-B2F7-0B71-F67D-FCB4EF3B0A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379" y="4906505"/>
            <a:ext cx="3880275" cy="194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7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137</Words>
  <Application>Microsoft Office PowerPoint</Application>
  <PresentationFormat>Widescreen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Abadi</vt:lpstr>
      <vt:lpstr>Abadi Extra Light</vt:lpstr>
      <vt:lpstr>Arial</vt:lpstr>
      <vt:lpstr>Calibri</vt:lpstr>
      <vt:lpstr>Calibri Light</vt:lpstr>
      <vt:lpstr>Segoe UI</vt:lpstr>
      <vt:lpstr>Segoe UI Semibold</vt:lpstr>
      <vt:lpstr>Office Theme</vt:lpstr>
      <vt:lpstr>PowerPoint Presentation</vt:lpstr>
      <vt:lpstr>Pasco Housing Summary</vt:lpstr>
      <vt:lpstr>Housing Policies</vt:lpstr>
      <vt:lpstr>Increasing Options to Meet Demand</vt:lpstr>
      <vt:lpstr>Early Results - 3,500 + Housing Units Pending  - Accessory Dwellings are POPULAR  - Mixed Housing Type Developments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Gonzalez</dc:creator>
  <cp:lastModifiedBy>Jacob Gonzalez</cp:lastModifiedBy>
  <cp:revision>1</cp:revision>
  <dcterms:created xsi:type="dcterms:W3CDTF">2023-08-07T01:35:30Z</dcterms:created>
  <dcterms:modified xsi:type="dcterms:W3CDTF">2023-08-07T01:45:05Z</dcterms:modified>
</cp:coreProperties>
</file>