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2.xml" ContentType="application/vnd.openxmlformats-officedocument.drawingml.chart+xml"/>
  <Override PartName="/ppt/theme/themeOverride2.xml" ContentType="application/vnd.openxmlformats-officedocument.themeOverride+xml"/>
  <Override PartName="/ppt/theme/theme5.xml" ContentType="application/vnd.openxmlformats-officedocument.theme+xml"/>
  <Override PartName="/ppt/comments/modernComment_14D_F3DD4218.xml" ContentType="application/vnd.ms-powerpoint.comments+xml"/>
  <Override PartName="/ppt/comments/modernComment_14A_3F744C0C.xml" ContentType="application/vnd.ms-powerpoint.comments+xml"/>
  <Override PartName="/ppt/theme/theme6.xml" ContentType="application/vnd.openxmlformats-officedocument.theme+xml"/>
  <Override PartName="/ppt/authors.xml" ContentType="application/vnd.ms-powerpoint.authors+xml"/>
  <Override PartName="/ppt/theme/theme7.xml" ContentType="application/vnd.openxmlformats-officedocument.theme+xml"/>
  <Override PartName="/ppt/theme/theme8.xml" ContentType="application/vnd.openxmlformats-officedocument.theme+xml"/>
  <Override PartName="/ppt/comments/modernComment_152_BD348E94.xml" ContentType="application/vnd.ms-powerpoint.comments+xml"/>
  <Override PartName="/ppt/comments/modernComment_14E_9C88485C.xml" ContentType="application/vnd.ms-powerpoint.comments+xml"/>
  <Override PartName="/ppt/theme/themeOverride1.xml" ContentType="application/vnd.openxmlformats-officedocument.themeOverride+xml"/>
  <Override PartName="/ppt/charts/chart1.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9.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20.xml" ContentType="application/vnd.openxmlformats-officedocument.presentationml.tags+xml"/>
  <Override PartName="/ppt/tags/tag35.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26.xml" ContentType="application/vnd.openxmlformats-officedocument.presentationml.tags+xml"/>
  <Override PartName="/ppt/tags/tag37.xml" ContentType="application/vnd.openxmlformats-officedocument.presentationml.tags+xml"/>
  <Override PartName="/ppt/tags/tag18.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4.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 id="2147483862" r:id="rId2"/>
    <p:sldMasterId id="2147483849" r:id="rId3"/>
    <p:sldMasterId id="2147483852" r:id="rId4"/>
    <p:sldMasterId id="2147483850" r:id="rId5"/>
    <p:sldMasterId id="2147483851" r:id="rId6"/>
    <p:sldMasterId id="2147483867" r:id="rId7"/>
  </p:sldMasterIdLst>
  <p:handoutMasterIdLst>
    <p:handoutMasterId r:id="rId30"/>
  </p:handoutMasterIdLst>
  <p:sldIdLst>
    <p:sldId id="337" r:id="rId8"/>
    <p:sldId id="338" r:id="rId9"/>
    <p:sldId id="334"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33" r:id="rId27"/>
    <p:sldId id="330" r:id="rId28"/>
    <p:sldId id="339"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06B11E-4CB1-4275-4688-2FF76300C18B}" name="Christopher Santoro" initials="CS" userId="S::csantoro@rmahq.org::7e454a19-16ff-4d33-9b93-778a68ccc12b" providerId="AD"/>
  <p188:author id="{3C4ED635-9611-9C3E-6BF5-ADEAE443E9B4}" name="Sarah Harrington" initials="SH" userId="S::SHarrington@rmahq.org::a3c8c860-befc-441b-a297-d8720456d18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42A4C"/>
    <a:srgbClr val="29E5C5"/>
    <a:srgbClr val="F8F3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94660"/>
  </p:normalViewPr>
  <p:slideViewPr>
    <p:cSldViewPr snapToGrid="0" showGuides="1">
      <p:cViewPr varScale="1">
        <p:scale>
          <a:sx n="106" d="100"/>
          <a:sy n="106" d="100"/>
        </p:scale>
        <p:origin x="120" y="192"/>
      </p:cViewPr>
      <p:guideLst/>
    </p:cSldViewPr>
  </p:slideViewPr>
  <p:notesTextViewPr>
    <p:cViewPr>
      <p:scale>
        <a:sx n="3" d="2"/>
        <a:sy n="3" d="2"/>
      </p:scale>
      <p:origin x="0" y="0"/>
    </p:cViewPr>
  </p:notesTextViewPr>
  <p:sorterViewPr>
    <p:cViewPr>
      <p:scale>
        <a:sx n="150" d="100"/>
        <a:sy n="150" d="100"/>
      </p:scale>
      <p:origin x="0" y="-27792"/>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37"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54909857380747"/>
          <c:y val="0.15295898564434424"/>
          <c:w val="0.2691583628004261"/>
          <c:h val="0.69444409923839812"/>
        </c:manualLayout>
      </c:layout>
      <c:pieChart>
        <c:varyColors val="1"/>
        <c:ser>
          <c:idx val="0"/>
          <c:order val="0"/>
          <c:tx>
            <c:strRef>
              <c:f>Sheet1!$B$1</c:f>
              <c:strCache>
                <c:ptCount val="1"/>
                <c:pt idx="0">
                  <c:v>Values</c:v>
                </c:pt>
              </c:strCache>
            </c:strRef>
          </c:tx>
          <c:spPr>
            <a:solidFill>
              <a:srgbClr val="4F81BD"/>
            </a:solidFill>
            <a:ln w="12700">
              <a:solidFill>
                <a:srgbClr val="FFFFFF"/>
              </a:solidFill>
              <a:prstDash val="solid"/>
            </a:ln>
          </c:spPr>
          <c:dPt>
            <c:idx val="0"/>
            <c:bubble3D val="0"/>
            <c:spPr>
              <a:solidFill>
                <a:srgbClr val="342A4C"/>
              </a:solidFill>
              <a:ln w="12700">
                <a:solidFill>
                  <a:srgbClr val="FFFFFF"/>
                </a:solidFill>
                <a:prstDash val="solid"/>
              </a:ln>
              <a:effectLst/>
            </c:spPr>
            <c:extLst>
              <c:ext xmlns:c16="http://schemas.microsoft.com/office/drawing/2014/chart" uri="{C3380CC4-5D6E-409C-BE32-E72D297353CC}">
                <c16:uniqueId val="{00000006-416A-400D-BEEE-20BC264E0332}"/>
              </c:ext>
            </c:extLst>
          </c:dPt>
          <c:dPt>
            <c:idx val="1"/>
            <c:bubble3D val="0"/>
            <c:spPr>
              <a:solidFill>
                <a:srgbClr val="434146"/>
              </a:solidFill>
              <a:ln w="12700">
                <a:solidFill>
                  <a:srgbClr val="FFFFFF"/>
                </a:solidFill>
                <a:prstDash val="solid"/>
              </a:ln>
              <a:effectLst/>
            </c:spPr>
            <c:extLst>
              <c:ext xmlns:c16="http://schemas.microsoft.com/office/drawing/2014/chart" uri="{C3380CC4-5D6E-409C-BE32-E72D297353CC}">
                <c16:uniqueId val="{00000008-416A-400D-BEEE-20BC264E0332}"/>
              </c:ext>
            </c:extLst>
          </c:dPt>
          <c:dPt>
            <c:idx val="2"/>
            <c:bubble3D val="0"/>
            <c:spPr>
              <a:solidFill>
                <a:schemeClr val="accent3"/>
              </a:solidFill>
              <a:ln w="12700">
                <a:solidFill>
                  <a:srgbClr val="FFFFFF"/>
                </a:solidFill>
                <a:prstDash val="solid"/>
              </a:ln>
              <a:effectLst/>
            </c:spPr>
            <c:extLst>
              <c:ext xmlns:c16="http://schemas.microsoft.com/office/drawing/2014/chart" uri="{C3380CC4-5D6E-409C-BE32-E72D297353CC}">
                <c16:uniqueId val="{0000000A-416A-400D-BEEE-20BC264E0332}"/>
              </c:ext>
            </c:extLst>
          </c:dPt>
          <c:dPt>
            <c:idx val="3"/>
            <c:bubble3D val="0"/>
            <c:spPr>
              <a:solidFill>
                <a:schemeClr val="accent4"/>
              </a:solidFill>
              <a:ln w="12700">
                <a:solidFill>
                  <a:srgbClr val="FFFFFF"/>
                </a:solidFill>
                <a:prstDash val="solid"/>
              </a:ln>
              <a:effectLst/>
            </c:spPr>
            <c:extLst>
              <c:ext xmlns:c16="http://schemas.microsoft.com/office/drawing/2014/chart" uri="{C3380CC4-5D6E-409C-BE32-E72D297353CC}">
                <c16:uniqueId val="{0000000C-416A-400D-BEEE-20BC264E0332}"/>
              </c:ext>
            </c:extLst>
          </c:dPt>
          <c:dPt>
            <c:idx val="4"/>
            <c:bubble3D val="0"/>
            <c:spPr>
              <a:solidFill>
                <a:schemeClr val="accent5"/>
              </a:solidFill>
              <a:ln w="12700">
                <a:solidFill>
                  <a:srgbClr val="FFFFFF"/>
                </a:solidFill>
                <a:prstDash val="solid"/>
              </a:ln>
              <a:effectLst/>
            </c:spPr>
            <c:extLst>
              <c:ext xmlns:c16="http://schemas.microsoft.com/office/drawing/2014/chart" uri="{C3380CC4-5D6E-409C-BE32-E72D297353CC}">
                <c16:uniqueId val="{0000000E-416A-400D-BEEE-20BC264E0332}"/>
              </c:ext>
            </c:extLst>
          </c:dPt>
          <c:dPt>
            <c:idx val="5"/>
            <c:bubble3D val="0"/>
            <c:spPr>
              <a:solidFill>
                <a:srgbClr val="29E6C5"/>
              </a:solidFill>
              <a:ln w="12700">
                <a:solidFill>
                  <a:srgbClr val="FFFFFF"/>
                </a:solidFill>
                <a:prstDash val="solid"/>
              </a:ln>
              <a:effectLst/>
            </c:spPr>
            <c:extLst>
              <c:ext xmlns:c16="http://schemas.microsoft.com/office/drawing/2014/chart" uri="{C3380CC4-5D6E-409C-BE32-E72D297353CC}">
                <c16:uniqueId val="{00000010-416A-400D-BEEE-20BC264E0332}"/>
              </c:ext>
            </c:extLst>
          </c:dPt>
          <c:dPt>
            <c:idx val="6"/>
            <c:bubble3D val="0"/>
            <c:spPr>
              <a:solidFill>
                <a:srgbClr val="007C88"/>
              </a:solidFill>
              <a:ln w="12700">
                <a:solidFill>
                  <a:srgbClr val="FFFFFF"/>
                </a:solidFill>
                <a:prstDash val="solid"/>
              </a:ln>
              <a:effectLst/>
            </c:spPr>
            <c:extLst>
              <c:ext xmlns:c16="http://schemas.microsoft.com/office/drawing/2014/chart" uri="{C3380CC4-5D6E-409C-BE32-E72D297353CC}">
                <c16:uniqueId val="{00000012-416A-400D-BEEE-20BC264E0332}"/>
              </c:ext>
            </c:extLst>
          </c:dPt>
          <c:dPt>
            <c:idx val="7"/>
            <c:bubble3D val="0"/>
            <c:spPr>
              <a:solidFill>
                <a:srgbClr val="B99D30"/>
              </a:solidFill>
              <a:ln w="12700">
                <a:solidFill>
                  <a:srgbClr val="FFFFFF"/>
                </a:solidFill>
                <a:prstDash val="solid"/>
              </a:ln>
              <a:effectLst/>
            </c:spPr>
            <c:extLst>
              <c:ext xmlns:c16="http://schemas.microsoft.com/office/drawing/2014/chart" uri="{C3380CC4-5D6E-409C-BE32-E72D297353CC}">
                <c16:uniqueId val="{00000014-416A-400D-BEEE-20BC264E0332}"/>
              </c:ext>
            </c:extLst>
          </c:dPt>
          <c:dPt>
            <c:idx val="8"/>
            <c:bubble3D val="0"/>
            <c:spPr>
              <a:solidFill>
                <a:srgbClr val="29275E"/>
              </a:solidFill>
              <a:ln w="12700">
                <a:solidFill>
                  <a:srgbClr val="FFFFFF"/>
                </a:solidFill>
                <a:prstDash val="solid"/>
              </a:ln>
            </c:spPr>
            <c:extLst>
              <c:ext xmlns:c16="http://schemas.microsoft.com/office/drawing/2014/chart" uri="{C3380CC4-5D6E-409C-BE32-E72D297353CC}">
                <c16:uniqueId val="{00000016-416A-400D-BEEE-20BC264E0332}"/>
              </c:ext>
            </c:extLst>
          </c:dPt>
          <c:dPt>
            <c:idx val="9"/>
            <c:bubble3D val="0"/>
            <c:spPr>
              <a:solidFill>
                <a:srgbClr val="B0CCD8"/>
              </a:solidFill>
              <a:ln w="12700">
                <a:solidFill>
                  <a:srgbClr val="FFFFFF"/>
                </a:solidFill>
                <a:prstDash val="solid"/>
              </a:ln>
            </c:spPr>
            <c:extLst>
              <c:ext xmlns:c16="http://schemas.microsoft.com/office/drawing/2014/chart" uri="{C3380CC4-5D6E-409C-BE32-E72D297353CC}">
                <c16:uniqueId val="{00000018-416A-400D-BEEE-20BC264E0332}"/>
              </c:ext>
            </c:extLst>
          </c:dPt>
          <c:dPt>
            <c:idx val="10"/>
            <c:bubble3D val="0"/>
            <c:spPr>
              <a:solidFill>
                <a:srgbClr val="4C5E36"/>
              </a:solidFill>
              <a:ln w="12700">
                <a:solidFill>
                  <a:srgbClr val="FFFFFF"/>
                </a:solidFill>
                <a:prstDash val="solid"/>
              </a:ln>
            </c:spPr>
            <c:extLst>
              <c:ext xmlns:c16="http://schemas.microsoft.com/office/drawing/2014/chart" uri="{C3380CC4-5D6E-409C-BE32-E72D297353CC}">
                <c16:uniqueId val="{0000001A-416A-400D-BEEE-20BC264E0332}"/>
              </c:ext>
            </c:extLst>
          </c:dPt>
          <c:dPt>
            <c:idx val="11"/>
            <c:bubble3D val="0"/>
            <c:spPr>
              <a:solidFill>
                <a:srgbClr val="ACA6A2"/>
              </a:solidFill>
              <a:ln w="12700">
                <a:solidFill>
                  <a:srgbClr val="FFFFFF"/>
                </a:solidFill>
                <a:prstDash val="solid"/>
              </a:ln>
            </c:spPr>
            <c:extLst>
              <c:ext xmlns:c16="http://schemas.microsoft.com/office/drawing/2014/chart" uri="{C3380CC4-5D6E-409C-BE32-E72D297353CC}">
                <c16:uniqueId val="{0000001C-416A-400D-BEEE-20BC264E0332}"/>
              </c:ext>
            </c:extLst>
          </c:dPt>
          <c:dPt>
            <c:idx val="12"/>
            <c:bubble3D val="0"/>
            <c:spPr>
              <a:solidFill>
                <a:srgbClr val="00416A"/>
              </a:solidFill>
              <a:ln w="12700">
                <a:solidFill>
                  <a:srgbClr val="FFFFFF"/>
                </a:solidFill>
                <a:prstDash val="solid"/>
              </a:ln>
            </c:spPr>
            <c:extLst>
              <c:ext xmlns:c16="http://schemas.microsoft.com/office/drawing/2014/chart" uri="{C3380CC4-5D6E-409C-BE32-E72D297353CC}">
                <c16:uniqueId val="{0000001E-416A-400D-BEEE-20BC264E0332}"/>
              </c:ext>
            </c:extLst>
          </c:dPt>
          <c:dPt>
            <c:idx val="13"/>
            <c:bubble3D val="0"/>
            <c:spPr>
              <a:solidFill>
                <a:srgbClr val="DECB75"/>
              </a:solidFill>
              <a:ln w="12700">
                <a:solidFill>
                  <a:srgbClr val="FFFFFF"/>
                </a:solidFill>
                <a:prstDash val="solid"/>
              </a:ln>
            </c:spPr>
            <c:extLst>
              <c:ext xmlns:c16="http://schemas.microsoft.com/office/drawing/2014/chart" uri="{C3380CC4-5D6E-409C-BE32-E72D297353CC}">
                <c16:uniqueId val="{00000020-416A-400D-BEEE-20BC264E0332}"/>
              </c:ext>
            </c:extLst>
          </c:dPt>
          <c:dPt>
            <c:idx val="14"/>
            <c:bubble3D val="0"/>
            <c:spPr>
              <a:solidFill>
                <a:srgbClr val="60003B"/>
              </a:solidFill>
              <a:ln w="12700">
                <a:solidFill>
                  <a:srgbClr val="FFFFFF"/>
                </a:solidFill>
                <a:prstDash val="solid"/>
              </a:ln>
            </c:spPr>
            <c:extLst>
              <c:ext xmlns:c16="http://schemas.microsoft.com/office/drawing/2014/chart" uri="{C3380CC4-5D6E-409C-BE32-E72D297353CC}">
                <c16:uniqueId val="{00000022-416A-400D-BEEE-20BC264E0332}"/>
              </c:ext>
            </c:extLst>
          </c:dPt>
          <c:dPt>
            <c:idx val="15"/>
            <c:bubble3D val="0"/>
            <c:spPr>
              <a:solidFill>
                <a:srgbClr val="8F92C8"/>
              </a:solidFill>
              <a:ln w="12700">
                <a:solidFill>
                  <a:srgbClr val="FFFFFF"/>
                </a:solidFill>
                <a:prstDash val="solid"/>
              </a:ln>
            </c:spPr>
            <c:extLst>
              <c:ext xmlns:c16="http://schemas.microsoft.com/office/drawing/2014/chart" uri="{C3380CC4-5D6E-409C-BE32-E72D297353CC}">
                <c16:uniqueId val="{00000024-416A-400D-BEEE-20BC264E0332}"/>
              </c:ext>
            </c:extLst>
          </c:dPt>
          <c:dLbls>
            <c:dLbl>
              <c:idx val="2"/>
              <c:layout>
                <c:manualLayout>
                  <c:x val="-2.4468942072766011E-3"/>
                  <c:y val="1.262625634978905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416A-400D-BEEE-20BC264E0332}"/>
                </c:ext>
              </c:extLst>
            </c:dLbl>
            <c:dLbl>
              <c:idx val="3"/>
              <c:layout>
                <c:manualLayout>
                  <c:x val="3.6703413109149016E-3"/>
                  <c:y val="5.0505273947509567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876013943828943"/>
                      <c:h val="0.16035345564232101"/>
                    </c:manualLayout>
                  </c15:layout>
                </c:ext>
                <c:ext xmlns:c16="http://schemas.microsoft.com/office/drawing/2014/chart" uri="{C3380CC4-5D6E-409C-BE32-E72D297353CC}">
                  <c16:uniqueId val="{0000000C-416A-400D-BEEE-20BC264E0332}"/>
                </c:ext>
              </c:extLst>
            </c:dLbl>
            <c:dLbl>
              <c:idx val="5"/>
              <c:layout>
                <c:manualLayout>
                  <c:x val="4.6490989938255373E-2"/>
                  <c:y val="-2.525251269957811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0-416A-400D-BEEE-20BC264E0332}"/>
                </c:ext>
              </c:extLst>
            </c:dLbl>
            <c:spPr>
              <a:noFill/>
              <a:ln>
                <a:noFill/>
              </a:ln>
              <a:effectLst/>
            </c:spPr>
            <c:txPr>
              <a:bodyPr/>
              <a:lstStyle/>
              <a:p>
                <a:pPr>
                  <a:defRPr sz="700" baseline="0">
                    <a:solidFill>
                      <a:schemeClr val="tx1"/>
                    </a:solidFill>
                    <a:latin typeface="Merriweather Sans" pitchFamily="2"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Sheet1!$A$2:$A$7</c:f>
              <c:strCache>
                <c:ptCount val="6"/>
                <c:pt idx="0">
                  <c:v>US Repo</c:v>
                </c:pt>
                <c:pt idx="1">
                  <c:v>Europe Repo</c:v>
                </c:pt>
                <c:pt idx="2">
                  <c:v>Securities lending</c:v>
                </c:pt>
                <c:pt idx="3">
                  <c:v>OTC derivatives (bilateral)</c:v>
                </c:pt>
                <c:pt idx="4">
                  <c:v>CCPs (all products)</c:v>
                </c:pt>
                <c:pt idx="5">
                  <c:v>Asia Repo</c:v>
                </c:pt>
              </c:strCache>
            </c:strRef>
          </c:cat>
          <c:val>
            <c:numRef>
              <c:f>Sheet1!$B$2:$B$7</c:f>
              <c:numCache>
                <c:formatCode>0%</c:formatCode>
                <c:ptCount val="6"/>
                <c:pt idx="0">
                  <c:v>0.3</c:v>
                </c:pt>
                <c:pt idx="1">
                  <c:v>0.39</c:v>
                </c:pt>
                <c:pt idx="2">
                  <c:v>0.11</c:v>
                </c:pt>
                <c:pt idx="3">
                  <c:v>0.05</c:v>
                </c:pt>
                <c:pt idx="4">
                  <c:v>0.03</c:v>
                </c:pt>
                <c:pt idx="5">
                  <c:v>0.12</c:v>
                </c:pt>
              </c:numCache>
            </c:numRef>
          </c:val>
          <c:extLst>
            <c:ext xmlns:c16="http://schemas.microsoft.com/office/drawing/2014/chart" uri="{C3380CC4-5D6E-409C-BE32-E72D297353CC}">
              <c16:uniqueId val="{00000025-416A-400D-BEEE-20BC264E0332}"/>
            </c:ext>
          </c:extLst>
        </c:ser>
        <c:dLbls>
          <c:dLblPos val="outEnd"/>
          <c:showLegendKey val="0"/>
          <c:showVal val="1"/>
          <c:showCatName val="0"/>
          <c:showSerName val="0"/>
          <c:showPercent val="0"/>
          <c:showBubbleSize val="0"/>
          <c:showLeaderLines val="0"/>
        </c:dLbls>
        <c:firstSliceAng val="0"/>
      </c:pieChart>
      <c:spPr>
        <a:noFill/>
        <a:effectLst/>
        <a:extLst>
          <a:ext uri="{909E8E84-426E-40DD-AFC4-6F175D3DCCD1}">
            <a14:hiddenFill xmlns:a14="http://schemas.microsoft.com/office/drawing/2010/main">
              <a:solidFill>
                <a:srgbClr val="FFFFFF"/>
              </a:solidFill>
            </a14:hiddenFill>
          </a:ext>
        </a:extLst>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a:solidFill>
            <a:schemeClr val="tx2"/>
          </a:solidFill>
          <a:latin typeface="Arial" panose="020B0604020202020204" pitchFamily="34" charset="0"/>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54909857380747"/>
          <c:y val="0.15295898564434424"/>
          <c:w val="0.2691583628004261"/>
          <c:h val="0.69444409923839812"/>
        </c:manualLayout>
      </c:layout>
      <c:pieChart>
        <c:varyColors val="1"/>
        <c:ser>
          <c:idx val="0"/>
          <c:order val="0"/>
          <c:tx>
            <c:strRef>
              <c:f>Sheet1!$B$1</c:f>
              <c:strCache>
                <c:ptCount val="1"/>
                <c:pt idx="0">
                  <c:v>Values</c:v>
                </c:pt>
              </c:strCache>
            </c:strRef>
          </c:tx>
          <c:spPr>
            <a:solidFill>
              <a:srgbClr val="4F81BD"/>
            </a:solidFill>
            <a:ln w="12700">
              <a:solidFill>
                <a:srgbClr val="FFFFFF"/>
              </a:solidFill>
              <a:prstDash val="solid"/>
            </a:ln>
          </c:spPr>
          <c:dPt>
            <c:idx val="0"/>
            <c:bubble3D val="0"/>
            <c:spPr>
              <a:solidFill>
                <a:srgbClr val="342A4C"/>
              </a:solidFill>
              <a:ln w="12700">
                <a:solidFill>
                  <a:srgbClr val="FFFFFF"/>
                </a:solidFill>
                <a:prstDash val="solid"/>
              </a:ln>
              <a:effectLst/>
            </c:spPr>
            <c:extLst>
              <c:ext xmlns:c16="http://schemas.microsoft.com/office/drawing/2014/chart" uri="{C3380CC4-5D6E-409C-BE32-E72D297353CC}">
                <c16:uniqueId val="{00000006-416A-400D-BEEE-20BC264E0332}"/>
              </c:ext>
            </c:extLst>
          </c:dPt>
          <c:dPt>
            <c:idx val="1"/>
            <c:bubble3D val="0"/>
            <c:spPr>
              <a:solidFill>
                <a:srgbClr val="434146"/>
              </a:solidFill>
              <a:ln w="12700">
                <a:solidFill>
                  <a:srgbClr val="FFFFFF"/>
                </a:solidFill>
                <a:prstDash val="solid"/>
              </a:ln>
              <a:effectLst/>
            </c:spPr>
            <c:extLst>
              <c:ext xmlns:c16="http://schemas.microsoft.com/office/drawing/2014/chart" uri="{C3380CC4-5D6E-409C-BE32-E72D297353CC}">
                <c16:uniqueId val="{00000008-416A-400D-BEEE-20BC264E0332}"/>
              </c:ext>
            </c:extLst>
          </c:dPt>
          <c:dPt>
            <c:idx val="2"/>
            <c:bubble3D val="0"/>
            <c:spPr>
              <a:solidFill>
                <a:schemeClr val="accent3"/>
              </a:solidFill>
              <a:ln w="12700">
                <a:solidFill>
                  <a:srgbClr val="FFFFFF"/>
                </a:solidFill>
                <a:prstDash val="solid"/>
              </a:ln>
              <a:effectLst/>
            </c:spPr>
            <c:extLst>
              <c:ext xmlns:c16="http://schemas.microsoft.com/office/drawing/2014/chart" uri="{C3380CC4-5D6E-409C-BE32-E72D297353CC}">
                <c16:uniqueId val="{0000000A-416A-400D-BEEE-20BC264E0332}"/>
              </c:ext>
            </c:extLst>
          </c:dPt>
          <c:dPt>
            <c:idx val="3"/>
            <c:bubble3D val="0"/>
            <c:spPr>
              <a:solidFill>
                <a:schemeClr val="accent4"/>
              </a:solidFill>
              <a:ln w="12700">
                <a:solidFill>
                  <a:srgbClr val="FFFFFF"/>
                </a:solidFill>
                <a:prstDash val="solid"/>
              </a:ln>
              <a:effectLst/>
            </c:spPr>
            <c:extLst>
              <c:ext xmlns:c16="http://schemas.microsoft.com/office/drawing/2014/chart" uri="{C3380CC4-5D6E-409C-BE32-E72D297353CC}">
                <c16:uniqueId val="{0000000C-416A-400D-BEEE-20BC264E0332}"/>
              </c:ext>
            </c:extLst>
          </c:dPt>
          <c:dPt>
            <c:idx val="4"/>
            <c:bubble3D val="0"/>
            <c:spPr>
              <a:solidFill>
                <a:schemeClr val="accent5"/>
              </a:solidFill>
              <a:ln w="12700">
                <a:solidFill>
                  <a:srgbClr val="FFFFFF"/>
                </a:solidFill>
                <a:prstDash val="solid"/>
              </a:ln>
              <a:effectLst/>
            </c:spPr>
            <c:extLst>
              <c:ext xmlns:c16="http://schemas.microsoft.com/office/drawing/2014/chart" uri="{C3380CC4-5D6E-409C-BE32-E72D297353CC}">
                <c16:uniqueId val="{0000000E-416A-400D-BEEE-20BC264E0332}"/>
              </c:ext>
            </c:extLst>
          </c:dPt>
          <c:dPt>
            <c:idx val="5"/>
            <c:bubble3D val="0"/>
            <c:spPr>
              <a:solidFill>
                <a:srgbClr val="29E6C5"/>
              </a:solidFill>
              <a:ln w="12700">
                <a:solidFill>
                  <a:srgbClr val="FFFFFF"/>
                </a:solidFill>
                <a:prstDash val="solid"/>
              </a:ln>
              <a:effectLst/>
            </c:spPr>
            <c:extLst>
              <c:ext xmlns:c16="http://schemas.microsoft.com/office/drawing/2014/chart" uri="{C3380CC4-5D6E-409C-BE32-E72D297353CC}">
                <c16:uniqueId val="{00000010-416A-400D-BEEE-20BC264E0332}"/>
              </c:ext>
            </c:extLst>
          </c:dPt>
          <c:dPt>
            <c:idx val="6"/>
            <c:bubble3D val="0"/>
            <c:spPr>
              <a:solidFill>
                <a:srgbClr val="007C88"/>
              </a:solidFill>
              <a:ln w="12700">
                <a:solidFill>
                  <a:srgbClr val="FFFFFF"/>
                </a:solidFill>
                <a:prstDash val="solid"/>
              </a:ln>
              <a:effectLst/>
            </c:spPr>
            <c:extLst>
              <c:ext xmlns:c16="http://schemas.microsoft.com/office/drawing/2014/chart" uri="{C3380CC4-5D6E-409C-BE32-E72D297353CC}">
                <c16:uniqueId val="{00000012-416A-400D-BEEE-20BC264E0332}"/>
              </c:ext>
            </c:extLst>
          </c:dPt>
          <c:dPt>
            <c:idx val="7"/>
            <c:bubble3D val="0"/>
            <c:spPr>
              <a:solidFill>
                <a:srgbClr val="B99D30"/>
              </a:solidFill>
              <a:ln w="12700">
                <a:solidFill>
                  <a:srgbClr val="FFFFFF"/>
                </a:solidFill>
                <a:prstDash val="solid"/>
              </a:ln>
              <a:effectLst/>
            </c:spPr>
            <c:extLst>
              <c:ext xmlns:c16="http://schemas.microsoft.com/office/drawing/2014/chart" uri="{C3380CC4-5D6E-409C-BE32-E72D297353CC}">
                <c16:uniqueId val="{00000014-416A-400D-BEEE-20BC264E0332}"/>
              </c:ext>
            </c:extLst>
          </c:dPt>
          <c:dPt>
            <c:idx val="8"/>
            <c:bubble3D val="0"/>
            <c:spPr>
              <a:solidFill>
                <a:srgbClr val="29275E"/>
              </a:solidFill>
              <a:ln w="12700">
                <a:solidFill>
                  <a:srgbClr val="FFFFFF"/>
                </a:solidFill>
                <a:prstDash val="solid"/>
              </a:ln>
            </c:spPr>
            <c:extLst>
              <c:ext xmlns:c16="http://schemas.microsoft.com/office/drawing/2014/chart" uri="{C3380CC4-5D6E-409C-BE32-E72D297353CC}">
                <c16:uniqueId val="{00000016-416A-400D-BEEE-20BC264E0332}"/>
              </c:ext>
            </c:extLst>
          </c:dPt>
          <c:dPt>
            <c:idx val="9"/>
            <c:bubble3D val="0"/>
            <c:spPr>
              <a:solidFill>
                <a:srgbClr val="B0CCD8"/>
              </a:solidFill>
              <a:ln w="12700">
                <a:solidFill>
                  <a:srgbClr val="FFFFFF"/>
                </a:solidFill>
                <a:prstDash val="solid"/>
              </a:ln>
            </c:spPr>
            <c:extLst>
              <c:ext xmlns:c16="http://schemas.microsoft.com/office/drawing/2014/chart" uri="{C3380CC4-5D6E-409C-BE32-E72D297353CC}">
                <c16:uniqueId val="{00000018-416A-400D-BEEE-20BC264E0332}"/>
              </c:ext>
            </c:extLst>
          </c:dPt>
          <c:dPt>
            <c:idx val="10"/>
            <c:bubble3D val="0"/>
            <c:spPr>
              <a:solidFill>
                <a:srgbClr val="4C5E36"/>
              </a:solidFill>
              <a:ln w="12700">
                <a:solidFill>
                  <a:srgbClr val="FFFFFF"/>
                </a:solidFill>
                <a:prstDash val="solid"/>
              </a:ln>
            </c:spPr>
            <c:extLst>
              <c:ext xmlns:c16="http://schemas.microsoft.com/office/drawing/2014/chart" uri="{C3380CC4-5D6E-409C-BE32-E72D297353CC}">
                <c16:uniqueId val="{0000001A-416A-400D-BEEE-20BC264E0332}"/>
              </c:ext>
            </c:extLst>
          </c:dPt>
          <c:dPt>
            <c:idx val="11"/>
            <c:bubble3D val="0"/>
            <c:spPr>
              <a:solidFill>
                <a:srgbClr val="ACA6A2"/>
              </a:solidFill>
              <a:ln w="12700">
                <a:solidFill>
                  <a:srgbClr val="FFFFFF"/>
                </a:solidFill>
                <a:prstDash val="solid"/>
              </a:ln>
            </c:spPr>
            <c:extLst>
              <c:ext xmlns:c16="http://schemas.microsoft.com/office/drawing/2014/chart" uri="{C3380CC4-5D6E-409C-BE32-E72D297353CC}">
                <c16:uniqueId val="{0000001C-416A-400D-BEEE-20BC264E0332}"/>
              </c:ext>
            </c:extLst>
          </c:dPt>
          <c:dPt>
            <c:idx val="12"/>
            <c:bubble3D val="0"/>
            <c:spPr>
              <a:solidFill>
                <a:srgbClr val="00416A"/>
              </a:solidFill>
              <a:ln w="12700">
                <a:solidFill>
                  <a:srgbClr val="FFFFFF"/>
                </a:solidFill>
                <a:prstDash val="solid"/>
              </a:ln>
            </c:spPr>
            <c:extLst>
              <c:ext xmlns:c16="http://schemas.microsoft.com/office/drawing/2014/chart" uri="{C3380CC4-5D6E-409C-BE32-E72D297353CC}">
                <c16:uniqueId val="{0000001E-416A-400D-BEEE-20BC264E0332}"/>
              </c:ext>
            </c:extLst>
          </c:dPt>
          <c:dPt>
            <c:idx val="13"/>
            <c:bubble3D val="0"/>
            <c:spPr>
              <a:solidFill>
                <a:srgbClr val="DECB75"/>
              </a:solidFill>
              <a:ln w="12700">
                <a:solidFill>
                  <a:srgbClr val="FFFFFF"/>
                </a:solidFill>
                <a:prstDash val="solid"/>
              </a:ln>
            </c:spPr>
            <c:extLst>
              <c:ext xmlns:c16="http://schemas.microsoft.com/office/drawing/2014/chart" uri="{C3380CC4-5D6E-409C-BE32-E72D297353CC}">
                <c16:uniqueId val="{00000020-416A-400D-BEEE-20BC264E0332}"/>
              </c:ext>
            </c:extLst>
          </c:dPt>
          <c:dPt>
            <c:idx val="14"/>
            <c:bubble3D val="0"/>
            <c:spPr>
              <a:solidFill>
                <a:srgbClr val="60003B"/>
              </a:solidFill>
              <a:ln w="12700">
                <a:solidFill>
                  <a:srgbClr val="FFFFFF"/>
                </a:solidFill>
                <a:prstDash val="solid"/>
              </a:ln>
            </c:spPr>
            <c:extLst>
              <c:ext xmlns:c16="http://schemas.microsoft.com/office/drawing/2014/chart" uri="{C3380CC4-5D6E-409C-BE32-E72D297353CC}">
                <c16:uniqueId val="{00000022-416A-400D-BEEE-20BC264E0332}"/>
              </c:ext>
            </c:extLst>
          </c:dPt>
          <c:dPt>
            <c:idx val="15"/>
            <c:bubble3D val="0"/>
            <c:spPr>
              <a:solidFill>
                <a:srgbClr val="8F92C8"/>
              </a:solidFill>
              <a:ln w="12700">
                <a:solidFill>
                  <a:srgbClr val="FFFFFF"/>
                </a:solidFill>
                <a:prstDash val="solid"/>
              </a:ln>
            </c:spPr>
            <c:extLst>
              <c:ext xmlns:c16="http://schemas.microsoft.com/office/drawing/2014/chart" uri="{C3380CC4-5D6E-409C-BE32-E72D297353CC}">
                <c16:uniqueId val="{00000024-416A-400D-BEEE-20BC264E0332}"/>
              </c:ext>
            </c:extLst>
          </c:dPt>
          <c:dLbls>
            <c:dLbl>
              <c:idx val="0"/>
              <c:layout>
                <c:manualLayout>
                  <c:x val="-8.9718417831989938E-17"/>
                  <c:y val="9.469692262341793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416A-400D-BEEE-20BC264E0332}"/>
                </c:ext>
              </c:extLst>
            </c:dLbl>
            <c:dLbl>
              <c:idx val="1"/>
              <c:layout>
                <c:manualLayout>
                  <c:x val="-7.3406826218298032E-3"/>
                  <c:y val="-1.8939135976330242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8484295466906911"/>
                      <c:h val="0.14772719929253195"/>
                    </c:manualLayout>
                  </c15:layout>
                </c:ext>
                <c:ext xmlns:c16="http://schemas.microsoft.com/office/drawing/2014/chart" uri="{C3380CC4-5D6E-409C-BE32-E72D297353CC}">
                  <c16:uniqueId val="{00000008-416A-400D-BEEE-20BC264E0332}"/>
                </c:ext>
              </c:extLst>
            </c:dLbl>
            <c:dLbl>
              <c:idx val="2"/>
              <c:layout>
                <c:manualLayout>
                  <c:x val="-2.4468942072766457E-3"/>
                  <c:y val="-1.262625634978917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416A-400D-BEEE-20BC264E0332}"/>
                </c:ext>
              </c:extLst>
            </c:dLbl>
            <c:dLbl>
              <c:idx val="3"/>
              <c:layout>
                <c:manualLayout>
                  <c:x val="6.1172355181914797E-3"/>
                  <c:y val="5.6818402122404098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876013943828943"/>
                      <c:h val="0.16035345564232101"/>
                    </c:manualLayout>
                  </c15:layout>
                </c:ext>
                <c:ext xmlns:c16="http://schemas.microsoft.com/office/drawing/2014/chart" uri="{C3380CC4-5D6E-409C-BE32-E72D297353CC}">
                  <c16:uniqueId val="{0000000C-416A-400D-BEEE-20BC264E0332}"/>
                </c:ext>
              </c:extLst>
            </c:dLbl>
            <c:dLbl>
              <c:idx val="4"/>
              <c:layout>
                <c:manualLayout>
                  <c:x val="3.4256518901872417E-2"/>
                  <c:y val="-1.893938452468358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E-416A-400D-BEEE-20BC264E0332}"/>
                </c:ext>
              </c:extLst>
            </c:dLbl>
            <c:dLbl>
              <c:idx val="5"/>
              <c:layout>
                <c:manualLayout>
                  <c:x val="0.21043290182578769"/>
                  <c:y val="1.969845119579098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0-416A-400D-BEEE-20BC264E0332}"/>
                </c:ext>
              </c:extLst>
            </c:dLbl>
            <c:spPr>
              <a:noFill/>
              <a:ln>
                <a:noFill/>
              </a:ln>
              <a:effectLst/>
            </c:spPr>
            <c:txPr>
              <a:bodyPr/>
              <a:lstStyle/>
              <a:p>
                <a:pPr>
                  <a:defRPr sz="700" baseline="0">
                    <a:solidFill>
                      <a:schemeClr val="tx1"/>
                    </a:solidFill>
                    <a:latin typeface="Merriweather Sans" pitchFamily="2"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Sheet1!$A$2:$A$7</c:f>
              <c:strCache>
                <c:ptCount val="6"/>
                <c:pt idx="0">
                  <c:v>North America Repo</c:v>
                </c:pt>
                <c:pt idx="1">
                  <c:v>North America Other Products</c:v>
                </c:pt>
                <c:pt idx="2">
                  <c:v>Europe Repo</c:v>
                </c:pt>
                <c:pt idx="3">
                  <c:v>Europe Other Products</c:v>
                </c:pt>
                <c:pt idx="4">
                  <c:v>Asia Repo</c:v>
                </c:pt>
                <c:pt idx="5">
                  <c:v>Asia Other Products</c:v>
                </c:pt>
              </c:strCache>
            </c:strRef>
          </c:cat>
          <c:val>
            <c:numRef>
              <c:f>Sheet1!$B$2:$B$7</c:f>
              <c:numCache>
                <c:formatCode>0%</c:formatCode>
                <c:ptCount val="6"/>
                <c:pt idx="0">
                  <c:v>0.39</c:v>
                </c:pt>
                <c:pt idx="1">
                  <c:v>0.08</c:v>
                </c:pt>
                <c:pt idx="2">
                  <c:v>0.19</c:v>
                </c:pt>
                <c:pt idx="3">
                  <c:v>0.27</c:v>
                </c:pt>
                <c:pt idx="4">
                  <c:v>0.03</c:v>
                </c:pt>
                <c:pt idx="5">
                  <c:v>0.04</c:v>
                </c:pt>
              </c:numCache>
            </c:numRef>
          </c:val>
          <c:extLst>
            <c:ext xmlns:c16="http://schemas.microsoft.com/office/drawing/2014/chart" uri="{C3380CC4-5D6E-409C-BE32-E72D297353CC}">
              <c16:uniqueId val="{00000025-416A-400D-BEEE-20BC264E0332}"/>
            </c:ext>
          </c:extLst>
        </c:ser>
        <c:dLbls>
          <c:dLblPos val="outEnd"/>
          <c:showLegendKey val="0"/>
          <c:showVal val="1"/>
          <c:showCatName val="0"/>
          <c:showSerName val="0"/>
          <c:showPercent val="0"/>
          <c:showBubbleSize val="0"/>
          <c:showLeaderLines val="0"/>
        </c:dLbls>
        <c:firstSliceAng val="0"/>
      </c:pieChart>
      <c:spPr>
        <a:noFill/>
        <a:effectLst/>
        <a:extLst>
          <a:ext uri="{909E8E84-426E-40DD-AFC4-6F175D3DCCD1}">
            <a14:hiddenFill xmlns:a14="http://schemas.microsoft.com/office/drawing/2010/main">
              <a:solidFill>
                <a:srgbClr val="FFFFFF"/>
              </a:solidFill>
            </a14:hiddenFill>
          </a:ext>
        </a:extLst>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a:solidFill>
            <a:schemeClr val="tx2"/>
          </a:solidFill>
          <a:latin typeface="Arial" panose="020B0604020202020204" pitchFamily="34" charset="0"/>
          <a:ea typeface="Arial"/>
          <a:cs typeface="Arial"/>
        </a:defRPr>
      </a:pPr>
      <a:endParaRPr lang="en-US"/>
    </a:p>
  </c:txPr>
  <c:externalData r:id="rId2">
    <c:autoUpdate val="0"/>
  </c:externalData>
</c:chartSpace>
</file>

<file path=ppt/comments/modernComment_14A_3F744C0C.xml><?xml version="1.0" encoding="utf-8"?>
<p188:cmLst xmlns:a="http://schemas.openxmlformats.org/drawingml/2006/main" xmlns:r="http://schemas.openxmlformats.org/officeDocument/2006/relationships" xmlns:p188="http://schemas.microsoft.com/office/powerpoint/2018/8/main">
  <p188:cm id="{9D095C66-825D-42FB-9773-24988DE77B70}" authorId="{2E06B11E-4CB1-4275-4688-2FF76300C18B}" created="2022-07-19T17:05:35.317">
    <pc:sldMkLst xmlns:pc="http://schemas.microsoft.com/office/powerpoint/2013/main/command">
      <pc:docMk/>
      <pc:sldMk cId="1064586252" sldId="330"/>
    </pc:sldMkLst>
    <p188:txBody>
      <a:bodyPr/>
      <a:lstStyle/>
      <a:p>
        <a:r>
          <a:rPr lang="en-US"/>
          <a:t>All presentations must include a version of this slide</a:t>
        </a:r>
      </a:p>
    </p188:txBody>
  </p188:cm>
</p188:cmLst>
</file>

<file path=ppt/comments/modernComment_14D_F3DD4218.xml><?xml version="1.0" encoding="utf-8"?>
<p188:cmLst xmlns:a="http://schemas.openxmlformats.org/drawingml/2006/main" xmlns:r="http://schemas.openxmlformats.org/officeDocument/2006/relationships" xmlns:p188="http://schemas.microsoft.com/office/powerpoint/2018/8/main">
  <p188:cm id="{46A762AF-9A7C-42F5-AFFF-707C99A78D48}" authorId="{2E06B11E-4CB1-4275-4688-2FF76300C18B}" created="2022-07-19T17:06:43.509">
    <pc:sldMkLst xmlns:pc="http://schemas.microsoft.com/office/powerpoint/2013/main/command">
      <pc:docMk/>
      <pc:sldMk cId="4091363864" sldId="333"/>
    </pc:sldMkLst>
    <p188:txBody>
      <a:bodyPr/>
      <a:lstStyle/>
      <a:p>
        <a:r>
          <a:rPr lang="en-US"/>
          <a:t>Say thank you, and mention any surveys or upcoming related courses here.</a:t>
        </a:r>
      </a:p>
    </p188:txBody>
  </p188:cm>
</p188:cmLst>
</file>

<file path=ppt/comments/modernComment_14E_9C88485C.xml><?xml version="1.0" encoding="utf-8"?>
<p188:cmLst xmlns:a="http://schemas.openxmlformats.org/drawingml/2006/main" xmlns:r="http://schemas.openxmlformats.org/officeDocument/2006/relationships" xmlns:p188="http://schemas.microsoft.com/office/powerpoint/2018/8/main">
  <p188:cm id="{96817C73-3D9A-4949-8240-FD38B633133B}" authorId="{2E06B11E-4CB1-4275-4688-2FF76300C18B}" created="2022-07-19T17:21:52.371">
    <pc:sldMkLst xmlns:pc="http://schemas.microsoft.com/office/powerpoint/2013/main/command">
      <pc:docMk/>
      <pc:sldMk cId="2626177116" sldId="334"/>
    </pc:sldMkLst>
    <p188:txBody>
      <a:bodyPr/>
      <a:lstStyle/>
      <a:p>
        <a:r>
          <a:rPr lang="en-US"/>
          <a:t>The icons here are interchangeable. Just click, and delete them to replace with your desired icon.</a:t>
        </a:r>
      </a:p>
    </p188:txBody>
  </p188:cm>
</p188:cmLst>
</file>

<file path=ppt/comments/modernComment_152_BD348E94.xml><?xml version="1.0" encoding="utf-8"?>
<p188:cmLst xmlns:a="http://schemas.openxmlformats.org/drawingml/2006/main" xmlns:r="http://schemas.openxmlformats.org/officeDocument/2006/relationships" xmlns:p188="http://schemas.microsoft.com/office/powerpoint/2018/8/main">
  <p188:cm id="{2CA87AE7-7C9E-4424-A741-CEB0B41A2885}" authorId="{3C4ED635-9611-9C3E-6BF5-ADEAE443E9B4}" created="2022-08-18T21:28:46.956">
    <pc:sldMkLst xmlns:pc="http://schemas.microsoft.com/office/powerpoint/2013/main/command">
      <pc:docMk/>
      <pc:sldMk cId="3174338196" sldId="338"/>
    </pc:sldMkLst>
    <p188:txBody>
      <a:bodyPr/>
      <a:lstStyle/>
      <a:p>
        <a:r>
          <a:rPr lang="en-US"/>
          <a:t>Section title, and then an optional small description or short list of objectives here.
Thumbnail, Right-click/layouts for different options.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1870DD-C90D-D446-8516-9426271EFA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2DA487-78E1-114A-9484-399DEFB5A2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9DC6E7-D285-244E-AC84-24367CB520DA}" type="datetimeFigureOut">
              <a:rPr lang="en-US" smtClean="0"/>
              <a:t>2/21/2023</a:t>
            </a:fld>
            <a:endParaRPr lang="en-US"/>
          </a:p>
        </p:txBody>
      </p:sp>
      <p:sp>
        <p:nvSpPr>
          <p:cNvPr id="4" name="Footer Placeholder 3">
            <a:extLst>
              <a:ext uri="{FF2B5EF4-FFF2-40B4-BE49-F238E27FC236}">
                <a16:creationId xmlns:a16="http://schemas.microsoft.com/office/drawing/2014/main" id="{5A2AF995-1B03-7842-A786-47E3D250BD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3ECDB4-2041-D746-AB87-73041E60AE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FA05B5-3D77-3845-9033-5C490150B767}" type="slidenum">
              <a:rPr lang="en-US" smtClean="0"/>
              <a:t>‹#›</a:t>
            </a:fld>
            <a:endParaRPr lang="en-US"/>
          </a:p>
        </p:txBody>
      </p:sp>
    </p:spTree>
    <p:extLst>
      <p:ext uri="{BB962C8B-B14F-4D97-AF65-F5344CB8AC3E}">
        <p14:creationId xmlns:p14="http://schemas.microsoft.com/office/powerpoint/2010/main" val="4186692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4.xml"/><Relationship Id="rId1" Type="http://schemas.openxmlformats.org/officeDocument/2006/relationships/tags" Target="../tags/tag12.xml"/><Relationship Id="rId5" Type="http://schemas.openxmlformats.org/officeDocument/2006/relationships/image" Target="../media/image5.png"/><Relationship Id="rId4" Type="http://schemas.openxmlformats.org/officeDocument/2006/relationships/image" Target="../media/image9.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4.xml"/><Relationship Id="rId1" Type="http://schemas.openxmlformats.org/officeDocument/2006/relationships/tags" Target="../tags/tag13.xml"/><Relationship Id="rId5" Type="http://schemas.openxmlformats.org/officeDocument/2006/relationships/image" Target="../media/image5.png"/><Relationship Id="rId4" Type="http://schemas.openxmlformats.org/officeDocument/2006/relationships/image" Target="../media/image9.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4.xml"/><Relationship Id="rId1" Type="http://schemas.openxmlformats.org/officeDocument/2006/relationships/tags" Target="../tags/tag14.xml"/><Relationship Id="rId5" Type="http://schemas.openxmlformats.org/officeDocument/2006/relationships/image" Target="../media/image5.png"/><Relationship Id="rId4" Type="http://schemas.openxmlformats.org/officeDocument/2006/relationships/image" Target="../media/image9.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4.xml"/><Relationship Id="rId1" Type="http://schemas.openxmlformats.org/officeDocument/2006/relationships/tags" Target="../tags/tag15.xml"/><Relationship Id="rId5" Type="http://schemas.openxmlformats.org/officeDocument/2006/relationships/image" Target="../media/image5.png"/><Relationship Id="rId4" Type="http://schemas.openxmlformats.org/officeDocument/2006/relationships/image" Target="../media/image9.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4.xml"/><Relationship Id="rId1" Type="http://schemas.openxmlformats.org/officeDocument/2006/relationships/tags" Target="../tags/tag16.xml"/><Relationship Id="rId5" Type="http://schemas.openxmlformats.org/officeDocument/2006/relationships/image" Target="../media/image5.png"/><Relationship Id="rId4" Type="http://schemas.openxmlformats.org/officeDocument/2006/relationships/image" Target="../media/image9.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5.xml"/><Relationship Id="rId1" Type="http://schemas.openxmlformats.org/officeDocument/2006/relationships/tags" Target="../tags/tag17.xml"/><Relationship Id="rId5" Type="http://schemas.openxmlformats.org/officeDocument/2006/relationships/image" Target="../media/image5.png"/><Relationship Id="rId4" Type="http://schemas.openxmlformats.org/officeDocument/2006/relationships/image" Target="../media/image9.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5.xml"/><Relationship Id="rId1" Type="http://schemas.openxmlformats.org/officeDocument/2006/relationships/tags" Target="../tags/tag18.xml"/><Relationship Id="rId5" Type="http://schemas.openxmlformats.org/officeDocument/2006/relationships/image" Target="../media/image5.png"/><Relationship Id="rId4"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5.xml"/><Relationship Id="rId1" Type="http://schemas.openxmlformats.org/officeDocument/2006/relationships/tags" Target="../tags/tag19.xml"/><Relationship Id="rId5" Type="http://schemas.openxmlformats.org/officeDocument/2006/relationships/image" Target="../media/image5.png"/><Relationship Id="rId4" Type="http://schemas.openxmlformats.org/officeDocument/2006/relationships/image" Target="../media/image9.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5.xml"/><Relationship Id="rId1" Type="http://schemas.openxmlformats.org/officeDocument/2006/relationships/tags" Target="../tags/tag20.xml"/><Relationship Id="rId5" Type="http://schemas.openxmlformats.org/officeDocument/2006/relationships/image" Target="../media/image5.png"/><Relationship Id="rId4" Type="http://schemas.openxmlformats.org/officeDocument/2006/relationships/image" Target="../media/image9.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6.xml"/><Relationship Id="rId1" Type="http://schemas.openxmlformats.org/officeDocument/2006/relationships/tags" Target="../tags/tag21.xml"/><Relationship Id="rId5" Type="http://schemas.openxmlformats.org/officeDocument/2006/relationships/image" Target="../media/image14.png"/><Relationship Id="rId4"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10.jpg"/><Relationship Id="rId4" Type="http://schemas.openxmlformats.org/officeDocument/2006/relationships/image" Target="../media/image9.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6.xml"/><Relationship Id="rId1" Type="http://schemas.openxmlformats.org/officeDocument/2006/relationships/tags" Target="../tags/tag2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6.xml"/><Relationship Id="rId1" Type="http://schemas.openxmlformats.org/officeDocument/2006/relationships/tags" Target="../tags/tag23.xml"/><Relationship Id="rId5" Type="http://schemas.openxmlformats.org/officeDocument/2006/relationships/image" Target="../media/image14.png"/><Relationship Id="rId4" Type="http://schemas.openxmlformats.org/officeDocument/2006/relationships/image" Target="../media/image9.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6.xml"/><Relationship Id="rId1" Type="http://schemas.openxmlformats.org/officeDocument/2006/relationships/tags" Target="../tags/tag24.xml"/><Relationship Id="rId6" Type="http://schemas.openxmlformats.org/officeDocument/2006/relationships/image" Target="../media/image5.png"/><Relationship Id="rId5" Type="http://schemas.openxmlformats.org/officeDocument/2006/relationships/image" Target="../media/image15.jpeg"/><Relationship Id="rId4" Type="http://schemas.openxmlformats.org/officeDocument/2006/relationships/image" Target="../media/image9.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5.xml"/><Relationship Id="rId6" Type="http://schemas.openxmlformats.org/officeDocument/2006/relationships/image" Target="../media/image12.jpg"/><Relationship Id="rId5" Type="http://schemas.openxmlformats.org/officeDocument/2006/relationships/image" Target="../media/image9.sv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13.jpg"/><Relationship Id="rId4" Type="http://schemas.openxmlformats.org/officeDocument/2006/relationships/image" Target="../media/image9.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3.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image" Target="../media/image9.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3.xml"/><Relationship Id="rId1" Type="http://schemas.openxmlformats.org/officeDocument/2006/relationships/tags" Target="../tags/tag8.xml"/><Relationship Id="rId5" Type="http://schemas.openxmlformats.org/officeDocument/2006/relationships/image" Target="../media/image5.png"/><Relationship Id="rId4" Type="http://schemas.openxmlformats.org/officeDocument/2006/relationships/image" Target="../media/image9.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4.xml"/><Relationship Id="rId1" Type="http://schemas.openxmlformats.org/officeDocument/2006/relationships/tags" Target="../tags/tag9.xml"/><Relationship Id="rId5" Type="http://schemas.openxmlformats.org/officeDocument/2006/relationships/image" Target="../media/image5.png"/><Relationship Id="rId4" Type="http://schemas.openxmlformats.org/officeDocument/2006/relationships/image" Target="../media/image9.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4.xml"/><Relationship Id="rId1" Type="http://schemas.openxmlformats.org/officeDocument/2006/relationships/tags" Target="../tags/tag10.xml"/><Relationship Id="rId5" Type="http://schemas.openxmlformats.org/officeDocument/2006/relationships/image" Target="../media/image5.png"/><Relationship Id="rId4" Type="http://schemas.openxmlformats.org/officeDocument/2006/relationships/image" Target="../media/image9.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4.xml"/><Relationship Id="rId1" Type="http://schemas.openxmlformats.org/officeDocument/2006/relationships/tags" Target="../tags/tag11.xml"/><Relationship Id="rId5" Type="http://schemas.openxmlformats.org/officeDocument/2006/relationships/image" Target="../media/image5.png"/><Relationship Id="rId4" Type="http://schemas.openxmlformats.org/officeDocument/2006/relationships/image" Target="../media/image9.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1g. Title slide - short title - photo option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05DA38-0C95-A298-F13C-3B2A31CB3871}"/>
              </a:ext>
            </a:extLst>
          </p:cNvPr>
          <p:cNvSpPr>
            <a:spLocks noGrp="1" noRot="1" noMove="1" noResize="1" noEditPoints="1" noAdjustHandles="1" noChangeArrowheads="1" noChangeShapeType="1"/>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&lt;?xml version="1.0" encoding="UTF-8"?&gt;&lt;svg xmlns="http://www.w3.org/2000/svg" xmlns:xlink="http://www.w3.org/1999/xlink" viewBox="0 0 1959 1264.26"&gt;&lt;defs&gt;&lt;style&gt;.cls-1{fill:none;}&lt;/style&gt;&lt;clipPath id="clippath"&gt;&lt;path class="cls-1" d="M939.78,676.77c-89.14-45.27-127.71-176.18-43.76-259.59,44.75-44.47,81-89.18,74.56-133.08-7.56-51.49-64.73-34-81.5-87.9C863.4,113.69,1055.71,102.41,789.67,0H0V1264.26H1959V568.09c-217.28,30.44-403.92,83-646.4,135.82-143.49,31.26-284.67,17.62-372.82-27.14Z"/&gt;&lt;/clipPath&gt;&lt;/defs&gt;&lt;/svg&gt;</a:t>
            </a:r>
            <a:endParaRPr lang="en-US" dirty="0"/>
          </a:p>
        </p:txBody>
      </p:sp>
      <p:pic>
        <p:nvPicPr>
          <p:cNvPr id="18" name="Picture 17" descr="A picture containing sky, outdoor, city, scene&#10;&#10;Description automatically generated">
            <a:extLst>
              <a:ext uri="{FF2B5EF4-FFF2-40B4-BE49-F238E27FC236}">
                <a16:creationId xmlns:a16="http://schemas.microsoft.com/office/drawing/2014/main" id="{0C7E502E-516F-2CA8-B791-D13475F8E93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682" t="17219" r="12791"/>
          <a:stretch/>
        </p:blipFill>
        <p:spPr>
          <a:xfrm>
            <a:off x="7601447" y="-2"/>
            <a:ext cx="4590553" cy="4661131"/>
          </a:xfrm>
          <a:prstGeom prst="rect">
            <a:avLst/>
          </a:prstGeom>
        </p:spPr>
      </p:pic>
      <p:sp>
        <p:nvSpPr>
          <p:cNvPr id="2" name="Title 1"/>
          <p:cNvSpPr>
            <a:spLocks noGrp="1"/>
          </p:cNvSpPr>
          <p:nvPr>
            <p:ph type="ctrTitle" hasCustomPrompt="1"/>
          </p:nvPr>
        </p:nvSpPr>
        <p:spPr>
          <a:xfrm>
            <a:off x="619499" y="1600200"/>
            <a:ext cx="6238502" cy="2741611"/>
          </a:xfrm>
          <a:prstGeom prst="rect">
            <a:avLst/>
          </a:prstGeom>
        </p:spPr>
        <p:txBody>
          <a:bodyPr lIns="0" rIns="0" anchor="t"/>
          <a:lstStyle>
            <a:lvl1pPr algn="l">
              <a:lnSpc>
                <a:spcPts val="7400"/>
              </a:lnSpc>
              <a:defRPr sz="4800" b="1" i="0">
                <a:solidFill>
                  <a:schemeClr val="accent1"/>
                </a:solidFill>
                <a:latin typeface="Merriweather Sans" pitchFamily="2" charset="0"/>
                <a:ea typeface="Merriweather Sans" pitchFamily="2" charset="0"/>
                <a:cs typeface="Aktiv Grotesk XBold" panose="020B0504020202020204" pitchFamily="34" charset="0"/>
              </a:defRPr>
            </a:lvl1pPr>
          </a:lstStyle>
          <a:p>
            <a:r>
              <a:rPr lang="en-US" dirty="0"/>
              <a:t>Presentation with a shorter title here</a:t>
            </a:r>
          </a:p>
        </p:txBody>
      </p:sp>
      <p:sp>
        <p:nvSpPr>
          <p:cNvPr id="7" name="Text Placeholder 3">
            <a:extLst>
              <a:ext uri="{FF2B5EF4-FFF2-40B4-BE49-F238E27FC236}">
                <a16:creationId xmlns:a16="http://schemas.microsoft.com/office/drawing/2014/main" id="{53DF4F74-A005-7742-95E3-2BF33F03E55C}"/>
              </a:ext>
            </a:extLst>
          </p:cNvPr>
          <p:cNvSpPr>
            <a:spLocks noGrp="1"/>
          </p:cNvSpPr>
          <p:nvPr>
            <p:ph type="body" sz="half" idx="2" hasCustomPrompt="1"/>
          </p:nvPr>
        </p:nvSpPr>
        <p:spPr>
          <a:xfrm>
            <a:off x="622449" y="4443412"/>
            <a:ext cx="6224587" cy="915987"/>
          </a:xfrm>
          <a:prstGeom prst="rect">
            <a:avLst/>
          </a:prstGeom>
        </p:spPr>
        <p:txBody>
          <a:bodyPr lIns="0" rIns="0" anchor="t"/>
          <a:lstStyle>
            <a:lvl1pPr marL="0" indent="0">
              <a:lnSpc>
                <a:spcPts val="2200"/>
              </a:lnSpc>
              <a:buNone/>
              <a:defRPr sz="1400">
                <a:solidFill>
                  <a:schemeClr val="accent1"/>
                </a:solidFill>
                <a:latin typeface="Merriweather Sans" pitchFamily="2" charset="0"/>
                <a:ea typeface="Aktiv Grotesk" panose="020B0504020202020204" pitchFamily="34" charset="0"/>
                <a:cs typeface="Aktiv Grotesk"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Presenter’s name</a:t>
            </a:r>
          </a:p>
          <a:p>
            <a:pPr lvl="0"/>
            <a:r>
              <a:rPr lang="en-US" dirty="0"/>
              <a:t>Presenter’s title</a:t>
            </a:r>
          </a:p>
        </p:txBody>
      </p:sp>
      <p:pic>
        <p:nvPicPr>
          <p:cNvPr id="5" name="Picture 4" descr="Logo&#10;&#10;Description automatically generated with medium confidence">
            <a:extLst>
              <a:ext uri="{FF2B5EF4-FFF2-40B4-BE49-F238E27FC236}">
                <a16:creationId xmlns:a16="http://schemas.microsoft.com/office/drawing/2014/main" id="{25FEC944-BF14-4BD4-A87D-27BF611BF71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640" r="1434"/>
          <a:stretch/>
        </p:blipFill>
        <p:spPr>
          <a:xfrm>
            <a:off x="596911" y="5759564"/>
            <a:ext cx="2668064" cy="510471"/>
          </a:xfrm>
          <a:prstGeom prst="rect">
            <a:avLst/>
          </a:prstGeom>
        </p:spPr>
      </p:pic>
      <p:pic>
        <p:nvPicPr>
          <p:cNvPr id="9" name="Picture 8" descr="Text&#10;&#10;Description automatically generated">
            <a:extLst>
              <a:ext uri="{FF2B5EF4-FFF2-40B4-BE49-F238E27FC236}">
                <a16:creationId xmlns:a16="http://schemas.microsoft.com/office/drawing/2014/main" id="{17336C9B-60AD-677D-271C-75DA7682213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4163" y="686272"/>
            <a:ext cx="1510150" cy="460916"/>
          </a:xfrm>
          <a:prstGeom prst="rect">
            <a:avLst/>
          </a:prstGeom>
        </p:spPr>
      </p:pic>
      <p:sp>
        <p:nvSpPr>
          <p:cNvPr id="3" name="Subtitle 2"/>
          <p:cNvSpPr>
            <a:spLocks noGrp="1"/>
          </p:cNvSpPr>
          <p:nvPr>
            <p:ph type="subTitle" idx="1" hasCustomPrompt="1"/>
          </p:nvPr>
        </p:nvSpPr>
        <p:spPr>
          <a:xfrm>
            <a:off x="3743864" y="5777032"/>
            <a:ext cx="3088257" cy="615141"/>
          </a:xfrm>
          <a:prstGeom prst="rect">
            <a:avLst/>
          </a:prstGeom>
        </p:spPr>
        <p:txBody>
          <a:bodyPr lIns="0" rIns="0" anchor="ctr"/>
          <a:lstStyle>
            <a:lvl1pPr marL="0" indent="0" algn="r">
              <a:lnSpc>
                <a:spcPts val="2200"/>
              </a:lnSpc>
              <a:buNone/>
              <a:defRPr sz="1400" b="0" i="0">
                <a:solidFill>
                  <a:schemeClr val="accent1"/>
                </a:solidFill>
                <a:latin typeface="Merriweather Sans" pitchFamily="2" charset="0"/>
                <a:ea typeface="Aktiv Grotesk" panose="020B0504020202020204" pitchFamily="34" charset="0"/>
                <a:cs typeface="Aktiv Grotesk"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date here</a:t>
            </a:r>
          </a:p>
        </p:txBody>
      </p:sp>
      <p:pic>
        <p:nvPicPr>
          <p:cNvPr id="11" name="Picture 10">
            <a:extLst>
              <a:ext uri="{FF2B5EF4-FFF2-40B4-BE49-F238E27FC236}">
                <a16:creationId xmlns:a16="http://schemas.microsoft.com/office/drawing/2014/main" id="{D1EA929D-E0EF-6ACB-397A-8C2447E3E67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31514" t="1337" r="26223" b="3975"/>
          <a:stretch/>
        </p:blipFill>
        <p:spPr>
          <a:xfrm rot="10800000" flipH="1" flipV="1">
            <a:off x="7461199" y="0"/>
            <a:ext cx="4730800" cy="6857999"/>
          </a:xfrm>
          <a:prstGeom prst="rect">
            <a:avLst/>
          </a:prstGeom>
        </p:spPr>
      </p:pic>
      <p:sp>
        <p:nvSpPr>
          <p:cNvPr id="13" name="TextBox 12">
            <a:extLst>
              <a:ext uri="{FF2B5EF4-FFF2-40B4-BE49-F238E27FC236}">
                <a16:creationId xmlns:a16="http://schemas.microsoft.com/office/drawing/2014/main" id="{2C456883-7368-C62E-8578-D58BC3880E53}"/>
              </a:ext>
            </a:extLst>
          </p:cNvPr>
          <p:cNvSpPr txBox="1"/>
          <p:nvPr userDrawn="1"/>
        </p:nvSpPr>
        <p:spPr>
          <a:xfrm>
            <a:off x="7567280" y="5260746"/>
            <a:ext cx="4590553" cy="1508105"/>
          </a:xfrm>
          <a:prstGeom prst="rect">
            <a:avLst/>
          </a:prstGeom>
          <a:noFill/>
        </p:spPr>
        <p:txBody>
          <a:bodyPr wrap="square" rtlCol="0">
            <a:spAutoFit/>
          </a:bodyPr>
          <a:lstStyle/>
          <a:p>
            <a:pPr algn="l"/>
            <a:r>
              <a:rPr lang="en-US" sz="3800" b="1" dirty="0">
                <a:solidFill>
                  <a:schemeClr val="bg1"/>
                </a:solidFill>
                <a:latin typeface="Merriweather Sans ExtraBold" pitchFamily="2" charset="0"/>
              </a:rPr>
              <a:t>2023</a:t>
            </a:r>
          </a:p>
          <a:p>
            <a:pPr algn="l"/>
            <a:r>
              <a:rPr lang="en-US" sz="2600" b="1" i="0" dirty="0">
                <a:solidFill>
                  <a:srgbClr val="FFFFFF"/>
                </a:solidFill>
                <a:effectLst/>
                <a:latin typeface="Merriweather Sans" pitchFamily="2" charset="0"/>
              </a:rPr>
              <a:t>PASLA/RMA Conference on </a:t>
            </a:r>
            <a:br>
              <a:rPr lang="en-US" sz="2600" b="1" i="0" dirty="0">
                <a:solidFill>
                  <a:srgbClr val="FFFFFF"/>
                </a:solidFill>
                <a:effectLst/>
                <a:latin typeface="Merriweather Sans" pitchFamily="2" charset="0"/>
              </a:rPr>
            </a:br>
            <a:r>
              <a:rPr lang="en-US" sz="2600" b="1" i="0" dirty="0">
                <a:solidFill>
                  <a:srgbClr val="FFFFFF"/>
                </a:solidFill>
                <a:effectLst/>
                <a:latin typeface="Merriweather Sans" pitchFamily="2" charset="0"/>
              </a:rPr>
              <a:t>Asian Securities Lending</a:t>
            </a:r>
          </a:p>
        </p:txBody>
      </p:sp>
      <p:pic>
        <p:nvPicPr>
          <p:cNvPr id="8" name="Picture 7" descr="Logo&#10;&#10;Description automatically generated">
            <a:extLst>
              <a:ext uri="{FF2B5EF4-FFF2-40B4-BE49-F238E27FC236}">
                <a16:creationId xmlns:a16="http://schemas.microsoft.com/office/drawing/2014/main" id="{3862F3F3-A729-2552-DDC4-A684FFC477F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738476" y="686272"/>
            <a:ext cx="1630595" cy="418531"/>
          </a:xfrm>
          <a:prstGeom prst="rect">
            <a:avLst/>
          </a:prstGeom>
        </p:spPr>
      </p:pic>
      <p:pic>
        <p:nvPicPr>
          <p:cNvPr id="20" name="Graphic 19">
            <a:extLst>
              <a:ext uri="{FF2B5EF4-FFF2-40B4-BE49-F238E27FC236}">
                <a16:creationId xmlns:a16="http://schemas.microsoft.com/office/drawing/2014/main" id="{5D13C9B8-0B7E-507F-E0C8-E9D7EF20269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978747" y="5114281"/>
            <a:ext cx="3044931" cy="703173"/>
          </a:xfrm>
          <a:prstGeom prst="rect">
            <a:avLst/>
          </a:prstGeom>
        </p:spPr>
      </p:pic>
    </p:spTree>
    <p:custDataLst>
      <p:tags r:id="rId1"/>
    </p:custDataLst>
    <p:extLst>
      <p:ext uri="{BB962C8B-B14F-4D97-AF65-F5344CB8AC3E}">
        <p14:creationId xmlns:p14="http://schemas.microsoft.com/office/powerpoint/2010/main" val="324284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d. Text and numbered bullets option. White 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A8198A-415F-D90C-DF00-C3D0FC8ABB3B}"/>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a:extLst>
              <a:ext uri="{FF2B5EF4-FFF2-40B4-BE49-F238E27FC236}">
                <a16:creationId xmlns:a16="http://schemas.microsoft.com/office/drawing/2014/main" id="{E3E90DD1-452C-B349-A148-908E0CFD373F}"/>
              </a:ext>
            </a:extLst>
          </p:cNvPr>
          <p:cNvSpPr>
            <a:spLocks noGrp="1"/>
          </p:cNvSpPr>
          <p:nvPr>
            <p:ph type="body" sz="half" idx="11"/>
          </p:nvPr>
        </p:nvSpPr>
        <p:spPr>
          <a:xfrm>
            <a:off x="623455" y="1476260"/>
            <a:ext cx="10958945" cy="4216706"/>
          </a:xfrm>
          <a:prstGeom prst="rect">
            <a:avLst/>
          </a:prstGeom>
        </p:spPr>
        <p:txBody>
          <a:bodyPr lIns="0" rIns="0" anchor="t">
            <a:noAutofit/>
          </a:bodyPr>
          <a:lstStyle>
            <a:lvl1pPr marL="0" indent="0">
              <a:lnSpc>
                <a:spcPts val="2000"/>
              </a:lnSpc>
              <a:spcAft>
                <a:spcPts val="600"/>
              </a:spcAft>
              <a:buFont typeface="Arial" panose="020B0604020202020204" pitchFamily="34" charset="0"/>
              <a:buNone/>
              <a:defRPr sz="2400" b="0" i="0">
                <a:solidFill>
                  <a:srgbClr val="342A4C"/>
                </a:solidFill>
                <a:latin typeface="Merriweather Sans" pitchFamily="2" charset="0"/>
                <a:ea typeface="Aktiv Grotesk" panose="020B0504020202020204" pitchFamily="34" charset="0"/>
                <a:cs typeface="Aktiv Grotesk" panose="020B0504020202020204" pitchFamily="34" charset="0"/>
              </a:defRPr>
            </a:lvl1pPr>
            <a:lvl2pPr marL="457200" indent="-457200">
              <a:spcAft>
                <a:spcPts val="600"/>
              </a:spcAft>
              <a:buClr>
                <a:srgbClr val="342A4C"/>
              </a:buClr>
              <a:buFont typeface="+mj-lt"/>
              <a:buAutoNum type="arabicPeriod"/>
              <a:defRPr sz="2000">
                <a:solidFill>
                  <a:srgbClr val="342A4C"/>
                </a:solidFill>
                <a:latin typeface="Merriweather Sans" pitchFamily="2" charset="0"/>
                <a:ea typeface="Aktiv Grotesk" panose="020B0504020202020204" pitchFamily="34" charset="0"/>
                <a:cs typeface="Aktiv Grotesk" panose="020B0504020202020204" pitchFamily="34" charset="0"/>
              </a:defRPr>
            </a:lvl2pPr>
            <a:lvl3pPr marL="687388" indent="-342900">
              <a:buClrTx/>
              <a:buFont typeface="+mj-lt"/>
              <a:buAutoNum type="alphaLcPeriod"/>
              <a:defRPr sz="1800">
                <a:solidFill>
                  <a:srgbClr val="342A4C"/>
                </a:solidFill>
                <a:latin typeface="Merriweather Sans" pitchFamily="2" charset="0"/>
              </a:defRPr>
            </a:lvl3pPr>
            <a:lvl4pPr marL="976313" indent="-173038">
              <a:spcBef>
                <a:spcPts val="1200"/>
              </a:spcBef>
              <a:spcAft>
                <a:spcPts val="600"/>
              </a:spcAft>
              <a:buFont typeface="Wingdings" panose="05000000000000000000" pitchFamily="2" charset="2"/>
              <a:buChar char="§"/>
              <a:defRPr sz="1400">
                <a:solidFill>
                  <a:srgbClr val="342A4C"/>
                </a:solidFill>
                <a:latin typeface="Merriweather Sans" pitchFamily="2" charset="0"/>
              </a:defRPr>
            </a:lvl4pPr>
            <a:lvl5pPr marL="1371600" indent="-222250">
              <a:spcAft>
                <a:spcPts val="600"/>
              </a:spcAft>
              <a:buFont typeface="Merriweather Sans" pitchFamily="2" charset="0"/>
              <a:buChar char="▶"/>
              <a:defRPr sz="1000">
                <a:solidFill>
                  <a:srgbClr val="342A4C"/>
                </a:solidFill>
                <a:latin typeface="Merriweather Sans"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2BB4DFBB-5934-5A5B-577C-011B11DFFE5C}"/>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395" y="5930130"/>
            <a:ext cx="1498740" cy="457200"/>
          </a:xfrm>
          <a:prstGeom prst="rect">
            <a:avLst/>
          </a:prstGeom>
        </p:spPr>
      </p:pic>
      <p:sp>
        <p:nvSpPr>
          <p:cNvPr id="12" name="Text Placeholder 5">
            <a:extLst>
              <a:ext uri="{FF2B5EF4-FFF2-40B4-BE49-F238E27FC236}">
                <a16:creationId xmlns:a16="http://schemas.microsoft.com/office/drawing/2014/main" id="{BF36AA32-5911-CC18-ABAB-138EC8926265}"/>
              </a:ext>
            </a:extLst>
          </p:cNvPr>
          <p:cNvSpPr txBox="1">
            <a:spLocks/>
          </p:cNvSpPr>
          <p:nvPr userDrawn="1"/>
        </p:nvSpPr>
        <p:spPr>
          <a:xfrm>
            <a:off x="9964852" y="6241755"/>
            <a:ext cx="1650283" cy="196375"/>
          </a:xfrm>
          <a:prstGeom prst="rect">
            <a:avLst/>
          </a:prstGeom>
        </p:spPr>
        <p:txBody>
          <a:bodyPr lIns="0" rIns="0" anchor="t">
            <a:noAutofit/>
          </a:bodyPr>
          <a:lstStyle>
            <a:lvl1pPr marL="0" indent="0" algn="l" defTabSz="914400" rtl="0" eaLnBrk="1" latinLnBrk="0" hangingPunct="1">
              <a:lnSpc>
                <a:spcPts val="3800"/>
              </a:lnSpc>
              <a:spcBef>
                <a:spcPts val="1000"/>
              </a:spcBef>
              <a:buFont typeface="Arial" panose="020B0604020202020204" pitchFamily="34" charset="0"/>
              <a:buNone/>
              <a:defRPr sz="3000" b="1" i="0" kern="1200">
                <a:solidFill>
                  <a:schemeClr val="tx1"/>
                </a:solidFill>
                <a:latin typeface="Aktiv Grotesk XBold" panose="020B0504020202020204" pitchFamily="34" charset="0"/>
                <a:ea typeface="Aktiv Grotesk XBold" panose="020B0504020202020204" pitchFamily="34" charset="0"/>
                <a:cs typeface="Aktiv Grotesk XBold" panose="020B05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lnSpc>
                <a:spcPts val="1200"/>
              </a:lnSpc>
              <a:spcBef>
                <a:spcPts val="0"/>
              </a:spcBef>
            </a:pPr>
            <a:fld id="{EC4C726C-37B9-244A-9767-B64619CF1E7E}" type="slidenum">
              <a:rPr lang="en-US" sz="800" b="1" i="0" spc="0" smtClean="0">
                <a:solidFill>
                  <a:srgbClr val="342A4C"/>
                </a:solidFill>
                <a:latin typeface="Merriweather Sans" pitchFamily="2" charset="0"/>
                <a:ea typeface="Aktiv Grotesk" panose="020B0504020202020204" pitchFamily="34" charset="0"/>
                <a:cs typeface="Aktiv Grotesk" panose="020B0504020202020204" pitchFamily="34" charset="0"/>
              </a:rPr>
              <a:t>‹#›</a:t>
            </a:fld>
            <a:endParaRPr lang="en-US" sz="800" b="1" i="0" spc="0" dirty="0">
              <a:solidFill>
                <a:srgbClr val="342A4C"/>
              </a:solidFill>
              <a:latin typeface="Merriweather Sans" pitchFamily="2" charset="0"/>
              <a:ea typeface="Aktiv Grotesk" panose="020B0504020202020204" pitchFamily="34" charset="0"/>
              <a:cs typeface="Aktiv Grotesk" panose="020B0504020202020204" pitchFamily="34" charset="0"/>
            </a:endParaRPr>
          </a:p>
        </p:txBody>
      </p:sp>
      <p:cxnSp>
        <p:nvCxnSpPr>
          <p:cNvPr id="20" name="Straight Connector 19">
            <a:extLst>
              <a:ext uri="{FF2B5EF4-FFF2-40B4-BE49-F238E27FC236}">
                <a16:creationId xmlns:a16="http://schemas.microsoft.com/office/drawing/2014/main" id="{40F3D071-E6F1-EAF6-9A9C-10247BF87F96}"/>
              </a:ext>
            </a:extLst>
          </p:cNvPr>
          <p:cNvCxnSpPr>
            <a:cxnSpLocks/>
          </p:cNvCxnSpPr>
          <p:nvPr userDrawn="1"/>
        </p:nvCxnSpPr>
        <p:spPr>
          <a:xfrm>
            <a:off x="623455" y="1143000"/>
            <a:ext cx="3461983" cy="0"/>
          </a:xfrm>
          <a:prstGeom prst="line">
            <a:avLst/>
          </a:prstGeom>
          <a:ln w="50800">
            <a:solidFill>
              <a:schemeClr val="bg1"/>
            </a:solidFill>
          </a:ln>
        </p:spPr>
        <p:style>
          <a:lnRef idx="1">
            <a:schemeClr val="accent3"/>
          </a:lnRef>
          <a:fillRef idx="0">
            <a:schemeClr val="accent3"/>
          </a:fillRef>
          <a:effectRef idx="0">
            <a:schemeClr val="accent3"/>
          </a:effectRef>
          <a:fontRef idx="minor">
            <a:schemeClr val="tx1"/>
          </a:fontRef>
        </p:style>
      </p:cxnSp>
      <p:sp>
        <p:nvSpPr>
          <p:cNvPr id="21" name="Text Placeholder 3">
            <a:extLst>
              <a:ext uri="{FF2B5EF4-FFF2-40B4-BE49-F238E27FC236}">
                <a16:creationId xmlns:a16="http://schemas.microsoft.com/office/drawing/2014/main" id="{9E449D59-CD00-CC12-C1BC-E78D73164443}"/>
              </a:ext>
            </a:extLst>
          </p:cNvPr>
          <p:cNvSpPr>
            <a:spLocks noGrp="1"/>
          </p:cNvSpPr>
          <p:nvPr>
            <p:ph type="body" sz="half" idx="2" hasCustomPrompt="1"/>
          </p:nvPr>
        </p:nvSpPr>
        <p:spPr>
          <a:xfrm>
            <a:off x="606423" y="518797"/>
            <a:ext cx="5914473" cy="598141"/>
          </a:xfrm>
          <a:prstGeom prst="rect">
            <a:avLst/>
          </a:prstGeom>
        </p:spPr>
        <p:txBody>
          <a:bodyPr lIns="0" rIns="0" anchor="ctr">
            <a:noAutofit/>
          </a:bodyPr>
          <a:lstStyle>
            <a:lvl1pPr marL="0" indent="0">
              <a:lnSpc>
                <a:spcPct val="100000"/>
              </a:lnSpc>
              <a:spcBef>
                <a:spcPts val="600"/>
              </a:spcBef>
              <a:buNone/>
              <a:defRPr sz="3000" b="1" i="0">
                <a:solidFill>
                  <a:srgbClr val="342A4C"/>
                </a:solidFill>
                <a:latin typeface="Merriweather Sans" pitchFamily="2" charset="0"/>
                <a:ea typeface="Merriweather Sans" pitchFamily="2" charset="0"/>
                <a:cs typeface="Aktiv Grotesk XBold"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slide header here</a:t>
            </a:r>
          </a:p>
        </p:txBody>
      </p:sp>
      <p:pic>
        <p:nvPicPr>
          <p:cNvPr id="2" name="Picture 1" descr="Logo&#10;&#10;Description automatically generated">
            <a:extLst>
              <a:ext uri="{FF2B5EF4-FFF2-40B4-BE49-F238E27FC236}">
                <a16:creationId xmlns:a16="http://schemas.microsoft.com/office/drawing/2014/main" id="{DC92530F-472F-A8EF-CF07-C1D8C82991F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38476" y="5968799"/>
            <a:ext cx="1630595" cy="418531"/>
          </a:xfrm>
          <a:prstGeom prst="rect">
            <a:avLst/>
          </a:prstGeom>
        </p:spPr>
      </p:pic>
    </p:spTree>
    <p:custDataLst>
      <p:tags r:id="rId1"/>
    </p:custDataLst>
    <p:extLst>
      <p:ext uri="{BB962C8B-B14F-4D97-AF65-F5344CB8AC3E}">
        <p14:creationId xmlns:p14="http://schemas.microsoft.com/office/powerpoint/2010/main" val="2160057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e. 2 Column option. Text and bullets. Cream colored backgroun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E3E90DD1-452C-B349-A148-908E0CFD373F}"/>
              </a:ext>
            </a:extLst>
          </p:cNvPr>
          <p:cNvSpPr>
            <a:spLocks noGrp="1"/>
          </p:cNvSpPr>
          <p:nvPr>
            <p:ph type="body" sz="half" idx="11"/>
          </p:nvPr>
        </p:nvSpPr>
        <p:spPr>
          <a:xfrm>
            <a:off x="621061" y="1346661"/>
            <a:ext cx="5132758" cy="4455621"/>
          </a:xfrm>
          <a:prstGeom prst="rect">
            <a:avLst/>
          </a:prstGeom>
        </p:spPr>
        <p:txBody>
          <a:bodyPr lIns="0" rIns="0" anchor="t">
            <a:noAutofit/>
          </a:bodyPr>
          <a:lstStyle>
            <a:lvl1pPr marL="171450" indent="-171450">
              <a:lnSpc>
                <a:spcPct val="100000"/>
              </a:lnSpc>
              <a:spcBef>
                <a:spcPts val="600"/>
              </a:spcBef>
              <a:buFont typeface="Arial" panose="020B0604020202020204" pitchFamily="34" charset="0"/>
              <a:buChar char="•"/>
              <a:defRPr sz="2000" b="0" i="0">
                <a:solidFill>
                  <a:schemeClr val="tx1"/>
                </a:solidFill>
                <a:latin typeface="Merriweather Sans" pitchFamily="2" charset="0"/>
                <a:ea typeface="Aktiv Grotesk" panose="020B0504020202020204" pitchFamily="34" charset="0"/>
                <a:cs typeface="Aktiv Grotesk" panose="020B0504020202020204" pitchFamily="34" charset="0"/>
              </a:defRPr>
            </a:lvl1pPr>
            <a:lvl2pPr marL="742950" indent="-285750">
              <a:buClr>
                <a:srgbClr val="342A4C"/>
              </a:buClr>
              <a:buFont typeface="Merriweather Sans" pitchFamily="2" charset="0"/>
              <a:buChar char="-"/>
              <a:defRPr sz="1600">
                <a:solidFill>
                  <a:schemeClr val="tx1"/>
                </a:solidFill>
                <a:latin typeface="Merriweather Sans" pitchFamily="2" charset="0"/>
                <a:ea typeface="Aktiv Grotesk" panose="020B0504020202020204" pitchFamily="34" charset="0"/>
                <a:cs typeface="Aktiv Grotesk" panose="020B0504020202020204" pitchFamily="34" charset="0"/>
              </a:defRPr>
            </a:lvl2pPr>
            <a:lvl3pPr marL="1085850" indent="-171450">
              <a:buFont typeface="Wingdings" panose="05000000000000000000" pitchFamily="2" charset="2"/>
              <a:buChar char="§"/>
              <a:defRPr sz="1200">
                <a:solidFill>
                  <a:srgbClr val="342A4C"/>
                </a:solidFill>
                <a:latin typeface="Merriweather Sans" pitchFamily="2" charset="0"/>
              </a:defRPr>
            </a:lvl3pPr>
            <a:lvl4pPr marL="1543050" indent="-171450">
              <a:buFont typeface="Merriweather Sans" pitchFamily="2" charset="0"/>
              <a:buChar char="▶"/>
              <a:defRPr sz="1000">
                <a:solidFill>
                  <a:srgbClr val="342A4C"/>
                </a:solidFill>
                <a:latin typeface="Merriweather Sans" pitchFamily="2" charset="0"/>
              </a:defRPr>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1" name="Straight Connector 10">
            <a:extLst>
              <a:ext uri="{FF2B5EF4-FFF2-40B4-BE49-F238E27FC236}">
                <a16:creationId xmlns:a16="http://schemas.microsoft.com/office/drawing/2014/main" id="{303373EE-3BD4-4B64-81CA-0E7BBF1AE959}"/>
              </a:ext>
            </a:extLst>
          </p:cNvPr>
          <p:cNvCxnSpPr>
            <a:cxnSpLocks/>
          </p:cNvCxnSpPr>
          <p:nvPr userDrawn="1"/>
        </p:nvCxnSpPr>
        <p:spPr>
          <a:xfrm>
            <a:off x="623455" y="1143000"/>
            <a:ext cx="3461983" cy="0"/>
          </a:xfrm>
          <a:prstGeom prst="line">
            <a:avLst/>
          </a:prstGeom>
          <a:ln w="50800">
            <a:solidFill>
              <a:schemeClr val="bg1"/>
            </a:solidFill>
          </a:ln>
        </p:spPr>
        <p:style>
          <a:lnRef idx="1">
            <a:schemeClr val="accent3"/>
          </a:lnRef>
          <a:fillRef idx="0">
            <a:schemeClr val="accent3"/>
          </a:fillRef>
          <a:effectRef idx="0">
            <a:schemeClr val="accent3"/>
          </a:effectRef>
          <a:fontRef idx="minor">
            <a:schemeClr val="tx1"/>
          </a:fontRef>
        </p:style>
      </p:cxnSp>
      <p:sp>
        <p:nvSpPr>
          <p:cNvPr id="17" name="Text Placeholder 3">
            <a:extLst>
              <a:ext uri="{FF2B5EF4-FFF2-40B4-BE49-F238E27FC236}">
                <a16:creationId xmlns:a16="http://schemas.microsoft.com/office/drawing/2014/main" id="{2C7A8941-D912-48CA-9FBD-DC8FC2245882}"/>
              </a:ext>
            </a:extLst>
          </p:cNvPr>
          <p:cNvSpPr>
            <a:spLocks noGrp="1"/>
          </p:cNvSpPr>
          <p:nvPr>
            <p:ph type="body" sz="half" idx="12"/>
          </p:nvPr>
        </p:nvSpPr>
        <p:spPr>
          <a:xfrm>
            <a:off x="6176513" y="1346662"/>
            <a:ext cx="5405887" cy="4455620"/>
          </a:xfrm>
          <a:prstGeom prst="rect">
            <a:avLst/>
          </a:prstGeom>
        </p:spPr>
        <p:txBody>
          <a:bodyPr lIns="0" rIns="0" anchor="t">
            <a:noAutofit/>
          </a:bodyPr>
          <a:lstStyle>
            <a:lvl1pPr marL="171450" indent="-171450">
              <a:lnSpc>
                <a:spcPct val="100000"/>
              </a:lnSpc>
              <a:spcBef>
                <a:spcPts val="600"/>
              </a:spcBef>
              <a:buFont typeface="Arial" panose="020B0604020202020204" pitchFamily="34" charset="0"/>
              <a:buChar char="•"/>
              <a:defRPr sz="2000" b="0" i="0">
                <a:solidFill>
                  <a:schemeClr val="tx1"/>
                </a:solidFill>
                <a:latin typeface="Merriweather Sans" pitchFamily="2" charset="0"/>
                <a:ea typeface="Aktiv Grotesk" panose="020B0504020202020204" pitchFamily="34" charset="0"/>
                <a:cs typeface="Aktiv Grotesk" panose="020B0504020202020204" pitchFamily="34" charset="0"/>
              </a:defRPr>
            </a:lvl1pPr>
            <a:lvl2pPr marL="742950" indent="-285750">
              <a:buClr>
                <a:srgbClr val="342A4C"/>
              </a:buClr>
              <a:buFont typeface="Merriweather Sans" pitchFamily="2" charset="0"/>
              <a:buChar char="-"/>
              <a:defRPr sz="1600">
                <a:solidFill>
                  <a:schemeClr val="tx1"/>
                </a:solidFill>
                <a:latin typeface="Merriweather Sans" pitchFamily="2" charset="0"/>
                <a:ea typeface="Aktiv Grotesk" panose="020B0504020202020204" pitchFamily="34" charset="0"/>
                <a:cs typeface="Aktiv Grotesk" panose="020B0504020202020204" pitchFamily="34" charset="0"/>
              </a:defRPr>
            </a:lvl2pPr>
            <a:lvl3pPr marL="1085850" indent="-171450">
              <a:buFont typeface="Wingdings" panose="05000000000000000000" pitchFamily="2" charset="2"/>
              <a:buChar char="§"/>
              <a:defRPr sz="1200">
                <a:solidFill>
                  <a:srgbClr val="342A4C"/>
                </a:solidFill>
                <a:latin typeface="Merriweather Sans" pitchFamily="2" charset="0"/>
              </a:defRPr>
            </a:lvl3pPr>
            <a:lvl4pPr marL="1543050" indent="-171450">
              <a:buFont typeface="Merriweather Sans" pitchFamily="2" charset="0"/>
              <a:buChar char="▶"/>
              <a:defRPr sz="1000">
                <a:solidFill>
                  <a:srgbClr val="342A4C"/>
                </a:solidFill>
                <a:latin typeface="Merriweather Sans" pitchFamily="2" charset="0"/>
              </a:defRPr>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3">
            <a:extLst>
              <a:ext uri="{FF2B5EF4-FFF2-40B4-BE49-F238E27FC236}">
                <a16:creationId xmlns:a16="http://schemas.microsoft.com/office/drawing/2014/main" id="{FC3827BF-6FFA-9E67-50A1-8539C0DCFB42}"/>
              </a:ext>
            </a:extLst>
          </p:cNvPr>
          <p:cNvSpPr>
            <a:spLocks noGrp="1"/>
          </p:cNvSpPr>
          <p:nvPr>
            <p:ph type="body" sz="half" idx="2" hasCustomPrompt="1"/>
          </p:nvPr>
        </p:nvSpPr>
        <p:spPr>
          <a:xfrm>
            <a:off x="606423" y="518797"/>
            <a:ext cx="5914473" cy="598141"/>
          </a:xfrm>
          <a:prstGeom prst="rect">
            <a:avLst/>
          </a:prstGeom>
        </p:spPr>
        <p:txBody>
          <a:bodyPr lIns="0" rIns="0" anchor="ctr">
            <a:noAutofit/>
          </a:bodyPr>
          <a:lstStyle>
            <a:lvl1pPr marL="0" indent="0">
              <a:lnSpc>
                <a:spcPct val="100000"/>
              </a:lnSpc>
              <a:spcBef>
                <a:spcPts val="600"/>
              </a:spcBef>
              <a:buNone/>
              <a:defRPr sz="3000" b="1" i="0">
                <a:solidFill>
                  <a:schemeClr val="tx1"/>
                </a:solidFill>
                <a:latin typeface="Merriweather Sans" pitchFamily="2" charset="0"/>
                <a:ea typeface="Merriweather Sans" pitchFamily="2" charset="0"/>
                <a:cs typeface="Aktiv Grotesk XBold"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slide header here</a:t>
            </a:r>
          </a:p>
        </p:txBody>
      </p:sp>
      <p:pic>
        <p:nvPicPr>
          <p:cNvPr id="20" name="Graphic 19">
            <a:extLst>
              <a:ext uri="{FF2B5EF4-FFF2-40B4-BE49-F238E27FC236}">
                <a16:creationId xmlns:a16="http://schemas.microsoft.com/office/drawing/2014/main" id="{8D9C45E1-855A-DE56-28BA-34E40D1D66CF}"/>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395" y="5930130"/>
            <a:ext cx="1498740" cy="457200"/>
          </a:xfrm>
          <a:prstGeom prst="rect">
            <a:avLst/>
          </a:prstGeom>
        </p:spPr>
      </p:pic>
      <p:sp>
        <p:nvSpPr>
          <p:cNvPr id="21" name="Text Placeholder 5">
            <a:extLst>
              <a:ext uri="{FF2B5EF4-FFF2-40B4-BE49-F238E27FC236}">
                <a16:creationId xmlns:a16="http://schemas.microsoft.com/office/drawing/2014/main" id="{14A885A4-23AC-B892-D30E-6A8321465CC4}"/>
              </a:ext>
            </a:extLst>
          </p:cNvPr>
          <p:cNvSpPr txBox="1">
            <a:spLocks/>
          </p:cNvSpPr>
          <p:nvPr userDrawn="1"/>
        </p:nvSpPr>
        <p:spPr>
          <a:xfrm>
            <a:off x="9964852" y="6241755"/>
            <a:ext cx="1650283" cy="196375"/>
          </a:xfrm>
          <a:prstGeom prst="rect">
            <a:avLst/>
          </a:prstGeom>
        </p:spPr>
        <p:txBody>
          <a:bodyPr lIns="0" rIns="0" anchor="t">
            <a:noAutofit/>
          </a:bodyPr>
          <a:lstStyle>
            <a:lvl1pPr marL="0" indent="0" algn="l" defTabSz="914400" rtl="0" eaLnBrk="1" latinLnBrk="0" hangingPunct="1">
              <a:lnSpc>
                <a:spcPts val="3800"/>
              </a:lnSpc>
              <a:spcBef>
                <a:spcPts val="1000"/>
              </a:spcBef>
              <a:buFont typeface="Arial" panose="020B0604020202020204" pitchFamily="34" charset="0"/>
              <a:buNone/>
              <a:defRPr sz="3000" b="1" i="0" kern="1200">
                <a:solidFill>
                  <a:schemeClr val="tx1"/>
                </a:solidFill>
                <a:latin typeface="Aktiv Grotesk XBold" panose="020B0504020202020204" pitchFamily="34" charset="0"/>
                <a:ea typeface="Aktiv Grotesk XBold" panose="020B0504020202020204" pitchFamily="34" charset="0"/>
                <a:cs typeface="Aktiv Grotesk XBold" panose="020B05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lnSpc>
                <a:spcPts val="1200"/>
              </a:lnSpc>
              <a:spcBef>
                <a:spcPts val="0"/>
              </a:spcBef>
            </a:pPr>
            <a:fld id="{EC4C726C-37B9-244A-9767-B64619CF1E7E}" type="slidenum">
              <a:rPr lang="en-US" sz="800" b="1" i="0" spc="0" smtClean="0">
                <a:solidFill>
                  <a:schemeClr val="tx1"/>
                </a:solidFill>
                <a:latin typeface="Merriweather Sans" pitchFamily="2" charset="0"/>
                <a:ea typeface="Aktiv Grotesk" panose="020B0504020202020204" pitchFamily="34" charset="0"/>
                <a:cs typeface="Aktiv Grotesk" panose="020B0504020202020204" pitchFamily="34" charset="0"/>
              </a:rPr>
              <a:t>‹#›</a:t>
            </a:fld>
            <a:endParaRPr lang="en-US" sz="800" b="1" i="0" spc="0" dirty="0">
              <a:solidFill>
                <a:schemeClr val="tx1"/>
              </a:solidFill>
              <a:latin typeface="Merriweather Sans" pitchFamily="2" charset="0"/>
              <a:ea typeface="Aktiv Grotesk" panose="020B0504020202020204" pitchFamily="34" charset="0"/>
              <a:cs typeface="Aktiv Grotesk" panose="020B0504020202020204" pitchFamily="34" charset="0"/>
            </a:endParaRPr>
          </a:p>
        </p:txBody>
      </p:sp>
      <p:pic>
        <p:nvPicPr>
          <p:cNvPr id="2" name="Picture 1" descr="Logo&#10;&#10;Description automatically generated">
            <a:extLst>
              <a:ext uri="{FF2B5EF4-FFF2-40B4-BE49-F238E27FC236}">
                <a16:creationId xmlns:a16="http://schemas.microsoft.com/office/drawing/2014/main" id="{D412A7C0-EAD4-ED5D-EBC8-1928F469FC3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38476" y="5968799"/>
            <a:ext cx="1630595" cy="418531"/>
          </a:xfrm>
          <a:prstGeom prst="rect">
            <a:avLst/>
          </a:prstGeom>
        </p:spPr>
      </p:pic>
    </p:spTree>
    <p:custDataLst>
      <p:tags r:id="rId1"/>
    </p:custDataLst>
    <p:extLst>
      <p:ext uri="{BB962C8B-B14F-4D97-AF65-F5344CB8AC3E}">
        <p14:creationId xmlns:p14="http://schemas.microsoft.com/office/powerpoint/2010/main" val="3118337447"/>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f. 2 Column option. Text and bullets. Whit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4CBA69-145E-E6BA-EA2C-9B81535853C2}"/>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a:extLst>
              <a:ext uri="{FF2B5EF4-FFF2-40B4-BE49-F238E27FC236}">
                <a16:creationId xmlns:a16="http://schemas.microsoft.com/office/drawing/2014/main" id="{E3E90DD1-452C-B349-A148-908E0CFD373F}"/>
              </a:ext>
            </a:extLst>
          </p:cNvPr>
          <p:cNvSpPr>
            <a:spLocks noGrp="1"/>
          </p:cNvSpPr>
          <p:nvPr>
            <p:ph type="body" sz="half" idx="11"/>
          </p:nvPr>
        </p:nvSpPr>
        <p:spPr>
          <a:xfrm>
            <a:off x="621061" y="1346661"/>
            <a:ext cx="5132758" cy="4455621"/>
          </a:xfrm>
          <a:prstGeom prst="rect">
            <a:avLst/>
          </a:prstGeom>
        </p:spPr>
        <p:txBody>
          <a:bodyPr lIns="0" rIns="0" anchor="t">
            <a:noAutofit/>
          </a:bodyPr>
          <a:lstStyle>
            <a:lvl1pPr marL="171450" indent="-171450">
              <a:lnSpc>
                <a:spcPct val="100000"/>
              </a:lnSpc>
              <a:spcBef>
                <a:spcPts val="600"/>
              </a:spcBef>
              <a:buFont typeface="Arial" panose="020B0604020202020204" pitchFamily="34" charset="0"/>
              <a:buChar char="•"/>
              <a:defRPr sz="2000" b="0" i="0">
                <a:solidFill>
                  <a:schemeClr val="tx1"/>
                </a:solidFill>
                <a:latin typeface="Merriweather Sans" pitchFamily="2" charset="0"/>
                <a:ea typeface="Aktiv Grotesk" panose="020B0504020202020204" pitchFamily="34" charset="0"/>
                <a:cs typeface="Aktiv Grotesk" panose="020B0504020202020204" pitchFamily="34" charset="0"/>
              </a:defRPr>
            </a:lvl1pPr>
            <a:lvl2pPr marL="742950" indent="-285750">
              <a:buClr>
                <a:srgbClr val="342A4C"/>
              </a:buClr>
              <a:buFont typeface="Merriweather Sans" pitchFamily="2" charset="0"/>
              <a:buChar char="-"/>
              <a:defRPr sz="1600">
                <a:solidFill>
                  <a:schemeClr val="tx1"/>
                </a:solidFill>
                <a:latin typeface="Merriweather Sans" pitchFamily="2" charset="0"/>
                <a:ea typeface="Aktiv Grotesk" panose="020B0504020202020204" pitchFamily="34" charset="0"/>
                <a:cs typeface="Aktiv Grotesk" panose="020B0504020202020204" pitchFamily="34" charset="0"/>
              </a:defRPr>
            </a:lvl2pPr>
            <a:lvl3pPr marL="1085850" indent="-171450">
              <a:buFont typeface="Wingdings" panose="05000000000000000000" pitchFamily="2" charset="2"/>
              <a:buChar char="§"/>
              <a:defRPr sz="1200">
                <a:solidFill>
                  <a:srgbClr val="342A4C"/>
                </a:solidFill>
                <a:latin typeface="Merriweather Sans" pitchFamily="2" charset="0"/>
              </a:defRPr>
            </a:lvl3pPr>
            <a:lvl4pPr marL="1543050" indent="-171450">
              <a:buFont typeface="Merriweather Sans" pitchFamily="2" charset="0"/>
              <a:buChar char="▶"/>
              <a:defRPr sz="1000">
                <a:solidFill>
                  <a:srgbClr val="342A4C"/>
                </a:solidFill>
                <a:latin typeface="Merriweather Sans" pitchFamily="2" charset="0"/>
              </a:defRPr>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11" name="Straight Connector 10">
            <a:extLst>
              <a:ext uri="{FF2B5EF4-FFF2-40B4-BE49-F238E27FC236}">
                <a16:creationId xmlns:a16="http://schemas.microsoft.com/office/drawing/2014/main" id="{303373EE-3BD4-4B64-81CA-0E7BBF1AE959}"/>
              </a:ext>
            </a:extLst>
          </p:cNvPr>
          <p:cNvCxnSpPr>
            <a:cxnSpLocks/>
          </p:cNvCxnSpPr>
          <p:nvPr userDrawn="1"/>
        </p:nvCxnSpPr>
        <p:spPr>
          <a:xfrm>
            <a:off x="623455" y="1143000"/>
            <a:ext cx="3461983" cy="0"/>
          </a:xfrm>
          <a:prstGeom prst="line">
            <a:avLst/>
          </a:prstGeom>
          <a:ln w="50800">
            <a:solidFill>
              <a:schemeClr val="bg1"/>
            </a:solidFill>
          </a:ln>
        </p:spPr>
        <p:style>
          <a:lnRef idx="1">
            <a:schemeClr val="accent3"/>
          </a:lnRef>
          <a:fillRef idx="0">
            <a:schemeClr val="accent3"/>
          </a:fillRef>
          <a:effectRef idx="0">
            <a:schemeClr val="accent3"/>
          </a:effectRef>
          <a:fontRef idx="minor">
            <a:schemeClr val="tx1"/>
          </a:fontRef>
        </p:style>
      </p:cxnSp>
      <p:sp>
        <p:nvSpPr>
          <p:cNvPr id="17" name="Text Placeholder 3">
            <a:extLst>
              <a:ext uri="{FF2B5EF4-FFF2-40B4-BE49-F238E27FC236}">
                <a16:creationId xmlns:a16="http://schemas.microsoft.com/office/drawing/2014/main" id="{2C7A8941-D912-48CA-9FBD-DC8FC2245882}"/>
              </a:ext>
            </a:extLst>
          </p:cNvPr>
          <p:cNvSpPr>
            <a:spLocks noGrp="1"/>
          </p:cNvSpPr>
          <p:nvPr>
            <p:ph type="body" sz="half" idx="12"/>
          </p:nvPr>
        </p:nvSpPr>
        <p:spPr>
          <a:xfrm>
            <a:off x="6176513" y="1346662"/>
            <a:ext cx="5405887" cy="4455620"/>
          </a:xfrm>
          <a:prstGeom prst="rect">
            <a:avLst/>
          </a:prstGeom>
        </p:spPr>
        <p:txBody>
          <a:bodyPr lIns="0" rIns="0" anchor="t">
            <a:noAutofit/>
          </a:bodyPr>
          <a:lstStyle>
            <a:lvl1pPr marL="171450" indent="-171450">
              <a:lnSpc>
                <a:spcPct val="100000"/>
              </a:lnSpc>
              <a:spcBef>
                <a:spcPts val="600"/>
              </a:spcBef>
              <a:buFont typeface="Arial" panose="020B0604020202020204" pitchFamily="34" charset="0"/>
              <a:buChar char="•"/>
              <a:defRPr sz="2000" b="0" i="0">
                <a:solidFill>
                  <a:schemeClr val="tx1"/>
                </a:solidFill>
                <a:latin typeface="Merriweather Sans" pitchFamily="2" charset="0"/>
                <a:ea typeface="Aktiv Grotesk" panose="020B0504020202020204" pitchFamily="34" charset="0"/>
                <a:cs typeface="Aktiv Grotesk" panose="020B0504020202020204" pitchFamily="34" charset="0"/>
              </a:defRPr>
            </a:lvl1pPr>
            <a:lvl2pPr marL="742950" indent="-285750">
              <a:buClr>
                <a:srgbClr val="342A4C"/>
              </a:buClr>
              <a:buFont typeface="Merriweather Sans" pitchFamily="2" charset="0"/>
              <a:buChar char="-"/>
              <a:defRPr sz="1600">
                <a:solidFill>
                  <a:schemeClr val="tx1"/>
                </a:solidFill>
                <a:latin typeface="Merriweather Sans" pitchFamily="2" charset="0"/>
                <a:ea typeface="Aktiv Grotesk" panose="020B0504020202020204" pitchFamily="34" charset="0"/>
                <a:cs typeface="Aktiv Grotesk" panose="020B0504020202020204" pitchFamily="34" charset="0"/>
              </a:defRPr>
            </a:lvl2pPr>
            <a:lvl3pPr marL="1085850" indent="-171450">
              <a:buFont typeface="Wingdings" panose="05000000000000000000" pitchFamily="2" charset="2"/>
              <a:buChar char="§"/>
              <a:defRPr sz="1200">
                <a:solidFill>
                  <a:srgbClr val="342A4C"/>
                </a:solidFill>
                <a:latin typeface="Merriweather Sans" pitchFamily="2" charset="0"/>
              </a:defRPr>
            </a:lvl3pPr>
            <a:lvl4pPr marL="1543050" indent="-171450">
              <a:buFont typeface="Merriweather Sans" pitchFamily="2" charset="0"/>
              <a:buChar char="▶"/>
              <a:defRPr sz="1000">
                <a:solidFill>
                  <a:srgbClr val="342A4C"/>
                </a:solidFill>
                <a:latin typeface="Merriweather Sans" pitchFamily="2" charset="0"/>
              </a:defRPr>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3">
            <a:extLst>
              <a:ext uri="{FF2B5EF4-FFF2-40B4-BE49-F238E27FC236}">
                <a16:creationId xmlns:a16="http://schemas.microsoft.com/office/drawing/2014/main" id="{FC3827BF-6FFA-9E67-50A1-8539C0DCFB42}"/>
              </a:ext>
            </a:extLst>
          </p:cNvPr>
          <p:cNvSpPr>
            <a:spLocks noGrp="1"/>
          </p:cNvSpPr>
          <p:nvPr>
            <p:ph type="body" sz="half" idx="2" hasCustomPrompt="1"/>
          </p:nvPr>
        </p:nvSpPr>
        <p:spPr>
          <a:xfrm>
            <a:off x="606423" y="518797"/>
            <a:ext cx="5914473" cy="598141"/>
          </a:xfrm>
          <a:prstGeom prst="rect">
            <a:avLst/>
          </a:prstGeom>
        </p:spPr>
        <p:txBody>
          <a:bodyPr lIns="0" rIns="0" anchor="ctr">
            <a:noAutofit/>
          </a:bodyPr>
          <a:lstStyle>
            <a:lvl1pPr marL="0" indent="0">
              <a:lnSpc>
                <a:spcPct val="100000"/>
              </a:lnSpc>
              <a:spcBef>
                <a:spcPts val="600"/>
              </a:spcBef>
              <a:buNone/>
              <a:defRPr sz="3000" b="1" i="0">
                <a:solidFill>
                  <a:schemeClr val="tx1"/>
                </a:solidFill>
                <a:latin typeface="Merriweather Sans" pitchFamily="2" charset="0"/>
                <a:ea typeface="Merriweather Sans" pitchFamily="2" charset="0"/>
                <a:cs typeface="Aktiv Grotesk XBold"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slide header here</a:t>
            </a:r>
          </a:p>
        </p:txBody>
      </p:sp>
      <p:pic>
        <p:nvPicPr>
          <p:cNvPr id="20" name="Graphic 19">
            <a:extLst>
              <a:ext uri="{FF2B5EF4-FFF2-40B4-BE49-F238E27FC236}">
                <a16:creationId xmlns:a16="http://schemas.microsoft.com/office/drawing/2014/main" id="{8D9C45E1-855A-DE56-28BA-34E40D1D66CF}"/>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395" y="5930130"/>
            <a:ext cx="1498740" cy="457200"/>
          </a:xfrm>
          <a:prstGeom prst="rect">
            <a:avLst/>
          </a:prstGeom>
        </p:spPr>
      </p:pic>
      <p:sp>
        <p:nvSpPr>
          <p:cNvPr id="21" name="Text Placeholder 5">
            <a:extLst>
              <a:ext uri="{FF2B5EF4-FFF2-40B4-BE49-F238E27FC236}">
                <a16:creationId xmlns:a16="http://schemas.microsoft.com/office/drawing/2014/main" id="{14A885A4-23AC-B892-D30E-6A8321465CC4}"/>
              </a:ext>
            </a:extLst>
          </p:cNvPr>
          <p:cNvSpPr txBox="1">
            <a:spLocks/>
          </p:cNvSpPr>
          <p:nvPr userDrawn="1"/>
        </p:nvSpPr>
        <p:spPr>
          <a:xfrm>
            <a:off x="9964852" y="6241755"/>
            <a:ext cx="1650283" cy="196375"/>
          </a:xfrm>
          <a:prstGeom prst="rect">
            <a:avLst/>
          </a:prstGeom>
        </p:spPr>
        <p:txBody>
          <a:bodyPr lIns="0" rIns="0" anchor="t">
            <a:noAutofit/>
          </a:bodyPr>
          <a:lstStyle>
            <a:lvl1pPr marL="0" indent="0" algn="l" defTabSz="914400" rtl="0" eaLnBrk="1" latinLnBrk="0" hangingPunct="1">
              <a:lnSpc>
                <a:spcPts val="3800"/>
              </a:lnSpc>
              <a:spcBef>
                <a:spcPts val="1000"/>
              </a:spcBef>
              <a:buFont typeface="Arial" panose="020B0604020202020204" pitchFamily="34" charset="0"/>
              <a:buNone/>
              <a:defRPr sz="3000" b="1" i="0" kern="1200">
                <a:solidFill>
                  <a:schemeClr val="tx1"/>
                </a:solidFill>
                <a:latin typeface="Aktiv Grotesk XBold" panose="020B0504020202020204" pitchFamily="34" charset="0"/>
                <a:ea typeface="Aktiv Grotesk XBold" panose="020B0504020202020204" pitchFamily="34" charset="0"/>
                <a:cs typeface="Aktiv Grotesk XBold" panose="020B05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lnSpc>
                <a:spcPts val="1200"/>
              </a:lnSpc>
              <a:spcBef>
                <a:spcPts val="0"/>
              </a:spcBef>
            </a:pPr>
            <a:fld id="{EC4C726C-37B9-244A-9767-B64619CF1E7E}" type="slidenum">
              <a:rPr lang="en-US" sz="800" b="1" i="0" spc="0" smtClean="0">
                <a:solidFill>
                  <a:schemeClr val="tx1"/>
                </a:solidFill>
                <a:latin typeface="Merriweather Sans" pitchFamily="2" charset="0"/>
                <a:ea typeface="Aktiv Grotesk" panose="020B0504020202020204" pitchFamily="34" charset="0"/>
                <a:cs typeface="Aktiv Grotesk" panose="020B0504020202020204" pitchFamily="34" charset="0"/>
              </a:rPr>
              <a:t>‹#›</a:t>
            </a:fld>
            <a:endParaRPr lang="en-US" sz="800" b="1" i="0" spc="0" dirty="0">
              <a:solidFill>
                <a:schemeClr val="tx1"/>
              </a:solidFill>
              <a:latin typeface="Merriweather Sans" pitchFamily="2" charset="0"/>
              <a:ea typeface="Aktiv Grotesk" panose="020B0504020202020204" pitchFamily="34" charset="0"/>
              <a:cs typeface="Aktiv Grotesk" panose="020B0504020202020204" pitchFamily="34" charset="0"/>
            </a:endParaRPr>
          </a:p>
        </p:txBody>
      </p:sp>
      <p:pic>
        <p:nvPicPr>
          <p:cNvPr id="3" name="Picture 2" descr="Logo&#10;&#10;Description automatically generated">
            <a:extLst>
              <a:ext uri="{FF2B5EF4-FFF2-40B4-BE49-F238E27FC236}">
                <a16:creationId xmlns:a16="http://schemas.microsoft.com/office/drawing/2014/main" id="{5F05A510-61B7-BBC0-70B3-0EC067857FB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38476" y="5968799"/>
            <a:ext cx="1630595" cy="418531"/>
          </a:xfrm>
          <a:prstGeom prst="rect">
            <a:avLst/>
          </a:prstGeom>
        </p:spPr>
      </p:pic>
    </p:spTree>
    <p:custDataLst>
      <p:tags r:id="rId1"/>
    </p:custDataLst>
    <p:extLst>
      <p:ext uri="{BB962C8B-B14F-4D97-AF65-F5344CB8AC3E}">
        <p14:creationId xmlns:p14="http://schemas.microsoft.com/office/powerpoint/2010/main" val="3209705537"/>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g. 3 Column option. Text and bullets. Cream colored backgroun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E3E90DD1-452C-B349-A148-908E0CFD373F}"/>
              </a:ext>
            </a:extLst>
          </p:cNvPr>
          <p:cNvSpPr>
            <a:spLocks noGrp="1"/>
          </p:cNvSpPr>
          <p:nvPr>
            <p:ph type="body" sz="half" idx="11"/>
          </p:nvPr>
        </p:nvSpPr>
        <p:spPr>
          <a:xfrm>
            <a:off x="636264" y="1346661"/>
            <a:ext cx="3477496" cy="4455621"/>
          </a:xfrm>
          <a:prstGeom prst="rect">
            <a:avLst/>
          </a:prstGeom>
        </p:spPr>
        <p:txBody>
          <a:bodyPr lIns="0" rIns="0" anchor="t">
            <a:noAutofit/>
          </a:bodyPr>
          <a:lstStyle>
            <a:lvl1pPr marL="171450" indent="-171450">
              <a:lnSpc>
                <a:spcPct val="100000"/>
              </a:lnSpc>
              <a:spcBef>
                <a:spcPts val="600"/>
              </a:spcBef>
              <a:buFont typeface="Arial" panose="020B0604020202020204" pitchFamily="34" charset="0"/>
              <a:buChar char="•"/>
              <a:defRPr sz="1400" b="0" i="0">
                <a:solidFill>
                  <a:schemeClr val="tx1"/>
                </a:solidFill>
                <a:latin typeface="Merriweather Sans" pitchFamily="2" charset="0"/>
                <a:ea typeface="Aktiv Grotesk" panose="020B0504020202020204" pitchFamily="34" charset="0"/>
                <a:cs typeface="Aktiv Grotesk" panose="020B0504020202020204" pitchFamily="34" charset="0"/>
              </a:defRPr>
            </a:lvl1pPr>
            <a:lvl2pPr marL="742950" indent="-285750">
              <a:buClr>
                <a:srgbClr val="342A4C"/>
              </a:buClr>
              <a:buFont typeface="Merriweather Sans" pitchFamily="2" charset="0"/>
              <a:buChar char="-"/>
              <a:defRPr sz="1200">
                <a:solidFill>
                  <a:schemeClr val="tx1"/>
                </a:solidFill>
                <a:latin typeface="Merriweather Sans" pitchFamily="2" charset="0"/>
                <a:ea typeface="Aktiv Grotesk" panose="020B0504020202020204" pitchFamily="34" charset="0"/>
                <a:cs typeface="Aktiv Grotesk" panose="020B0504020202020204" pitchFamily="34" charset="0"/>
              </a:defRPr>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a:p>
            <a:pPr lvl="1"/>
            <a:r>
              <a:rPr lang="en-US" dirty="0"/>
              <a:t>Second level</a:t>
            </a:r>
          </a:p>
        </p:txBody>
      </p:sp>
      <p:sp>
        <p:nvSpPr>
          <p:cNvPr id="17" name="Text Placeholder 3">
            <a:extLst>
              <a:ext uri="{FF2B5EF4-FFF2-40B4-BE49-F238E27FC236}">
                <a16:creationId xmlns:a16="http://schemas.microsoft.com/office/drawing/2014/main" id="{2C7A8941-D912-48CA-9FBD-DC8FC2245882}"/>
              </a:ext>
            </a:extLst>
          </p:cNvPr>
          <p:cNvSpPr>
            <a:spLocks noGrp="1"/>
          </p:cNvSpPr>
          <p:nvPr>
            <p:ph type="body" sz="half" idx="12"/>
          </p:nvPr>
        </p:nvSpPr>
        <p:spPr>
          <a:xfrm>
            <a:off x="4370802" y="1346662"/>
            <a:ext cx="3477496" cy="4455620"/>
          </a:xfrm>
          <a:prstGeom prst="rect">
            <a:avLst/>
          </a:prstGeom>
        </p:spPr>
        <p:txBody>
          <a:bodyPr lIns="0" rIns="0" anchor="t">
            <a:noAutofit/>
          </a:bodyPr>
          <a:lstStyle>
            <a:lvl1pPr marL="171450" indent="-171450">
              <a:lnSpc>
                <a:spcPct val="100000"/>
              </a:lnSpc>
              <a:spcBef>
                <a:spcPts val="600"/>
              </a:spcBef>
              <a:buFont typeface="Arial" panose="020B0604020202020204" pitchFamily="34" charset="0"/>
              <a:buChar char="•"/>
              <a:defRPr sz="1400" b="0" i="0">
                <a:solidFill>
                  <a:schemeClr val="tx1"/>
                </a:solidFill>
                <a:latin typeface="Merriweather Sans" pitchFamily="2" charset="0"/>
                <a:ea typeface="Aktiv Grotesk" panose="020B0504020202020204" pitchFamily="34" charset="0"/>
                <a:cs typeface="Aktiv Grotesk" panose="020B0504020202020204" pitchFamily="34" charset="0"/>
              </a:defRPr>
            </a:lvl1pPr>
            <a:lvl2pPr marL="742950" indent="-285750">
              <a:buClr>
                <a:srgbClr val="342A4C"/>
              </a:buClr>
              <a:buFont typeface="Merriweather Sans" pitchFamily="2" charset="0"/>
              <a:buChar char="-"/>
              <a:defRPr sz="1200">
                <a:solidFill>
                  <a:schemeClr val="tx1"/>
                </a:solidFill>
                <a:latin typeface="Merriweather Sans" pitchFamily="2" charset="0"/>
                <a:ea typeface="Aktiv Grotesk" panose="020B0504020202020204" pitchFamily="34" charset="0"/>
                <a:cs typeface="Aktiv Grotesk" panose="020B0504020202020204" pitchFamily="34" charset="0"/>
              </a:defRPr>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a:p>
            <a:pPr lvl="1"/>
            <a:r>
              <a:rPr lang="en-US" dirty="0"/>
              <a:t>Second level</a:t>
            </a:r>
          </a:p>
        </p:txBody>
      </p:sp>
      <p:sp>
        <p:nvSpPr>
          <p:cNvPr id="18" name="Text Placeholder 3">
            <a:extLst>
              <a:ext uri="{FF2B5EF4-FFF2-40B4-BE49-F238E27FC236}">
                <a16:creationId xmlns:a16="http://schemas.microsoft.com/office/drawing/2014/main" id="{F5FF188B-51AE-449D-A783-E153E1708D5E}"/>
              </a:ext>
            </a:extLst>
          </p:cNvPr>
          <p:cNvSpPr>
            <a:spLocks noGrp="1"/>
          </p:cNvSpPr>
          <p:nvPr>
            <p:ph type="body" sz="half" idx="13"/>
          </p:nvPr>
        </p:nvSpPr>
        <p:spPr>
          <a:xfrm>
            <a:off x="8105340" y="1346662"/>
            <a:ext cx="3477496" cy="4455620"/>
          </a:xfrm>
          <a:prstGeom prst="rect">
            <a:avLst/>
          </a:prstGeom>
        </p:spPr>
        <p:txBody>
          <a:bodyPr lIns="0" rIns="0" anchor="t">
            <a:noAutofit/>
          </a:bodyPr>
          <a:lstStyle>
            <a:lvl1pPr marL="171450" indent="-171450">
              <a:lnSpc>
                <a:spcPct val="100000"/>
              </a:lnSpc>
              <a:spcBef>
                <a:spcPts val="600"/>
              </a:spcBef>
              <a:buFont typeface="Arial" panose="020B0604020202020204" pitchFamily="34" charset="0"/>
              <a:buChar char="•"/>
              <a:defRPr sz="1400" b="0" i="0">
                <a:solidFill>
                  <a:schemeClr val="tx1"/>
                </a:solidFill>
                <a:latin typeface="Merriweather Sans" pitchFamily="2" charset="0"/>
                <a:ea typeface="Aktiv Grotesk" panose="020B0504020202020204" pitchFamily="34" charset="0"/>
                <a:cs typeface="Aktiv Grotesk" panose="020B0504020202020204" pitchFamily="34" charset="0"/>
              </a:defRPr>
            </a:lvl1pPr>
            <a:lvl2pPr marL="742950" indent="-285750">
              <a:buClr>
                <a:schemeClr val="tx1"/>
              </a:buClr>
              <a:buFont typeface="Merriweather Sans" pitchFamily="2" charset="0"/>
              <a:buChar char="-"/>
              <a:defRPr sz="1200">
                <a:solidFill>
                  <a:schemeClr val="tx1"/>
                </a:solidFill>
                <a:latin typeface="Merriweather Sans" pitchFamily="2" charset="0"/>
                <a:ea typeface="Aktiv Grotesk" panose="020B0504020202020204" pitchFamily="34" charset="0"/>
                <a:cs typeface="Aktiv Grotesk" panose="020B0504020202020204" pitchFamily="34" charset="0"/>
              </a:defRPr>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a:p>
            <a:pPr lvl="1"/>
            <a:r>
              <a:rPr lang="en-US" dirty="0"/>
              <a:t>Second level</a:t>
            </a:r>
          </a:p>
        </p:txBody>
      </p:sp>
      <p:pic>
        <p:nvPicPr>
          <p:cNvPr id="9" name="Graphic 8">
            <a:extLst>
              <a:ext uri="{FF2B5EF4-FFF2-40B4-BE49-F238E27FC236}">
                <a16:creationId xmlns:a16="http://schemas.microsoft.com/office/drawing/2014/main" id="{0DE9180D-0320-EEF0-BA45-8E597512C516}"/>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395" y="5930130"/>
            <a:ext cx="1498740" cy="457200"/>
          </a:xfrm>
          <a:prstGeom prst="rect">
            <a:avLst/>
          </a:prstGeom>
        </p:spPr>
      </p:pic>
      <p:sp>
        <p:nvSpPr>
          <p:cNvPr id="15" name="Text Placeholder 5">
            <a:extLst>
              <a:ext uri="{FF2B5EF4-FFF2-40B4-BE49-F238E27FC236}">
                <a16:creationId xmlns:a16="http://schemas.microsoft.com/office/drawing/2014/main" id="{0579D1CA-8D0A-2EAF-A3B3-6B74A904DDD1}"/>
              </a:ext>
            </a:extLst>
          </p:cNvPr>
          <p:cNvSpPr txBox="1">
            <a:spLocks/>
          </p:cNvSpPr>
          <p:nvPr userDrawn="1"/>
        </p:nvSpPr>
        <p:spPr>
          <a:xfrm>
            <a:off x="9964852" y="6241755"/>
            <a:ext cx="1650283" cy="196375"/>
          </a:xfrm>
          <a:prstGeom prst="rect">
            <a:avLst/>
          </a:prstGeom>
        </p:spPr>
        <p:txBody>
          <a:bodyPr lIns="0" rIns="0" anchor="t">
            <a:noAutofit/>
          </a:bodyPr>
          <a:lstStyle>
            <a:lvl1pPr marL="0" indent="0" algn="l" defTabSz="914400" rtl="0" eaLnBrk="1" latinLnBrk="0" hangingPunct="1">
              <a:lnSpc>
                <a:spcPts val="3800"/>
              </a:lnSpc>
              <a:spcBef>
                <a:spcPts val="1000"/>
              </a:spcBef>
              <a:buFont typeface="Arial" panose="020B0604020202020204" pitchFamily="34" charset="0"/>
              <a:buNone/>
              <a:defRPr sz="3000" b="1" i="0" kern="1200">
                <a:solidFill>
                  <a:schemeClr val="tx1"/>
                </a:solidFill>
                <a:latin typeface="Aktiv Grotesk XBold" panose="020B0504020202020204" pitchFamily="34" charset="0"/>
                <a:ea typeface="Aktiv Grotesk XBold" panose="020B0504020202020204" pitchFamily="34" charset="0"/>
                <a:cs typeface="Aktiv Grotesk XBold" panose="020B05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lnSpc>
                <a:spcPts val="1200"/>
              </a:lnSpc>
              <a:spcBef>
                <a:spcPts val="0"/>
              </a:spcBef>
            </a:pPr>
            <a:fld id="{EC4C726C-37B9-244A-9767-B64619CF1E7E}" type="slidenum">
              <a:rPr lang="en-US" sz="800" b="1" i="0" spc="0" smtClean="0">
                <a:solidFill>
                  <a:schemeClr val="tx1"/>
                </a:solidFill>
                <a:latin typeface="Merriweather Sans" pitchFamily="2" charset="0"/>
                <a:ea typeface="Aktiv Grotesk" panose="020B0504020202020204" pitchFamily="34" charset="0"/>
                <a:cs typeface="Aktiv Grotesk" panose="020B0504020202020204" pitchFamily="34" charset="0"/>
              </a:rPr>
              <a:t>‹#›</a:t>
            </a:fld>
            <a:endParaRPr lang="en-US" sz="800" b="1" i="0" spc="0" dirty="0">
              <a:solidFill>
                <a:schemeClr val="tx1"/>
              </a:solidFill>
              <a:latin typeface="Merriweather Sans" pitchFamily="2" charset="0"/>
              <a:ea typeface="Aktiv Grotesk" panose="020B0504020202020204" pitchFamily="34" charset="0"/>
              <a:cs typeface="Aktiv Grotesk" panose="020B0504020202020204" pitchFamily="34" charset="0"/>
            </a:endParaRPr>
          </a:p>
        </p:txBody>
      </p:sp>
      <p:cxnSp>
        <p:nvCxnSpPr>
          <p:cNvPr id="19" name="Straight Connector 18">
            <a:extLst>
              <a:ext uri="{FF2B5EF4-FFF2-40B4-BE49-F238E27FC236}">
                <a16:creationId xmlns:a16="http://schemas.microsoft.com/office/drawing/2014/main" id="{95F77936-0EB8-9FF5-C9F8-B137EAE13138}"/>
              </a:ext>
            </a:extLst>
          </p:cNvPr>
          <p:cNvCxnSpPr>
            <a:cxnSpLocks/>
          </p:cNvCxnSpPr>
          <p:nvPr userDrawn="1"/>
        </p:nvCxnSpPr>
        <p:spPr>
          <a:xfrm>
            <a:off x="623455" y="1143000"/>
            <a:ext cx="3461983" cy="0"/>
          </a:xfrm>
          <a:prstGeom prst="line">
            <a:avLst/>
          </a:prstGeom>
          <a:ln w="50800">
            <a:solidFill>
              <a:schemeClr val="bg1"/>
            </a:solidFill>
          </a:ln>
        </p:spPr>
        <p:style>
          <a:lnRef idx="1">
            <a:schemeClr val="accent3"/>
          </a:lnRef>
          <a:fillRef idx="0">
            <a:schemeClr val="accent3"/>
          </a:fillRef>
          <a:effectRef idx="0">
            <a:schemeClr val="accent3"/>
          </a:effectRef>
          <a:fontRef idx="minor">
            <a:schemeClr val="tx1"/>
          </a:fontRef>
        </p:style>
      </p:cxnSp>
      <p:sp>
        <p:nvSpPr>
          <p:cNvPr id="20" name="Text Placeholder 3">
            <a:extLst>
              <a:ext uri="{FF2B5EF4-FFF2-40B4-BE49-F238E27FC236}">
                <a16:creationId xmlns:a16="http://schemas.microsoft.com/office/drawing/2014/main" id="{3333D6A1-999A-39ED-B3E1-052B4EEA9865}"/>
              </a:ext>
            </a:extLst>
          </p:cNvPr>
          <p:cNvSpPr>
            <a:spLocks noGrp="1"/>
          </p:cNvSpPr>
          <p:nvPr>
            <p:ph type="body" sz="half" idx="2" hasCustomPrompt="1"/>
          </p:nvPr>
        </p:nvSpPr>
        <p:spPr>
          <a:xfrm>
            <a:off x="606423" y="518797"/>
            <a:ext cx="5914473" cy="598141"/>
          </a:xfrm>
          <a:prstGeom prst="rect">
            <a:avLst/>
          </a:prstGeom>
        </p:spPr>
        <p:txBody>
          <a:bodyPr lIns="0" rIns="0" anchor="ctr">
            <a:noAutofit/>
          </a:bodyPr>
          <a:lstStyle>
            <a:lvl1pPr marL="0" indent="0">
              <a:lnSpc>
                <a:spcPct val="100000"/>
              </a:lnSpc>
              <a:spcBef>
                <a:spcPts val="600"/>
              </a:spcBef>
              <a:buNone/>
              <a:defRPr sz="3000" b="1" i="0">
                <a:solidFill>
                  <a:schemeClr val="tx1"/>
                </a:solidFill>
                <a:latin typeface="Merriweather Sans" pitchFamily="2" charset="0"/>
                <a:ea typeface="Merriweather Sans" pitchFamily="2" charset="0"/>
                <a:cs typeface="Aktiv Grotesk XBold"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slide header here</a:t>
            </a:r>
          </a:p>
        </p:txBody>
      </p:sp>
      <p:pic>
        <p:nvPicPr>
          <p:cNvPr id="2" name="Picture 1" descr="Logo&#10;&#10;Description automatically generated">
            <a:extLst>
              <a:ext uri="{FF2B5EF4-FFF2-40B4-BE49-F238E27FC236}">
                <a16:creationId xmlns:a16="http://schemas.microsoft.com/office/drawing/2014/main" id="{BDE5AAED-CCD0-08C0-7F5B-BC26CDFA0ED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38476" y="5968799"/>
            <a:ext cx="1630595" cy="418531"/>
          </a:xfrm>
          <a:prstGeom prst="rect">
            <a:avLst/>
          </a:prstGeom>
        </p:spPr>
      </p:pic>
    </p:spTree>
    <p:custDataLst>
      <p:tags r:id="rId1"/>
    </p:custDataLst>
    <p:extLst>
      <p:ext uri="{BB962C8B-B14F-4D97-AF65-F5344CB8AC3E}">
        <p14:creationId xmlns:p14="http://schemas.microsoft.com/office/powerpoint/2010/main" val="3568484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h. 3 Column option. Text and bullets. White backgroun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FAC26BA-773E-FCB9-F4F4-F93F910DA734}"/>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a:extLst>
              <a:ext uri="{FF2B5EF4-FFF2-40B4-BE49-F238E27FC236}">
                <a16:creationId xmlns:a16="http://schemas.microsoft.com/office/drawing/2014/main" id="{E3E90DD1-452C-B349-A148-908E0CFD373F}"/>
              </a:ext>
            </a:extLst>
          </p:cNvPr>
          <p:cNvSpPr>
            <a:spLocks noGrp="1"/>
          </p:cNvSpPr>
          <p:nvPr>
            <p:ph type="body" sz="half" idx="11"/>
          </p:nvPr>
        </p:nvSpPr>
        <p:spPr>
          <a:xfrm>
            <a:off x="636264" y="1346661"/>
            <a:ext cx="3477496" cy="4455621"/>
          </a:xfrm>
          <a:prstGeom prst="rect">
            <a:avLst/>
          </a:prstGeom>
        </p:spPr>
        <p:txBody>
          <a:bodyPr lIns="0" rIns="0" anchor="t">
            <a:noAutofit/>
          </a:bodyPr>
          <a:lstStyle>
            <a:lvl1pPr marL="171450" indent="-171450">
              <a:lnSpc>
                <a:spcPct val="100000"/>
              </a:lnSpc>
              <a:spcBef>
                <a:spcPts val="600"/>
              </a:spcBef>
              <a:buFont typeface="Arial" panose="020B0604020202020204" pitchFamily="34" charset="0"/>
              <a:buChar char="•"/>
              <a:defRPr sz="1400" b="0" i="0">
                <a:solidFill>
                  <a:schemeClr val="tx1"/>
                </a:solidFill>
                <a:latin typeface="Merriweather Sans" pitchFamily="2" charset="0"/>
                <a:ea typeface="Aktiv Grotesk" panose="020B0504020202020204" pitchFamily="34" charset="0"/>
                <a:cs typeface="Aktiv Grotesk" panose="020B0504020202020204" pitchFamily="34" charset="0"/>
              </a:defRPr>
            </a:lvl1pPr>
            <a:lvl2pPr marL="742950" indent="-285750">
              <a:buClr>
                <a:srgbClr val="342A4C"/>
              </a:buClr>
              <a:buFont typeface="Merriweather Sans" pitchFamily="2" charset="0"/>
              <a:buChar char="-"/>
              <a:defRPr sz="1200">
                <a:solidFill>
                  <a:schemeClr val="tx1"/>
                </a:solidFill>
                <a:latin typeface="Merriweather Sans" pitchFamily="2" charset="0"/>
                <a:ea typeface="Aktiv Grotesk" panose="020B0504020202020204" pitchFamily="34" charset="0"/>
                <a:cs typeface="Aktiv Grotesk" panose="020B0504020202020204" pitchFamily="34" charset="0"/>
              </a:defRPr>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a:p>
            <a:pPr lvl="1"/>
            <a:r>
              <a:rPr lang="en-US" dirty="0"/>
              <a:t>Second level</a:t>
            </a:r>
          </a:p>
        </p:txBody>
      </p:sp>
      <p:sp>
        <p:nvSpPr>
          <p:cNvPr id="17" name="Text Placeholder 3">
            <a:extLst>
              <a:ext uri="{FF2B5EF4-FFF2-40B4-BE49-F238E27FC236}">
                <a16:creationId xmlns:a16="http://schemas.microsoft.com/office/drawing/2014/main" id="{2C7A8941-D912-48CA-9FBD-DC8FC2245882}"/>
              </a:ext>
            </a:extLst>
          </p:cNvPr>
          <p:cNvSpPr>
            <a:spLocks noGrp="1"/>
          </p:cNvSpPr>
          <p:nvPr>
            <p:ph type="body" sz="half" idx="12"/>
          </p:nvPr>
        </p:nvSpPr>
        <p:spPr>
          <a:xfrm>
            <a:off x="4370802" y="1346662"/>
            <a:ext cx="3477496" cy="4455620"/>
          </a:xfrm>
          <a:prstGeom prst="rect">
            <a:avLst/>
          </a:prstGeom>
        </p:spPr>
        <p:txBody>
          <a:bodyPr lIns="0" rIns="0" anchor="t">
            <a:noAutofit/>
          </a:bodyPr>
          <a:lstStyle>
            <a:lvl1pPr marL="171450" indent="-171450">
              <a:lnSpc>
                <a:spcPct val="100000"/>
              </a:lnSpc>
              <a:spcBef>
                <a:spcPts val="600"/>
              </a:spcBef>
              <a:buFont typeface="Arial" panose="020B0604020202020204" pitchFamily="34" charset="0"/>
              <a:buChar char="•"/>
              <a:defRPr sz="1400" b="0" i="0">
                <a:solidFill>
                  <a:schemeClr val="tx1"/>
                </a:solidFill>
                <a:latin typeface="Merriweather Sans" pitchFamily="2" charset="0"/>
                <a:ea typeface="Aktiv Grotesk" panose="020B0504020202020204" pitchFamily="34" charset="0"/>
                <a:cs typeface="Aktiv Grotesk" panose="020B0504020202020204" pitchFamily="34" charset="0"/>
              </a:defRPr>
            </a:lvl1pPr>
            <a:lvl2pPr marL="742950" indent="-285750">
              <a:buClr>
                <a:srgbClr val="342A4C"/>
              </a:buClr>
              <a:buFont typeface="Merriweather Sans" pitchFamily="2" charset="0"/>
              <a:buChar char="-"/>
              <a:defRPr sz="1200">
                <a:solidFill>
                  <a:schemeClr val="tx1"/>
                </a:solidFill>
                <a:latin typeface="Merriweather Sans" pitchFamily="2" charset="0"/>
                <a:ea typeface="Aktiv Grotesk" panose="020B0504020202020204" pitchFamily="34" charset="0"/>
                <a:cs typeface="Aktiv Grotesk" panose="020B0504020202020204" pitchFamily="34" charset="0"/>
              </a:defRPr>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a:p>
            <a:pPr lvl="1"/>
            <a:r>
              <a:rPr lang="en-US" dirty="0"/>
              <a:t>Second level</a:t>
            </a:r>
          </a:p>
        </p:txBody>
      </p:sp>
      <p:sp>
        <p:nvSpPr>
          <p:cNvPr id="18" name="Text Placeholder 3">
            <a:extLst>
              <a:ext uri="{FF2B5EF4-FFF2-40B4-BE49-F238E27FC236}">
                <a16:creationId xmlns:a16="http://schemas.microsoft.com/office/drawing/2014/main" id="{F5FF188B-51AE-449D-A783-E153E1708D5E}"/>
              </a:ext>
            </a:extLst>
          </p:cNvPr>
          <p:cNvSpPr>
            <a:spLocks noGrp="1"/>
          </p:cNvSpPr>
          <p:nvPr>
            <p:ph type="body" sz="half" idx="13"/>
          </p:nvPr>
        </p:nvSpPr>
        <p:spPr>
          <a:xfrm>
            <a:off x="8105340" y="1346662"/>
            <a:ext cx="3477496" cy="4455620"/>
          </a:xfrm>
          <a:prstGeom prst="rect">
            <a:avLst/>
          </a:prstGeom>
        </p:spPr>
        <p:txBody>
          <a:bodyPr lIns="0" rIns="0" anchor="t">
            <a:noAutofit/>
          </a:bodyPr>
          <a:lstStyle>
            <a:lvl1pPr marL="171450" indent="-171450">
              <a:lnSpc>
                <a:spcPct val="100000"/>
              </a:lnSpc>
              <a:spcBef>
                <a:spcPts val="600"/>
              </a:spcBef>
              <a:buFont typeface="Arial" panose="020B0604020202020204" pitchFamily="34" charset="0"/>
              <a:buChar char="•"/>
              <a:defRPr sz="1400" b="0" i="0">
                <a:solidFill>
                  <a:schemeClr val="tx1"/>
                </a:solidFill>
                <a:latin typeface="Merriweather Sans" pitchFamily="2" charset="0"/>
                <a:ea typeface="Aktiv Grotesk" panose="020B0504020202020204" pitchFamily="34" charset="0"/>
                <a:cs typeface="Aktiv Grotesk" panose="020B0504020202020204" pitchFamily="34" charset="0"/>
              </a:defRPr>
            </a:lvl1pPr>
            <a:lvl2pPr marL="742950" indent="-285750">
              <a:buClr>
                <a:schemeClr val="tx1"/>
              </a:buClr>
              <a:buFont typeface="Merriweather Sans" pitchFamily="2" charset="0"/>
              <a:buChar char="-"/>
              <a:defRPr sz="1200">
                <a:solidFill>
                  <a:schemeClr val="tx1"/>
                </a:solidFill>
                <a:latin typeface="Merriweather Sans" pitchFamily="2" charset="0"/>
                <a:ea typeface="Aktiv Grotesk" panose="020B0504020202020204" pitchFamily="34" charset="0"/>
                <a:cs typeface="Aktiv Grotesk" panose="020B0504020202020204" pitchFamily="34" charset="0"/>
              </a:defRPr>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a:p>
            <a:pPr lvl="1"/>
            <a:r>
              <a:rPr lang="en-US" dirty="0"/>
              <a:t>Second level</a:t>
            </a:r>
          </a:p>
        </p:txBody>
      </p:sp>
      <p:pic>
        <p:nvPicPr>
          <p:cNvPr id="9" name="Graphic 8">
            <a:extLst>
              <a:ext uri="{FF2B5EF4-FFF2-40B4-BE49-F238E27FC236}">
                <a16:creationId xmlns:a16="http://schemas.microsoft.com/office/drawing/2014/main" id="{0DE9180D-0320-EEF0-BA45-8E597512C516}"/>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395" y="5930130"/>
            <a:ext cx="1498740" cy="457200"/>
          </a:xfrm>
          <a:prstGeom prst="rect">
            <a:avLst/>
          </a:prstGeom>
        </p:spPr>
      </p:pic>
      <p:sp>
        <p:nvSpPr>
          <p:cNvPr id="15" name="Text Placeholder 5">
            <a:extLst>
              <a:ext uri="{FF2B5EF4-FFF2-40B4-BE49-F238E27FC236}">
                <a16:creationId xmlns:a16="http://schemas.microsoft.com/office/drawing/2014/main" id="{0579D1CA-8D0A-2EAF-A3B3-6B74A904DDD1}"/>
              </a:ext>
            </a:extLst>
          </p:cNvPr>
          <p:cNvSpPr txBox="1">
            <a:spLocks/>
          </p:cNvSpPr>
          <p:nvPr userDrawn="1"/>
        </p:nvSpPr>
        <p:spPr>
          <a:xfrm>
            <a:off x="9964852" y="6241755"/>
            <a:ext cx="1650283" cy="196375"/>
          </a:xfrm>
          <a:prstGeom prst="rect">
            <a:avLst/>
          </a:prstGeom>
        </p:spPr>
        <p:txBody>
          <a:bodyPr lIns="0" rIns="0" anchor="t">
            <a:noAutofit/>
          </a:bodyPr>
          <a:lstStyle>
            <a:lvl1pPr marL="0" indent="0" algn="l" defTabSz="914400" rtl="0" eaLnBrk="1" latinLnBrk="0" hangingPunct="1">
              <a:lnSpc>
                <a:spcPts val="3800"/>
              </a:lnSpc>
              <a:spcBef>
                <a:spcPts val="1000"/>
              </a:spcBef>
              <a:buFont typeface="Arial" panose="020B0604020202020204" pitchFamily="34" charset="0"/>
              <a:buNone/>
              <a:defRPr sz="3000" b="1" i="0" kern="1200">
                <a:solidFill>
                  <a:schemeClr val="tx1"/>
                </a:solidFill>
                <a:latin typeface="Aktiv Grotesk XBold" panose="020B0504020202020204" pitchFamily="34" charset="0"/>
                <a:ea typeface="Aktiv Grotesk XBold" panose="020B0504020202020204" pitchFamily="34" charset="0"/>
                <a:cs typeface="Aktiv Grotesk XBold" panose="020B05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lnSpc>
                <a:spcPts val="1200"/>
              </a:lnSpc>
              <a:spcBef>
                <a:spcPts val="0"/>
              </a:spcBef>
            </a:pPr>
            <a:fld id="{EC4C726C-37B9-244A-9767-B64619CF1E7E}" type="slidenum">
              <a:rPr lang="en-US" sz="800" b="1" i="0" spc="0" smtClean="0">
                <a:solidFill>
                  <a:schemeClr val="tx1"/>
                </a:solidFill>
                <a:latin typeface="Merriweather Sans" pitchFamily="2" charset="0"/>
                <a:ea typeface="Aktiv Grotesk" panose="020B0504020202020204" pitchFamily="34" charset="0"/>
                <a:cs typeface="Aktiv Grotesk" panose="020B0504020202020204" pitchFamily="34" charset="0"/>
              </a:rPr>
              <a:t>‹#›</a:t>
            </a:fld>
            <a:endParaRPr lang="en-US" sz="800" b="1" i="0" spc="0" dirty="0">
              <a:solidFill>
                <a:schemeClr val="tx1"/>
              </a:solidFill>
              <a:latin typeface="Merriweather Sans" pitchFamily="2" charset="0"/>
              <a:ea typeface="Aktiv Grotesk" panose="020B0504020202020204" pitchFamily="34" charset="0"/>
              <a:cs typeface="Aktiv Grotesk" panose="020B0504020202020204" pitchFamily="34" charset="0"/>
            </a:endParaRPr>
          </a:p>
        </p:txBody>
      </p:sp>
      <p:cxnSp>
        <p:nvCxnSpPr>
          <p:cNvPr id="19" name="Straight Connector 18">
            <a:extLst>
              <a:ext uri="{FF2B5EF4-FFF2-40B4-BE49-F238E27FC236}">
                <a16:creationId xmlns:a16="http://schemas.microsoft.com/office/drawing/2014/main" id="{95F77936-0EB8-9FF5-C9F8-B137EAE13138}"/>
              </a:ext>
            </a:extLst>
          </p:cNvPr>
          <p:cNvCxnSpPr>
            <a:cxnSpLocks/>
          </p:cNvCxnSpPr>
          <p:nvPr userDrawn="1"/>
        </p:nvCxnSpPr>
        <p:spPr>
          <a:xfrm>
            <a:off x="623455" y="1143000"/>
            <a:ext cx="3461983" cy="0"/>
          </a:xfrm>
          <a:prstGeom prst="line">
            <a:avLst/>
          </a:prstGeom>
          <a:ln w="50800">
            <a:solidFill>
              <a:schemeClr val="bg1"/>
            </a:solidFill>
          </a:ln>
        </p:spPr>
        <p:style>
          <a:lnRef idx="1">
            <a:schemeClr val="accent3"/>
          </a:lnRef>
          <a:fillRef idx="0">
            <a:schemeClr val="accent3"/>
          </a:fillRef>
          <a:effectRef idx="0">
            <a:schemeClr val="accent3"/>
          </a:effectRef>
          <a:fontRef idx="minor">
            <a:schemeClr val="tx1"/>
          </a:fontRef>
        </p:style>
      </p:cxnSp>
      <p:sp>
        <p:nvSpPr>
          <p:cNvPr id="20" name="Text Placeholder 3">
            <a:extLst>
              <a:ext uri="{FF2B5EF4-FFF2-40B4-BE49-F238E27FC236}">
                <a16:creationId xmlns:a16="http://schemas.microsoft.com/office/drawing/2014/main" id="{3333D6A1-999A-39ED-B3E1-052B4EEA9865}"/>
              </a:ext>
            </a:extLst>
          </p:cNvPr>
          <p:cNvSpPr>
            <a:spLocks noGrp="1"/>
          </p:cNvSpPr>
          <p:nvPr>
            <p:ph type="body" sz="half" idx="2" hasCustomPrompt="1"/>
          </p:nvPr>
        </p:nvSpPr>
        <p:spPr>
          <a:xfrm>
            <a:off x="606423" y="518797"/>
            <a:ext cx="5914473" cy="598141"/>
          </a:xfrm>
          <a:prstGeom prst="rect">
            <a:avLst/>
          </a:prstGeom>
        </p:spPr>
        <p:txBody>
          <a:bodyPr lIns="0" rIns="0" anchor="ctr">
            <a:noAutofit/>
          </a:bodyPr>
          <a:lstStyle>
            <a:lvl1pPr marL="0" indent="0">
              <a:lnSpc>
                <a:spcPct val="100000"/>
              </a:lnSpc>
              <a:spcBef>
                <a:spcPts val="600"/>
              </a:spcBef>
              <a:buNone/>
              <a:defRPr sz="3000" b="1" i="0">
                <a:solidFill>
                  <a:schemeClr val="tx1"/>
                </a:solidFill>
                <a:latin typeface="Merriweather Sans" pitchFamily="2" charset="0"/>
                <a:ea typeface="Merriweather Sans" pitchFamily="2" charset="0"/>
                <a:cs typeface="Aktiv Grotesk XBold"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slide header here</a:t>
            </a:r>
          </a:p>
        </p:txBody>
      </p:sp>
      <p:pic>
        <p:nvPicPr>
          <p:cNvPr id="2" name="Picture 1" descr="Logo&#10;&#10;Description automatically generated">
            <a:extLst>
              <a:ext uri="{FF2B5EF4-FFF2-40B4-BE49-F238E27FC236}">
                <a16:creationId xmlns:a16="http://schemas.microsoft.com/office/drawing/2014/main" id="{C4069338-63EA-9CAB-E5F0-6FE3AC971CE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38476" y="5968799"/>
            <a:ext cx="1630595" cy="418531"/>
          </a:xfrm>
          <a:prstGeom prst="rect">
            <a:avLst/>
          </a:prstGeom>
        </p:spPr>
      </p:pic>
    </p:spTree>
    <p:custDataLst>
      <p:tags r:id="rId1"/>
    </p:custDataLst>
    <p:extLst>
      <p:ext uri="{BB962C8B-B14F-4D97-AF65-F5344CB8AC3E}">
        <p14:creationId xmlns:p14="http://schemas.microsoft.com/office/powerpoint/2010/main" val="1272315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a. Oversized Chart/Graphic option. Cream colored backgroun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4C88EB7-B4C1-4E36-9675-E4D7612E02B2}"/>
              </a:ext>
            </a:extLst>
          </p:cNvPr>
          <p:cNvCxnSpPr>
            <a:cxnSpLocks/>
          </p:cNvCxnSpPr>
          <p:nvPr userDrawn="1"/>
        </p:nvCxnSpPr>
        <p:spPr>
          <a:xfrm>
            <a:off x="612475" y="1138734"/>
            <a:ext cx="5680260" cy="0"/>
          </a:xfrm>
          <a:prstGeom prst="line">
            <a:avLst/>
          </a:prstGeom>
          <a:ln w="50800">
            <a:solidFill>
              <a:schemeClr val="bg1"/>
            </a:solidFill>
          </a:ln>
        </p:spPr>
        <p:style>
          <a:lnRef idx="1">
            <a:schemeClr val="accent3"/>
          </a:lnRef>
          <a:fillRef idx="0">
            <a:schemeClr val="accent3"/>
          </a:fillRef>
          <a:effectRef idx="0">
            <a:schemeClr val="accent3"/>
          </a:effectRef>
          <a:fontRef idx="minor">
            <a:schemeClr val="tx1"/>
          </a:fontRef>
        </p:style>
      </p:cxnSp>
      <p:pic>
        <p:nvPicPr>
          <p:cNvPr id="6" name="Graphic 5">
            <a:extLst>
              <a:ext uri="{FF2B5EF4-FFF2-40B4-BE49-F238E27FC236}">
                <a16:creationId xmlns:a16="http://schemas.microsoft.com/office/drawing/2014/main" id="{CB6A0BCD-8354-A6D1-DA83-2ED58D1C4FE9}"/>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5693" y="470260"/>
            <a:ext cx="1498740" cy="457200"/>
          </a:xfrm>
          <a:prstGeom prst="rect">
            <a:avLst/>
          </a:prstGeom>
        </p:spPr>
      </p:pic>
      <p:sp>
        <p:nvSpPr>
          <p:cNvPr id="11" name="Chart Placeholder 10">
            <a:extLst>
              <a:ext uri="{FF2B5EF4-FFF2-40B4-BE49-F238E27FC236}">
                <a16:creationId xmlns:a16="http://schemas.microsoft.com/office/drawing/2014/main" id="{3FC05557-DC3B-F80E-E09F-EAA6EEDD8D2F}"/>
              </a:ext>
            </a:extLst>
          </p:cNvPr>
          <p:cNvSpPr>
            <a:spLocks noGrp="1"/>
          </p:cNvSpPr>
          <p:nvPr>
            <p:ph type="chart" sz="quarter" idx="10" hasCustomPrompt="1"/>
          </p:nvPr>
        </p:nvSpPr>
        <p:spPr>
          <a:xfrm>
            <a:off x="609600" y="1457865"/>
            <a:ext cx="10975975" cy="3597214"/>
          </a:xfrm>
          <a:prstGeom prst="rect">
            <a:avLst/>
          </a:prstGeom>
        </p:spPr>
        <p:txBody>
          <a:bodyPr anchor="ctr"/>
          <a:lstStyle>
            <a:lvl1pPr marL="0" indent="0" algn="ctr">
              <a:buNone/>
              <a:defRPr sz="1800">
                <a:solidFill>
                  <a:srgbClr val="342A4C"/>
                </a:solidFill>
                <a:latin typeface="Merriweather Sans" pitchFamily="2" charset="0"/>
              </a:defRPr>
            </a:lvl1pPr>
          </a:lstStyle>
          <a:p>
            <a:r>
              <a:rPr lang="en-US" dirty="0"/>
              <a:t>Insert large chart/table here</a:t>
            </a:r>
          </a:p>
        </p:txBody>
      </p:sp>
      <p:sp>
        <p:nvSpPr>
          <p:cNvPr id="13" name="Text Placeholder 12">
            <a:extLst>
              <a:ext uri="{FF2B5EF4-FFF2-40B4-BE49-F238E27FC236}">
                <a16:creationId xmlns:a16="http://schemas.microsoft.com/office/drawing/2014/main" id="{26CB6912-C1D7-34C4-86CA-90D8FB64E14B}"/>
              </a:ext>
            </a:extLst>
          </p:cNvPr>
          <p:cNvSpPr>
            <a:spLocks noGrp="1"/>
          </p:cNvSpPr>
          <p:nvPr>
            <p:ph type="body" sz="quarter" idx="11" hasCustomPrompt="1"/>
          </p:nvPr>
        </p:nvSpPr>
        <p:spPr>
          <a:xfrm>
            <a:off x="609601" y="5202238"/>
            <a:ext cx="10975974" cy="896637"/>
          </a:xfrm>
          <a:prstGeom prst="rect">
            <a:avLst/>
          </a:prstGeom>
        </p:spPr>
        <p:txBody>
          <a:bodyPr/>
          <a:lstStyle>
            <a:lvl1pPr marL="0" indent="0">
              <a:buNone/>
              <a:defRPr sz="1200">
                <a:solidFill>
                  <a:srgbClr val="342A4C"/>
                </a:solidFill>
                <a:latin typeface="Merriweather Sans" pitchFamily="2" charset="0"/>
              </a:defRPr>
            </a:lvl1pPr>
          </a:lstStyle>
          <a:p>
            <a:pPr lvl="0"/>
            <a:r>
              <a:rPr lang="en-US" dirty="0"/>
              <a:t>Insert chart/table caption/description/footnote(s) here.</a:t>
            </a:r>
          </a:p>
        </p:txBody>
      </p:sp>
      <p:sp>
        <p:nvSpPr>
          <p:cNvPr id="16" name="Text Placeholder 3">
            <a:extLst>
              <a:ext uri="{FF2B5EF4-FFF2-40B4-BE49-F238E27FC236}">
                <a16:creationId xmlns:a16="http://schemas.microsoft.com/office/drawing/2014/main" id="{D21A6416-198F-01ED-D780-8BC8445BD7B8}"/>
              </a:ext>
            </a:extLst>
          </p:cNvPr>
          <p:cNvSpPr>
            <a:spLocks noGrp="1"/>
          </p:cNvSpPr>
          <p:nvPr>
            <p:ph type="body" sz="half" idx="2" hasCustomPrompt="1"/>
          </p:nvPr>
        </p:nvSpPr>
        <p:spPr>
          <a:xfrm>
            <a:off x="606423" y="518797"/>
            <a:ext cx="5914473" cy="598141"/>
          </a:xfrm>
          <a:prstGeom prst="rect">
            <a:avLst/>
          </a:prstGeom>
        </p:spPr>
        <p:txBody>
          <a:bodyPr lIns="0" rIns="0" anchor="ctr">
            <a:noAutofit/>
          </a:bodyPr>
          <a:lstStyle>
            <a:lvl1pPr marL="0" indent="0">
              <a:lnSpc>
                <a:spcPct val="100000"/>
              </a:lnSpc>
              <a:spcBef>
                <a:spcPts val="600"/>
              </a:spcBef>
              <a:buNone/>
              <a:defRPr sz="3000" b="1" i="0">
                <a:solidFill>
                  <a:srgbClr val="342A4C"/>
                </a:solidFill>
                <a:latin typeface="Merriweather Sans" pitchFamily="2" charset="0"/>
                <a:ea typeface="Merriweather Sans" pitchFamily="2" charset="0"/>
                <a:cs typeface="Aktiv Grotesk XBold"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slide header here </a:t>
            </a:r>
          </a:p>
        </p:txBody>
      </p:sp>
      <p:sp>
        <p:nvSpPr>
          <p:cNvPr id="17" name="Text Placeholder 5">
            <a:extLst>
              <a:ext uri="{FF2B5EF4-FFF2-40B4-BE49-F238E27FC236}">
                <a16:creationId xmlns:a16="http://schemas.microsoft.com/office/drawing/2014/main" id="{934388ED-6E54-6376-26A2-B39761638879}"/>
              </a:ext>
            </a:extLst>
          </p:cNvPr>
          <p:cNvSpPr txBox="1">
            <a:spLocks/>
          </p:cNvSpPr>
          <p:nvPr userDrawn="1"/>
        </p:nvSpPr>
        <p:spPr>
          <a:xfrm>
            <a:off x="9964852" y="6241755"/>
            <a:ext cx="1650283" cy="196375"/>
          </a:xfrm>
          <a:prstGeom prst="rect">
            <a:avLst/>
          </a:prstGeom>
        </p:spPr>
        <p:txBody>
          <a:bodyPr lIns="0" rIns="0" anchor="t">
            <a:noAutofit/>
          </a:bodyPr>
          <a:lstStyle>
            <a:lvl1pPr marL="0" indent="0" algn="l" defTabSz="914400" rtl="0" eaLnBrk="1" latinLnBrk="0" hangingPunct="1">
              <a:lnSpc>
                <a:spcPts val="3800"/>
              </a:lnSpc>
              <a:spcBef>
                <a:spcPts val="1000"/>
              </a:spcBef>
              <a:buFont typeface="Arial" panose="020B0604020202020204" pitchFamily="34" charset="0"/>
              <a:buNone/>
              <a:defRPr sz="3000" b="1" i="0" kern="1200">
                <a:solidFill>
                  <a:schemeClr val="tx1"/>
                </a:solidFill>
                <a:latin typeface="Aktiv Grotesk XBold" panose="020B0504020202020204" pitchFamily="34" charset="0"/>
                <a:ea typeface="Aktiv Grotesk XBold" panose="020B0504020202020204" pitchFamily="34" charset="0"/>
                <a:cs typeface="Aktiv Grotesk XBold" panose="020B05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lnSpc>
                <a:spcPts val="1200"/>
              </a:lnSpc>
              <a:spcBef>
                <a:spcPts val="0"/>
              </a:spcBef>
            </a:pPr>
            <a:fld id="{EC4C726C-37B9-244A-9767-B64619CF1E7E}" type="slidenum">
              <a:rPr lang="en-US" sz="800" b="1" i="0" spc="0" smtClean="0">
                <a:solidFill>
                  <a:schemeClr val="tx1"/>
                </a:solidFill>
                <a:latin typeface="Merriweather Sans" pitchFamily="2" charset="0"/>
                <a:ea typeface="Aktiv Grotesk" panose="020B0504020202020204" pitchFamily="34" charset="0"/>
                <a:cs typeface="Aktiv Grotesk" panose="020B0504020202020204" pitchFamily="34" charset="0"/>
              </a:rPr>
              <a:t>‹#›</a:t>
            </a:fld>
            <a:endParaRPr lang="en-US" sz="800" b="1" i="0" spc="0" dirty="0">
              <a:solidFill>
                <a:schemeClr val="tx1"/>
              </a:solidFill>
              <a:latin typeface="Merriweather Sans" pitchFamily="2" charset="0"/>
              <a:ea typeface="Aktiv Grotesk" panose="020B0504020202020204" pitchFamily="34" charset="0"/>
              <a:cs typeface="Aktiv Grotesk" panose="020B0504020202020204" pitchFamily="34" charset="0"/>
            </a:endParaRPr>
          </a:p>
        </p:txBody>
      </p:sp>
      <p:pic>
        <p:nvPicPr>
          <p:cNvPr id="2" name="Picture 1" descr="Logo&#10;&#10;Description automatically generated">
            <a:extLst>
              <a:ext uri="{FF2B5EF4-FFF2-40B4-BE49-F238E27FC236}">
                <a16:creationId xmlns:a16="http://schemas.microsoft.com/office/drawing/2014/main" id="{0D5E2D36-A06C-B5CA-40C2-F23C4990D18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74695" y="508929"/>
            <a:ext cx="1630595" cy="418531"/>
          </a:xfrm>
          <a:prstGeom prst="rect">
            <a:avLst/>
          </a:prstGeom>
        </p:spPr>
      </p:pic>
    </p:spTree>
    <p:custDataLst>
      <p:tags r:id="rId1"/>
    </p:custDataLst>
    <p:extLst>
      <p:ext uri="{BB962C8B-B14F-4D97-AF65-F5344CB8AC3E}">
        <p14:creationId xmlns:p14="http://schemas.microsoft.com/office/powerpoint/2010/main" val="187225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b. Oversized Chart/Graphic option. White backgroun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B19E9B-88F0-F2B9-45CA-8E852EFC05B2}"/>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64C88EB7-B4C1-4E36-9675-E4D7612E02B2}"/>
              </a:ext>
            </a:extLst>
          </p:cNvPr>
          <p:cNvCxnSpPr>
            <a:cxnSpLocks/>
          </p:cNvCxnSpPr>
          <p:nvPr userDrawn="1"/>
        </p:nvCxnSpPr>
        <p:spPr>
          <a:xfrm>
            <a:off x="612475" y="1138734"/>
            <a:ext cx="5680260" cy="0"/>
          </a:xfrm>
          <a:prstGeom prst="line">
            <a:avLst/>
          </a:prstGeom>
          <a:ln w="50800">
            <a:solidFill>
              <a:schemeClr val="bg1"/>
            </a:solidFill>
          </a:ln>
        </p:spPr>
        <p:style>
          <a:lnRef idx="1">
            <a:schemeClr val="accent3"/>
          </a:lnRef>
          <a:fillRef idx="0">
            <a:schemeClr val="accent3"/>
          </a:fillRef>
          <a:effectRef idx="0">
            <a:schemeClr val="accent3"/>
          </a:effectRef>
          <a:fontRef idx="minor">
            <a:schemeClr val="tx1"/>
          </a:fontRef>
        </p:style>
      </p:cxnSp>
      <p:sp>
        <p:nvSpPr>
          <p:cNvPr id="11" name="Chart Placeholder 10">
            <a:extLst>
              <a:ext uri="{FF2B5EF4-FFF2-40B4-BE49-F238E27FC236}">
                <a16:creationId xmlns:a16="http://schemas.microsoft.com/office/drawing/2014/main" id="{3FC05557-DC3B-F80E-E09F-EAA6EEDD8D2F}"/>
              </a:ext>
            </a:extLst>
          </p:cNvPr>
          <p:cNvSpPr>
            <a:spLocks noGrp="1"/>
          </p:cNvSpPr>
          <p:nvPr>
            <p:ph type="chart" sz="quarter" idx="10" hasCustomPrompt="1"/>
          </p:nvPr>
        </p:nvSpPr>
        <p:spPr>
          <a:xfrm>
            <a:off x="609600" y="1457865"/>
            <a:ext cx="10975975" cy="3597214"/>
          </a:xfrm>
          <a:prstGeom prst="rect">
            <a:avLst/>
          </a:prstGeom>
        </p:spPr>
        <p:txBody>
          <a:bodyPr anchor="ctr"/>
          <a:lstStyle>
            <a:lvl1pPr marL="0" indent="0" algn="ctr">
              <a:buNone/>
              <a:defRPr sz="1800">
                <a:solidFill>
                  <a:srgbClr val="342A4C"/>
                </a:solidFill>
                <a:latin typeface="Merriweather Sans" pitchFamily="2" charset="0"/>
              </a:defRPr>
            </a:lvl1pPr>
          </a:lstStyle>
          <a:p>
            <a:r>
              <a:rPr lang="en-US" dirty="0"/>
              <a:t>Insert large chart/table here</a:t>
            </a:r>
          </a:p>
        </p:txBody>
      </p:sp>
      <p:sp>
        <p:nvSpPr>
          <p:cNvPr id="13" name="Text Placeholder 12">
            <a:extLst>
              <a:ext uri="{FF2B5EF4-FFF2-40B4-BE49-F238E27FC236}">
                <a16:creationId xmlns:a16="http://schemas.microsoft.com/office/drawing/2014/main" id="{26CB6912-C1D7-34C4-86CA-90D8FB64E14B}"/>
              </a:ext>
            </a:extLst>
          </p:cNvPr>
          <p:cNvSpPr>
            <a:spLocks noGrp="1"/>
          </p:cNvSpPr>
          <p:nvPr>
            <p:ph type="body" sz="quarter" idx="11" hasCustomPrompt="1"/>
          </p:nvPr>
        </p:nvSpPr>
        <p:spPr>
          <a:xfrm>
            <a:off x="609601" y="5202238"/>
            <a:ext cx="10975974" cy="896637"/>
          </a:xfrm>
          <a:prstGeom prst="rect">
            <a:avLst/>
          </a:prstGeom>
        </p:spPr>
        <p:txBody>
          <a:bodyPr/>
          <a:lstStyle>
            <a:lvl1pPr marL="0" indent="0">
              <a:buNone/>
              <a:defRPr sz="1200">
                <a:solidFill>
                  <a:srgbClr val="342A4C"/>
                </a:solidFill>
                <a:latin typeface="Merriweather Sans" pitchFamily="2" charset="0"/>
              </a:defRPr>
            </a:lvl1pPr>
          </a:lstStyle>
          <a:p>
            <a:pPr lvl="0"/>
            <a:r>
              <a:rPr lang="en-US" dirty="0"/>
              <a:t>Insert chart/table caption/description/footnote(s) here.</a:t>
            </a:r>
          </a:p>
        </p:txBody>
      </p:sp>
      <p:sp>
        <p:nvSpPr>
          <p:cNvPr id="16" name="Text Placeholder 3">
            <a:extLst>
              <a:ext uri="{FF2B5EF4-FFF2-40B4-BE49-F238E27FC236}">
                <a16:creationId xmlns:a16="http://schemas.microsoft.com/office/drawing/2014/main" id="{D21A6416-198F-01ED-D780-8BC8445BD7B8}"/>
              </a:ext>
            </a:extLst>
          </p:cNvPr>
          <p:cNvSpPr>
            <a:spLocks noGrp="1"/>
          </p:cNvSpPr>
          <p:nvPr>
            <p:ph type="body" sz="half" idx="2" hasCustomPrompt="1"/>
          </p:nvPr>
        </p:nvSpPr>
        <p:spPr>
          <a:xfrm>
            <a:off x="606423" y="518797"/>
            <a:ext cx="5914473" cy="598141"/>
          </a:xfrm>
          <a:prstGeom prst="rect">
            <a:avLst/>
          </a:prstGeom>
        </p:spPr>
        <p:txBody>
          <a:bodyPr lIns="0" rIns="0" anchor="ctr">
            <a:noAutofit/>
          </a:bodyPr>
          <a:lstStyle>
            <a:lvl1pPr marL="0" indent="0">
              <a:lnSpc>
                <a:spcPct val="100000"/>
              </a:lnSpc>
              <a:spcBef>
                <a:spcPts val="600"/>
              </a:spcBef>
              <a:buNone/>
              <a:defRPr sz="3000" b="1" i="0">
                <a:solidFill>
                  <a:srgbClr val="342A4C"/>
                </a:solidFill>
                <a:latin typeface="Merriweather Sans" pitchFamily="2" charset="0"/>
                <a:ea typeface="Merriweather Sans" pitchFamily="2" charset="0"/>
                <a:cs typeface="Aktiv Grotesk XBold"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slide header here </a:t>
            </a:r>
          </a:p>
        </p:txBody>
      </p:sp>
      <p:sp>
        <p:nvSpPr>
          <p:cNvPr id="17" name="Text Placeholder 5">
            <a:extLst>
              <a:ext uri="{FF2B5EF4-FFF2-40B4-BE49-F238E27FC236}">
                <a16:creationId xmlns:a16="http://schemas.microsoft.com/office/drawing/2014/main" id="{934388ED-6E54-6376-26A2-B39761638879}"/>
              </a:ext>
            </a:extLst>
          </p:cNvPr>
          <p:cNvSpPr txBox="1">
            <a:spLocks/>
          </p:cNvSpPr>
          <p:nvPr userDrawn="1"/>
        </p:nvSpPr>
        <p:spPr>
          <a:xfrm>
            <a:off x="9964852" y="6241755"/>
            <a:ext cx="1650283" cy="196375"/>
          </a:xfrm>
          <a:prstGeom prst="rect">
            <a:avLst/>
          </a:prstGeom>
        </p:spPr>
        <p:txBody>
          <a:bodyPr lIns="0" rIns="0" anchor="t">
            <a:noAutofit/>
          </a:bodyPr>
          <a:lstStyle>
            <a:lvl1pPr marL="0" indent="0" algn="l" defTabSz="914400" rtl="0" eaLnBrk="1" latinLnBrk="0" hangingPunct="1">
              <a:lnSpc>
                <a:spcPts val="3800"/>
              </a:lnSpc>
              <a:spcBef>
                <a:spcPts val="1000"/>
              </a:spcBef>
              <a:buFont typeface="Arial" panose="020B0604020202020204" pitchFamily="34" charset="0"/>
              <a:buNone/>
              <a:defRPr sz="3000" b="1" i="0" kern="1200">
                <a:solidFill>
                  <a:schemeClr val="tx1"/>
                </a:solidFill>
                <a:latin typeface="Aktiv Grotesk XBold" panose="020B0504020202020204" pitchFamily="34" charset="0"/>
                <a:ea typeface="Aktiv Grotesk XBold" panose="020B0504020202020204" pitchFamily="34" charset="0"/>
                <a:cs typeface="Aktiv Grotesk XBold" panose="020B05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lnSpc>
                <a:spcPts val="1200"/>
              </a:lnSpc>
              <a:spcBef>
                <a:spcPts val="0"/>
              </a:spcBef>
            </a:pPr>
            <a:fld id="{EC4C726C-37B9-244A-9767-B64619CF1E7E}" type="slidenum">
              <a:rPr lang="en-US" sz="800" b="1" i="0" spc="0" smtClean="0">
                <a:solidFill>
                  <a:schemeClr val="tx1"/>
                </a:solidFill>
                <a:latin typeface="Merriweather Sans" pitchFamily="2" charset="0"/>
                <a:ea typeface="Aktiv Grotesk" panose="020B0504020202020204" pitchFamily="34" charset="0"/>
                <a:cs typeface="Aktiv Grotesk" panose="020B0504020202020204" pitchFamily="34" charset="0"/>
              </a:rPr>
              <a:t>‹#›</a:t>
            </a:fld>
            <a:endParaRPr lang="en-US" sz="800" b="1" i="0" spc="0" dirty="0">
              <a:solidFill>
                <a:schemeClr val="tx1"/>
              </a:solidFill>
              <a:latin typeface="Merriweather Sans" pitchFamily="2" charset="0"/>
              <a:ea typeface="Aktiv Grotesk" panose="020B0504020202020204" pitchFamily="34" charset="0"/>
              <a:cs typeface="Aktiv Grotesk" panose="020B0504020202020204" pitchFamily="34" charset="0"/>
            </a:endParaRPr>
          </a:p>
        </p:txBody>
      </p:sp>
      <p:pic>
        <p:nvPicPr>
          <p:cNvPr id="2" name="Graphic 1">
            <a:extLst>
              <a:ext uri="{FF2B5EF4-FFF2-40B4-BE49-F238E27FC236}">
                <a16:creationId xmlns:a16="http://schemas.microsoft.com/office/drawing/2014/main" id="{2438AEC9-8385-8655-34F3-0025F802ADC0}"/>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5693" y="470260"/>
            <a:ext cx="1498740" cy="457200"/>
          </a:xfrm>
          <a:prstGeom prst="rect">
            <a:avLst/>
          </a:prstGeom>
        </p:spPr>
      </p:pic>
      <p:pic>
        <p:nvPicPr>
          <p:cNvPr id="3" name="Picture 2" descr="Logo&#10;&#10;Description automatically generated">
            <a:extLst>
              <a:ext uri="{FF2B5EF4-FFF2-40B4-BE49-F238E27FC236}">
                <a16:creationId xmlns:a16="http://schemas.microsoft.com/office/drawing/2014/main" id="{284D51C7-018B-CCE2-E17A-9B7B5C4A90C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74695" y="508929"/>
            <a:ext cx="1630595" cy="418531"/>
          </a:xfrm>
          <a:prstGeom prst="rect">
            <a:avLst/>
          </a:prstGeom>
        </p:spPr>
      </p:pic>
    </p:spTree>
    <p:custDataLst>
      <p:tags r:id="rId1"/>
    </p:custDataLst>
    <p:extLst>
      <p:ext uri="{BB962C8B-B14F-4D97-AF65-F5344CB8AC3E}">
        <p14:creationId xmlns:p14="http://schemas.microsoft.com/office/powerpoint/2010/main" val="1963412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c. Chart with content option. Cream.">
    <p:bg>
      <p:bgPr>
        <a:solidFill>
          <a:schemeClr val="bg1">
            <a:lumMod val="95000"/>
          </a:schemeClr>
        </a:solidFill>
        <a:effectLst/>
      </p:bgPr>
    </p:bg>
    <p:spTree>
      <p:nvGrpSpPr>
        <p:cNvPr id="1" name=""/>
        <p:cNvGrpSpPr/>
        <p:nvPr/>
      </p:nvGrpSpPr>
      <p:grpSpPr>
        <a:xfrm>
          <a:off x="0" y="0"/>
          <a:ext cx="0" cy="0"/>
          <a:chOff x="0" y="0"/>
          <a:chExt cx="0" cy="0"/>
        </a:xfrm>
      </p:grpSpPr>
      <p:sp>
        <p:nvSpPr>
          <p:cNvPr id="33" name="Text Placeholder 3">
            <a:extLst>
              <a:ext uri="{FF2B5EF4-FFF2-40B4-BE49-F238E27FC236}">
                <a16:creationId xmlns:a16="http://schemas.microsoft.com/office/drawing/2014/main" id="{87498AD5-9F83-4B43-93CF-C0D3F90F9EEE}"/>
              </a:ext>
            </a:extLst>
          </p:cNvPr>
          <p:cNvSpPr>
            <a:spLocks noGrp="1"/>
          </p:cNvSpPr>
          <p:nvPr>
            <p:ph type="body" sz="half" idx="25" hasCustomPrompt="1"/>
          </p:nvPr>
        </p:nvSpPr>
        <p:spPr>
          <a:xfrm>
            <a:off x="6096000" y="5144661"/>
            <a:ext cx="5482174" cy="1022230"/>
          </a:xfrm>
          <a:prstGeom prst="rect">
            <a:avLst/>
          </a:prstGeom>
        </p:spPr>
        <p:txBody>
          <a:bodyPr anchor="t">
            <a:normAutofit/>
          </a:bodyPr>
          <a:lstStyle>
            <a:lvl1pPr marL="0" indent="0" algn="l">
              <a:lnSpc>
                <a:spcPts val="2000"/>
              </a:lnSpc>
              <a:buNone/>
              <a:defRPr sz="1200" b="0" i="0">
                <a:solidFill>
                  <a:srgbClr val="342A4C"/>
                </a:solidFill>
                <a:latin typeface="Merriweather Sans" pitchFamily="2" charset="0"/>
                <a:ea typeface="Aktiv Grotesk" panose="020B0504020202020204" pitchFamily="34" charset="0"/>
                <a:cs typeface="Aktiv Grotesk"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Chart/table caption/info/footnotes/</a:t>
            </a:r>
            <a:r>
              <a:rPr lang="en-US" dirty="0" err="1"/>
              <a:t>etc</a:t>
            </a:r>
            <a:endParaRPr lang="en-US" dirty="0"/>
          </a:p>
        </p:txBody>
      </p:sp>
      <p:sp>
        <p:nvSpPr>
          <p:cNvPr id="14" name="Text Placeholder 3">
            <a:extLst>
              <a:ext uri="{FF2B5EF4-FFF2-40B4-BE49-F238E27FC236}">
                <a16:creationId xmlns:a16="http://schemas.microsoft.com/office/drawing/2014/main" id="{7D68B888-3E63-473C-A9C4-F6A5757140C1}"/>
              </a:ext>
            </a:extLst>
          </p:cNvPr>
          <p:cNvSpPr>
            <a:spLocks noGrp="1"/>
          </p:cNvSpPr>
          <p:nvPr>
            <p:ph type="body" sz="half" idx="11" hasCustomPrompt="1"/>
          </p:nvPr>
        </p:nvSpPr>
        <p:spPr>
          <a:xfrm>
            <a:off x="621102" y="1459137"/>
            <a:ext cx="4563372" cy="4702043"/>
          </a:xfrm>
          <a:prstGeom prst="rect">
            <a:avLst/>
          </a:prstGeom>
        </p:spPr>
        <p:txBody>
          <a:bodyPr lIns="0" rIns="0" anchor="t">
            <a:noAutofit/>
          </a:bodyPr>
          <a:lstStyle>
            <a:lvl1pPr marL="285750" indent="-285750">
              <a:lnSpc>
                <a:spcPts val="2200"/>
              </a:lnSpc>
              <a:buClr>
                <a:srgbClr val="342A4C"/>
              </a:buClr>
              <a:buFont typeface="Arial" panose="020B0604020202020204" pitchFamily="34" charset="0"/>
              <a:buChar char="•"/>
              <a:defRPr sz="2000" b="0" i="0">
                <a:solidFill>
                  <a:srgbClr val="342A4C"/>
                </a:solidFill>
                <a:latin typeface="Merriweather Sans" pitchFamily="2" charset="0"/>
                <a:ea typeface="Aktiv Grotesk" panose="020B0504020202020204" pitchFamily="34" charset="0"/>
                <a:cs typeface="Aktiv Grotesk" panose="020B0504020202020204" pitchFamily="34" charset="0"/>
              </a:defRPr>
            </a:lvl1pPr>
            <a:lvl2pPr marL="742950" indent="-285750">
              <a:buClr>
                <a:srgbClr val="342A4C"/>
              </a:buClr>
              <a:buFont typeface="Merriweather Sans" pitchFamily="2" charset="0"/>
              <a:buChar char="-"/>
              <a:defRPr lang="en-US" sz="1600" b="0" i="0" kern="1200" dirty="0">
                <a:solidFill>
                  <a:srgbClr val="342A4C"/>
                </a:solidFill>
                <a:latin typeface="Merriweather Sans" pitchFamily="2" charset="0"/>
                <a:ea typeface="Aktiv Grotesk" panose="020B0504020202020204" pitchFamily="34" charset="0"/>
                <a:cs typeface="Aktiv Grotesk" panose="020B0504020202020204" pitchFamily="34" charset="0"/>
              </a:defRPr>
            </a:lvl2pPr>
            <a:lvl3pPr marL="1085850" indent="-171450">
              <a:buFont typeface="Wingdings" panose="05000000000000000000" pitchFamily="2" charset="2"/>
              <a:buChar char="§"/>
              <a:defRPr sz="1200">
                <a:solidFill>
                  <a:srgbClr val="342A4C"/>
                </a:solidFill>
                <a:latin typeface="Merriweather Sans" pitchFamily="2" charset="0"/>
              </a:defRPr>
            </a:lvl3pPr>
            <a:lvl4pPr marL="1543050" indent="-171450">
              <a:buFont typeface="Merriweather Sans" pitchFamily="2" charset="0"/>
              <a:buChar char="▶"/>
              <a:defRPr sz="1000">
                <a:solidFill>
                  <a:srgbClr val="342A4C"/>
                </a:solidFill>
                <a:latin typeface="Merriweather Sans" pitchFamily="2" charset="0"/>
              </a:defRPr>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slide bullets here</a:t>
            </a:r>
          </a:p>
          <a:p>
            <a:pPr lvl="1"/>
            <a:r>
              <a:rPr lang="en-US" dirty="0"/>
              <a:t>Second level</a:t>
            </a:r>
          </a:p>
          <a:p>
            <a:pPr lvl="2"/>
            <a:r>
              <a:rPr lang="en-US" dirty="0"/>
              <a:t>Third level</a:t>
            </a:r>
          </a:p>
          <a:p>
            <a:pPr lvl="3"/>
            <a:r>
              <a:rPr lang="en-US" dirty="0"/>
              <a:t>Fourth level</a:t>
            </a:r>
          </a:p>
        </p:txBody>
      </p:sp>
      <p:sp>
        <p:nvSpPr>
          <p:cNvPr id="5" name="Chart Placeholder 4">
            <a:extLst>
              <a:ext uri="{FF2B5EF4-FFF2-40B4-BE49-F238E27FC236}">
                <a16:creationId xmlns:a16="http://schemas.microsoft.com/office/drawing/2014/main" id="{AEB208E4-CDEB-8FBA-206F-C23CF073ED72}"/>
              </a:ext>
            </a:extLst>
          </p:cNvPr>
          <p:cNvSpPr>
            <a:spLocks noGrp="1"/>
          </p:cNvSpPr>
          <p:nvPr>
            <p:ph type="chart" sz="quarter" idx="27" hasCustomPrompt="1"/>
          </p:nvPr>
        </p:nvSpPr>
        <p:spPr>
          <a:xfrm>
            <a:off x="6096000" y="1470154"/>
            <a:ext cx="5484668" cy="3450762"/>
          </a:xfrm>
          <a:prstGeom prst="rect">
            <a:avLst/>
          </a:prstGeom>
        </p:spPr>
        <p:txBody>
          <a:bodyPr anchor="ctr"/>
          <a:lstStyle>
            <a:lvl1pPr marL="0" indent="0" algn="ctr">
              <a:buNone/>
              <a:defRPr sz="1600">
                <a:solidFill>
                  <a:srgbClr val="342A4C"/>
                </a:solidFill>
                <a:latin typeface="Merriweather Sans" pitchFamily="2" charset="0"/>
              </a:defRPr>
            </a:lvl1pPr>
          </a:lstStyle>
          <a:p>
            <a:r>
              <a:rPr lang="en-US" dirty="0"/>
              <a:t>Add chart/table here</a:t>
            </a:r>
          </a:p>
        </p:txBody>
      </p:sp>
      <p:sp>
        <p:nvSpPr>
          <p:cNvPr id="17" name="Text Placeholder 5">
            <a:extLst>
              <a:ext uri="{FF2B5EF4-FFF2-40B4-BE49-F238E27FC236}">
                <a16:creationId xmlns:a16="http://schemas.microsoft.com/office/drawing/2014/main" id="{BE1A511E-CD03-23F3-5954-63DE48727875}"/>
              </a:ext>
            </a:extLst>
          </p:cNvPr>
          <p:cNvSpPr txBox="1">
            <a:spLocks/>
          </p:cNvSpPr>
          <p:nvPr userDrawn="1"/>
        </p:nvSpPr>
        <p:spPr>
          <a:xfrm>
            <a:off x="9964852" y="6241755"/>
            <a:ext cx="1650283" cy="196375"/>
          </a:xfrm>
          <a:prstGeom prst="rect">
            <a:avLst/>
          </a:prstGeom>
        </p:spPr>
        <p:txBody>
          <a:bodyPr lIns="0" rIns="0" anchor="t">
            <a:noAutofit/>
          </a:bodyPr>
          <a:lstStyle>
            <a:lvl1pPr marL="0" indent="0" algn="l" defTabSz="914400" rtl="0" eaLnBrk="1" latinLnBrk="0" hangingPunct="1">
              <a:lnSpc>
                <a:spcPts val="3800"/>
              </a:lnSpc>
              <a:spcBef>
                <a:spcPts val="1000"/>
              </a:spcBef>
              <a:buFont typeface="Arial" panose="020B0604020202020204" pitchFamily="34" charset="0"/>
              <a:buNone/>
              <a:defRPr sz="3000" b="1" i="0" kern="1200">
                <a:solidFill>
                  <a:schemeClr val="tx1"/>
                </a:solidFill>
                <a:latin typeface="Aktiv Grotesk XBold" panose="020B0504020202020204" pitchFamily="34" charset="0"/>
                <a:ea typeface="Aktiv Grotesk XBold" panose="020B0504020202020204" pitchFamily="34" charset="0"/>
                <a:cs typeface="Aktiv Grotesk XBold" panose="020B05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lnSpc>
                <a:spcPts val="1200"/>
              </a:lnSpc>
              <a:spcBef>
                <a:spcPts val="0"/>
              </a:spcBef>
            </a:pPr>
            <a:fld id="{EC4C726C-37B9-244A-9767-B64619CF1E7E}" type="slidenum">
              <a:rPr lang="en-US" sz="800" b="1" i="0" spc="0" smtClean="0">
                <a:solidFill>
                  <a:schemeClr val="tx1"/>
                </a:solidFill>
                <a:latin typeface="Merriweather Sans" pitchFamily="2" charset="0"/>
                <a:ea typeface="Aktiv Grotesk" panose="020B0504020202020204" pitchFamily="34" charset="0"/>
                <a:cs typeface="Aktiv Grotesk" panose="020B0504020202020204" pitchFamily="34" charset="0"/>
              </a:rPr>
              <a:t>‹#›</a:t>
            </a:fld>
            <a:endParaRPr lang="en-US" sz="800" b="1" i="0" spc="0" dirty="0">
              <a:solidFill>
                <a:schemeClr val="tx1"/>
              </a:solidFill>
              <a:latin typeface="Merriweather Sans" pitchFamily="2" charset="0"/>
              <a:ea typeface="Aktiv Grotesk" panose="020B0504020202020204" pitchFamily="34" charset="0"/>
              <a:cs typeface="Aktiv Grotesk" panose="020B0504020202020204" pitchFamily="34" charset="0"/>
            </a:endParaRPr>
          </a:p>
        </p:txBody>
      </p:sp>
      <p:sp>
        <p:nvSpPr>
          <p:cNvPr id="22" name="Text Placeholder 3">
            <a:extLst>
              <a:ext uri="{FF2B5EF4-FFF2-40B4-BE49-F238E27FC236}">
                <a16:creationId xmlns:a16="http://schemas.microsoft.com/office/drawing/2014/main" id="{6C2B884F-9DF2-7FD9-21CF-00B0E8C7AEC0}"/>
              </a:ext>
            </a:extLst>
          </p:cNvPr>
          <p:cNvSpPr>
            <a:spLocks noGrp="1"/>
          </p:cNvSpPr>
          <p:nvPr>
            <p:ph type="body" sz="half" idx="2" hasCustomPrompt="1"/>
          </p:nvPr>
        </p:nvSpPr>
        <p:spPr>
          <a:xfrm>
            <a:off x="606423" y="518797"/>
            <a:ext cx="5914473" cy="598141"/>
          </a:xfrm>
          <a:prstGeom prst="rect">
            <a:avLst/>
          </a:prstGeom>
        </p:spPr>
        <p:txBody>
          <a:bodyPr lIns="0" rIns="0" anchor="ctr">
            <a:noAutofit/>
          </a:bodyPr>
          <a:lstStyle>
            <a:lvl1pPr marL="0" indent="0">
              <a:lnSpc>
                <a:spcPct val="100000"/>
              </a:lnSpc>
              <a:spcBef>
                <a:spcPts val="600"/>
              </a:spcBef>
              <a:buNone/>
              <a:defRPr sz="3000" b="1" i="0">
                <a:solidFill>
                  <a:schemeClr val="tx1"/>
                </a:solidFill>
                <a:latin typeface="Merriweather Sans" pitchFamily="2" charset="0"/>
                <a:ea typeface="Merriweather Sans" pitchFamily="2" charset="0"/>
                <a:cs typeface="Aktiv Grotesk XBold"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slide header here</a:t>
            </a:r>
          </a:p>
        </p:txBody>
      </p:sp>
      <p:cxnSp>
        <p:nvCxnSpPr>
          <p:cNvPr id="23" name="Straight Connector 22">
            <a:extLst>
              <a:ext uri="{FF2B5EF4-FFF2-40B4-BE49-F238E27FC236}">
                <a16:creationId xmlns:a16="http://schemas.microsoft.com/office/drawing/2014/main" id="{EA61CF52-90E8-166A-C1DE-8E0DAB873E76}"/>
              </a:ext>
            </a:extLst>
          </p:cNvPr>
          <p:cNvCxnSpPr>
            <a:cxnSpLocks/>
          </p:cNvCxnSpPr>
          <p:nvPr userDrawn="1"/>
        </p:nvCxnSpPr>
        <p:spPr>
          <a:xfrm>
            <a:off x="612475" y="1138734"/>
            <a:ext cx="5680260" cy="0"/>
          </a:xfrm>
          <a:prstGeom prst="line">
            <a:avLst/>
          </a:prstGeom>
          <a:ln w="50800">
            <a:solidFill>
              <a:schemeClr val="bg1"/>
            </a:solidFill>
          </a:ln>
        </p:spPr>
        <p:style>
          <a:lnRef idx="1">
            <a:schemeClr val="accent3"/>
          </a:lnRef>
          <a:fillRef idx="0">
            <a:schemeClr val="accent3"/>
          </a:fillRef>
          <a:effectRef idx="0">
            <a:schemeClr val="accent3"/>
          </a:effectRef>
          <a:fontRef idx="minor">
            <a:schemeClr val="tx1"/>
          </a:fontRef>
        </p:style>
      </p:cxnSp>
      <p:pic>
        <p:nvPicPr>
          <p:cNvPr id="2" name="Graphic 1">
            <a:extLst>
              <a:ext uri="{FF2B5EF4-FFF2-40B4-BE49-F238E27FC236}">
                <a16:creationId xmlns:a16="http://schemas.microsoft.com/office/drawing/2014/main" id="{64A6CC17-BF4C-B823-9DB7-4EA78C231DD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5693" y="470260"/>
            <a:ext cx="1498740" cy="457200"/>
          </a:xfrm>
          <a:prstGeom prst="rect">
            <a:avLst/>
          </a:prstGeom>
        </p:spPr>
      </p:pic>
      <p:pic>
        <p:nvPicPr>
          <p:cNvPr id="3" name="Picture 2" descr="Logo&#10;&#10;Description automatically generated">
            <a:extLst>
              <a:ext uri="{FF2B5EF4-FFF2-40B4-BE49-F238E27FC236}">
                <a16:creationId xmlns:a16="http://schemas.microsoft.com/office/drawing/2014/main" id="{80DE8118-9418-049A-70CF-D0184E11D3B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74695" y="508929"/>
            <a:ext cx="1630595" cy="418531"/>
          </a:xfrm>
          <a:prstGeom prst="rect">
            <a:avLst/>
          </a:prstGeom>
        </p:spPr>
      </p:pic>
    </p:spTree>
    <p:custDataLst>
      <p:tags r:id="rId1"/>
    </p:custDataLst>
    <p:extLst>
      <p:ext uri="{BB962C8B-B14F-4D97-AF65-F5344CB8AC3E}">
        <p14:creationId xmlns:p14="http://schemas.microsoft.com/office/powerpoint/2010/main" val="2335279890"/>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8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d. Chart with content option. white.">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1EADC1-940B-7F80-BC66-35D01A0C2793}"/>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3">
            <a:extLst>
              <a:ext uri="{FF2B5EF4-FFF2-40B4-BE49-F238E27FC236}">
                <a16:creationId xmlns:a16="http://schemas.microsoft.com/office/drawing/2014/main" id="{87498AD5-9F83-4B43-93CF-C0D3F90F9EEE}"/>
              </a:ext>
            </a:extLst>
          </p:cNvPr>
          <p:cNvSpPr>
            <a:spLocks noGrp="1"/>
          </p:cNvSpPr>
          <p:nvPr>
            <p:ph type="body" sz="half" idx="25" hasCustomPrompt="1"/>
          </p:nvPr>
        </p:nvSpPr>
        <p:spPr>
          <a:xfrm>
            <a:off x="6096000" y="5144661"/>
            <a:ext cx="5482174" cy="1022230"/>
          </a:xfrm>
          <a:prstGeom prst="rect">
            <a:avLst/>
          </a:prstGeom>
        </p:spPr>
        <p:txBody>
          <a:bodyPr anchor="t">
            <a:normAutofit/>
          </a:bodyPr>
          <a:lstStyle>
            <a:lvl1pPr marL="0" indent="0" algn="l">
              <a:lnSpc>
                <a:spcPts val="2000"/>
              </a:lnSpc>
              <a:buNone/>
              <a:defRPr sz="1200" b="0" i="0">
                <a:solidFill>
                  <a:srgbClr val="342A4C"/>
                </a:solidFill>
                <a:latin typeface="Merriweather Sans" pitchFamily="2" charset="0"/>
                <a:ea typeface="Aktiv Grotesk" panose="020B0504020202020204" pitchFamily="34" charset="0"/>
                <a:cs typeface="Aktiv Grotesk"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Chart/table caption/info/footnotes/</a:t>
            </a:r>
            <a:r>
              <a:rPr lang="en-US" dirty="0" err="1"/>
              <a:t>etc</a:t>
            </a:r>
            <a:endParaRPr lang="en-US" dirty="0"/>
          </a:p>
        </p:txBody>
      </p:sp>
      <p:sp>
        <p:nvSpPr>
          <p:cNvPr id="14" name="Text Placeholder 3">
            <a:extLst>
              <a:ext uri="{FF2B5EF4-FFF2-40B4-BE49-F238E27FC236}">
                <a16:creationId xmlns:a16="http://schemas.microsoft.com/office/drawing/2014/main" id="{7D68B888-3E63-473C-A9C4-F6A5757140C1}"/>
              </a:ext>
            </a:extLst>
          </p:cNvPr>
          <p:cNvSpPr>
            <a:spLocks noGrp="1"/>
          </p:cNvSpPr>
          <p:nvPr>
            <p:ph type="body" sz="half" idx="11" hasCustomPrompt="1"/>
          </p:nvPr>
        </p:nvSpPr>
        <p:spPr>
          <a:xfrm>
            <a:off x="621102" y="1459137"/>
            <a:ext cx="4563372" cy="4702043"/>
          </a:xfrm>
          <a:prstGeom prst="rect">
            <a:avLst/>
          </a:prstGeom>
        </p:spPr>
        <p:txBody>
          <a:bodyPr lIns="0" rIns="0" anchor="t">
            <a:noAutofit/>
          </a:bodyPr>
          <a:lstStyle>
            <a:lvl1pPr marL="285750" indent="-285750">
              <a:lnSpc>
                <a:spcPts val="2200"/>
              </a:lnSpc>
              <a:buClr>
                <a:srgbClr val="342A4C"/>
              </a:buClr>
              <a:buFont typeface="Arial" panose="020B0604020202020204" pitchFamily="34" charset="0"/>
              <a:buChar char="•"/>
              <a:defRPr sz="2000" b="0" i="0">
                <a:solidFill>
                  <a:srgbClr val="342A4C"/>
                </a:solidFill>
                <a:latin typeface="Merriweather Sans" pitchFamily="2" charset="0"/>
                <a:ea typeface="Aktiv Grotesk" panose="020B0504020202020204" pitchFamily="34" charset="0"/>
                <a:cs typeface="Aktiv Grotesk" panose="020B0504020202020204" pitchFamily="34" charset="0"/>
              </a:defRPr>
            </a:lvl1pPr>
            <a:lvl2pPr marL="742950" indent="-285750">
              <a:buClr>
                <a:srgbClr val="342A4C"/>
              </a:buClr>
              <a:buFont typeface="Merriweather Sans" pitchFamily="2" charset="0"/>
              <a:buChar char="-"/>
              <a:defRPr lang="en-US" sz="1600" b="0" i="0" kern="1200" dirty="0">
                <a:solidFill>
                  <a:srgbClr val="342A4C"/>
                </a:solidFill>
                <a:latin typeface="Merriweather Sans" pitchFamily="2" charset="0"/>
                <a:ea typeface="Aktiv Grotesk" panose="020B0504020202020204" pitchFamily="34" charset="0"/>
                <a:cs typeface="Aktiv Grotesk" panose="020B0504020202020204" pitchFamily="34" charset="0"/>
              </a:defRPr>
            </a:lvl2pPr>
            <a:lvl3pPr marL="1085850" indent="-171450">
              <a:buFont typeface="Wingdings" panose="05000000000000000000" pitchFamily="2" charset="2"/>
              <a:buChar char="§"/>
              <a:defRPr sz="1200">
                <a:solidFill>
                  <a:srgbClr val="342A4C"/>
                </a:solidFill>
                <a:latin typeface="Merriweather Sans" pitchFamily="2" charset="0"/>
              </a:defRPr>
            </a:lvl3pPr>
            <a:lvl4pPr marL="1543050" indent="-171450">
              <a:buFont typeface="Merriweather Sans" pitchFamily="2" charset="0"/>
              <a:buChar char="▶"/>
              <a:defRPr sz="1000">
                <a:solidFill>
                  <a:srgbClr val="342A4C"/>
                </a:solidFill>
                <a:latin typeface="Merriweather Sans" pitchFamily="2" charset="0"/>
              </a:defRPr>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slide bullets here</a:t>
            </a:r>
          </a:p>
          <a:p>
            <a:pPr lvl="1"/>
            <a:r>
              <a:rPr lang="en-US" dirty="0"/>
              <a:t>Second level</a:t>
            </a:r>
          </a:p>
          <a:p>
            <a:pPr lvl="2"/>
            <a:r>
              <a:rPr lang="en-US" dirty="0"/>
              <a:t>Third level</a:t>
            </a:r>
          </a:p>
          <a:p>
            <a:pPr lvl="3"/>
            <a:r>
              <a:rPr lang="en-US" dirty="0"/>
              <a:t>Fourth level</a:t>
            </a:r>
          </a:p>
        </p:txBody>
      </p:sp>
      <p:sp>
        <p:nvSpPr>
          <p:cNvPr id="5" name="Chart Placeholder 4">
            <a:extLst>
              <a:ext uri="{FF2B5EF4-FFF2-40B4-BE49-F238E27FC236}">
                <a16:creationId xmlns:a16="http://schemas.microsoft.com/office/drawing/2014/main" id="{AEB208E4-CDEB-8FBA-206F-C23CF073ED72}"/>
              </a:ext>
            </a:extLst>
          </p:cNvPr>
          <p:cNvSpPr>
            <a:spLocks noGrp="1"/>
          </p:cNvSpPr>
          <p:nvPr>
            <p:ph type="chart" sz="quarter" idx="27" hasCustomPrompt="1"/>
          </p:nvPr>
        </p:nvSpPr>
        <p:spPr>
          <a:xfrm>
            <a:off x="6096000" y="1470154"/>
            <a:ext cx="5484668" cy="3450762"/>
          </a:xfrm>
          <a:prstGeom prst="rect">
            <a:avLst/>
          </a:prstGeom>
        </p:spPr>
        <p:txBody>
          <a:bodyPr anchor="ctr"/>
          <a:lstStyle>
            <a:lvl1pPr marL="0" indent="0" algn="ctr">
              <a:buNone/>
              <a:defRPr sz="1600">
                <a:solidFill>
                  <a:srgbClr val="342A4C"/>
                </a:solidFill>
                <a:latin typeface="Merriweather Sans" pitchFamily="2" charset="0"/>
              </a:defRPr>
            </a:lvl1pPr>
          </a:lstStyle>
          <a:p>
            <a:r>
              <a:rPr lang="en-US" dirty="0"/>
              <a:t>Add chart/table here</a:t>
            </a:r>
          </a:p>
        </p:txBody>
      </p:sp>
      <p:sp>
        <p:nvSpPr>
          <p:cNvPr id="17" name="Text Placeholder 5">
            <a:extLst>
              <a:ext uri="{FF2B5EF4-FFF2-40B4-BE49-F238E27FC236}">
                <a16:creationId xmlns:a16="http://schemas.microsoft.com/office/drawing/2014/main" id="{BE1A511E-CD03-23F3-5954-63DE48727875}"/>
              </a:ext>
            </a:extLst>
          </p:cNvPr>
          <p:cNvSpPr txBox="1">
            <a:spLocks/>
          </p:cNvSpPr>
          <p:nvPr userDrawn="1"/>
        </p:nvSpPr>
        <p:spPr>
          <a:xfrm>
            <a:off x="9964852" y="6241755"/>
            <a:ext cx="1650283" cy="196375"/>
          </a:xfrm>
          <a:prstGeom prst="rect">
            <a:avLst/>
          </a:prstGeom>
        </p:spPr>
        <p:txBody>
          <a:bodyPr lIns="0" rIns="0" anchor="t">
            <a:noAutofit/>
          </a:bodyPr>
          <a:lstStyle>
            <a:lvl1pPr marL="0" indent="0" algn="l" defTabSz="914400" rtl="0" eaLnBrk="1" latinLnBrk="0" hangingPunct="1">
              <a:lnSpc>
                <a:spcPts val="3800"/>
              </a:lnSpc>
              <a:spcBef>
                <a:spcPts val="1000"/>
              </a:spcBef>
              <a:buFont typeface="Arial" panose="020B0604020202020204" pitchFamily="34" charset="0"/>
              <a:buNone/>
              <a:defRPr sz="3000" b="1" i="0" kern="1200">
                <a:solidFill>
                  <a:schemeClr val="tx1"/>
                </a:solidFill>
                <a:latin typeface="Aktiv Grotesk XBold" panose="020B0504020202020204" pitchFamily="34" charset="0"/>
                <a:ea typeface="Aktiv Grotesk XBold" panose="020B0504020202020204" pitchFamily="34" charset="0"/>
                <a:cs typeface="Aktiv Grotesk XBold" panose="020B05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lnSpc>
                <a:spcPts val="1200"/>
              </a:lnSpc>
              <a:spcBef>
                <a:spcPts val="0"/>
              </a:spcBef>
            </a:pPr>
            <a:fld id="{EC4C726C-37B9-244A-9767-B64619CF1E7E}" type="slidenum">
              <a:rPr lang="en-US" sz="800" b="1" i="0" spc="0" smtClean="0">
                <a:solidFill>
                  <a:schemeClr val="tx1"/>
                </a:solidFill>
                <a:latin typeface="Merriweather Sans" pitchFamily="2" charset="0"/>
                <a:ea typeface="Aktiv Grotesk" panose="020B0504020202020204" pitchFamily="34" charset="0"/>
                <a:cs typeface="Aktiv Grotesk" panose="020B0504020202020204" pitchFamily="34" charset="0"/>
              </a:rPr>
              <a:t>‹#›</a:t>
            </a:fld>
            <a:endParaRPr lang="en-US" sz="800" b="1" i="0" spc="0" dirty="0">
              <a:solidFill>
                <a:schemeClr val="tx1"/>
              </a:solidFill>
              <a:latin typeface="Merriweather Sans" pitchFamily="2" charset="0"/>
              <a:ea typeface="Aktiv Grotesk" panose="020B0504020202020204" pitchFamily="34" charset="0"/>
              <a:cs typeface="Aktiv Grotesk" panose="020B0504020202020204" pitchFamily="34" charset="0"/>
            </a:endParaRPr>
          </a:p>
        </p:txBody>
      </p:sp>
      <p:sp>
        <p:nvSpPr>
          <p:cNvPr id="22" name="Text Placeholder 3">
            <a:extLst>
              <a:ext uri="{FF2B5EF4-FFF2-40B4-BE49-F238E27FC236}">
                <a16:creationId xmlns:a16="http://schemas.microsoft.com/office/drawing/2014/main" id="{6C2B884F-9DF2-7FD9-21CF-00B0E8C7AEC0}"/>
              </a:ext>
            </a:extLst>
          </p:cNvPr>
          <p:cNvSpPr>
            <a:spLocks noGrp="1"/>
          </p:cNvSpPr>
          <p:nvPr>
            <p:ph type="body" sz="half" idx="2" hasCustomPrompt="1"/>
          </p:nvPr>
        </p:nvSpPr>
        <p:spPr>
          <a:xfrm>
            <a:off x="606423" y="518797"/>
            <a:ext cx="5914473" cy="598141"/>
          </a:xfrm>
          <a:prstGeom prst="rect">
            <a:avLst/>
          </a:prstGeom>
        </p:spPr>
        <p:txBody>
          <a:bodyPr lIns="0" rIns="0" anchor="ctr">
            <a:noAutofit/>
          </a:bodyPr>
          <a:lstStyle>
            <a:lvl1pPr marL="0" indent="0">
              <a:lnSpc>
                <a:spcPct val="100000"/>
              </a:lnSpc>
              <a:spcBef>
                <a:spcPts val="600"/>
              </a:spcBef>
              <a:buNone/>
              <a:defRPr sz="3000" b="1" i="0">
                <a:solidFill>
                  <a:schemeClr val="tx1"/>
                </a:solidFill>
                <a:latin typeface="Merriweather Sans" pitchFamily="2" charset="0"/>
                <a:ea typeface="Merriweather Sans" pitchFamily="2" charset="0"/>
                <a:cs typeface="Aktiv Grotesk XBold"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slide header here</a:t>
            </a:r>
          </a:p>
        </p:txBody>
      </p:sp>
      <p:cxnSp>
        <p:nvCxnSpPr>
          <p:cNvPr id="23" name="Straight Connector 22">
            <a:extLst>
              <a:ext uri="{FF2B5EF4-FFF2-40B4-BE49-F238E27FC236}">
                <a16:creationId xmlns:a16="http://schemas.microsoft.com/office/drawing/2014/main" id="{EA61CF52-90E8-166A-C1DE-8E0DAB873E76}"/>
              </a:ext>
            </a:extLst>
          </p:cNvPr>
          <p:cNvCxnSpPr>
            <a:cxnSpLocks/>
          </p:cNvCxnSpPr>
          <p:nvPr userDrawn="1"/>
        </p:nvCxnSpPr>
        <p:spPr>
          <a:xfrm>
            <a:off x="612475" y="1138734"/>
            <a:ext cx="5680260" cy="0"/>
          </a:xfrm>
          <a:prstGeom prst="line">
            <a:avLst/>
          </a:prstGeom>
          <a:ln w="50800">
            <a:solidFill>
              <a:schemeClr val="bg1"/>
            </a:solidFill>
          </a:ln>
        </p:spPr>
        <p:style>
          <a:lnRef idx="1">
            <a:schemeClr val="accent3"/>
          </a:lnRef>
          <a:fillRef idx="0">
            <a:schemeClr val="accent3"/>
          </a:fillRef>
          <a:effectRef idx="0">
            <a:schemeClr val="accent3"/>
          </a:effectRef>
          <a:fontRef idx="minor">
            <a:schemeClr val="tx1"/>
          </a:fontRef>
        </p:style>
      </p:cxnSp>
      <p:pic>
        <p:nvPicPr>
          <p:cNvPr id="2" name="Graphic 1">
            <a:extLst>
              <a:ext uri="{FF2B5EF4-FFF2-40B4-BE49-F238E27FC236}">
                <a16:creationId xmlns:a16="http://schemas.microsoft.com/office/drawing/2014/main" id="{CB0867D1-1A0E-E2C5-6E21-AFE12203E7B5}"/>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95693" y="470260"/>
            <a:ext cx="1498740" cy="457200"/>
          </a:xfrm>
          <a:prstGeom prst="rect">
            <a:avLst/>
          </a:prstGeom>
        </p:spPr>
      </p:pic>
      <p:pic>
        <p:nvPicPr>
          <p:cNvPr id="3" name="Picture 2" descr="Logo&#10;&#10;Description automatically generated">
            <a:extLst>
              <a:ext uri="{FF2B5EF4-FFF2-40B4-BE49-F238E27FC236}">
                <a16:creationId xmlns:a16="http://schemas.microsoft.com/office/drawing/2014/main" id="{073AFC65-781B-47B2-528B-9401643AABF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74695" y="508929"/>
            <a:ext cx="1630595" cy="418531"/>
          </a:xfrm>
          <a:prstGeom prst="rect">
            <a:avLst/>
          </a:prstGeom>
        </p:spPr>
      </p:pic>
    </p:spTree>
    <p:custDataLst>
      <p:tags r:id="rId1"/>
    </p:custDataLst>
    <p:extLst>
      <p:ext uri="{BB962C8B-B14F-4D97-AF65-F5344CB8AC3E}">
        <p14:creationId xmlns:p14="http://schemas.microsoft.com/office/powerpoint/2010/main" val="178374864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8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a. About slide. Always comes just before the closing slide. Cream option.">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78AEECA-F750-6DCA-CB29-2E7E53CB136A}"/>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395" y="5930130"/>
            <a:ext cx="1498740" cy="457200"/>
          </a:xfrm>
          <a:prstGeom prst="rect">
            <a:avLst/>
          </a:prstGeom>
        </p:spPr>
      </p:pic>
      <p:pic>
        <p:nvPicPr>
          <p:cNvPr id="19" name="Picture 18" descr="A picture containing text, sign, electronics, dark&#10;&#10;Description automatically generated">
            <a:extLst>
              <a:ext uri="{FF2B5EF4-FFF2-40B4-BE49-F238E27FC236}">
                <a16:creationId xmlns:a16="http://schemas.microsoft.com/office/drawing/2014/main" id="{EC125DB5-C8DC-C311-0F4E-DEE3D58E97D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87796" y="673725"/>
            <a:ext cx="1444759" cy="1444759"/>
          </a:xfrm>
          <a:prstGeom prst="rect">
            <a:avLst/>
          </a:prstGeom>
        </p:spPr>
      </p:pic>
      <p:sp>
        <p:nvSpPr>
          <p:cNvPr id="20" name="Text Placeholder 5">
            <a:extLst>
              <a:ext uri="{FF2B5EF4-FFF2-40B4-BE49-F238E27FC236}">
                <a16:creationId xmlns:a16="http://schemas.microsoft.com/office/drawing/2014/main" id="{56F6D348-D40C-94E0-117A-947EE7127B5F}"/>
              </a:ext>
            </a:extLst>
          </p:cNvPr>
          <p:cNvSpPr txBox="1">
            <a:spLocks/>
          </p:cNvSpPr>
          <p:nvPr userDrawn="1"/>
        </p:nvSpPr>
        <p:spPr>
          <a:xfrm>
            <a:off x="9964852" y="6241755"/>
            <a:ext cx="1650283" cy="196375"/>
          </a:xfrm>
          <a:prstGeom prst="rect">
            <a:avLst/>
          </a:prstGeom>
        </p:spPr>
        <p:txBody>
          <a:bodyPr lIns="0" rIns="0" anchor="t">
            <a:noAutofit/>
          </a:bodyPr>
          <a:lstStyle>
            <a:lvl1pPr marL="0" indent="0" algn="l" defTabSz="914400" rtl="0" eaLnBrk="1" latinLnBrk="0" hangingPunct="1">
              <a:lnSpc>
                <a:spcPts val="3800"/>
              </a:lnSpc>
              <a:spcBef>
                <a:spcPts val="1000"/>
              </a:spcBef>
              <a:buFont typeface="Arial" panose="020B0604020202020204" pitchFamily="34" charset="0"/>
              <a:buNone/>
              <a:defRPr sz="3000" b="1" i="0" kern="1200">
                <a:solidFill>
                  <a:schemeClr val="tx1"/>
                </a:solidFill>
                <a:latin typeface="Aktiv Grotesk XBold" panose="020B0504020202020204" pitchFamily="34" charset="0"/>
                <a:ea typeface="Aktiv Grotesk XBold" panose="020B0504020202020204" pitchFamily="34" charset="0"/>
                <a:cs typeface="Aktiv Grotesk XBold" panose="020B05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lnSpc>
                <a:spcPts val="1200"/>
              </a:lnSpc>
              <a:spcBef>
                <a:spcPts val="0"/>
              </a:spcBef>
            </a:pPr>
            <a:fld id="{EC4C726C-37B9-244A-9767-B64619CF1E7E}" type="slidenum">
              <a:rPr lang="en-US" sz="800" b="1" i="0" spc="0" smtClean="0">
                <a:solidFill>
                  <a:schemeClr val="tx1"/>
                </a:solidFill>
                <a:latin typeface="Merriweather Sans" pitchFamily="2" charset="0"/>
                <a:ea typeface="Aktiv Grotesk" panose="020B0504020202020204" pitchFamily="34" charset="0"/>
                <a:cs typeface="Aktiv Grotesk" panose="020B0504020202020204" pitchFamily="34" charset="0"/>
              </a:rPr>
              <a:t>‹#›</a:t>
            </a:fld>
            <a:endParaRPr lang="en-US" sz="800" b="1" i="0" spc="0" dirty="0">
              <a:solidFill>
                <a:schemeClr val="tx1"/>
              </a:solidFill>
              <a:latin typeface="Merriweather Sans" pitchFamily="2" charset="0"/>
              <a:ea typeface="Aktiv Grotesk" panose="020B0504020202020204" pitchFamily="34" charset="0"/>
              <a:cs typeface="Aktiv Grotesk" panose="020B0504020202020204" pitchFamily="34" charset="0"/>
            </a:endParaRPr>
          </a:p>
        </p:txBody>
      </p:sp>
    </p:spTree>
    <p:custDataLst>
      <p:tags r:id="rId1"/>
    </p:custDataLst>
    <p:extLst>
      <p:ext uri="{BB962C8B-B14F-4D97-AF65-F5344CB8AC3E}">
        <p14:creationId xmlns:p14="http://schemas.microsoft.com/office/powerpoint/2010/main" val="3118705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a. Section divider slide option 1. Cream color.">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523EA663-4C2E-4F4A-AD9A-DC0355AEA47C}"/>
              </a:ext>
            </a:extLst>
          </p:cNvPr>
          <p:cNvSpPr>
            <a:spLocks noGrp="1"/>
          </p:cNvSpPr>
          <p:nvPr>
            <p:ph type="body" sz="half" idx="11" hasCustomPrompt="1"/>
          </p:nvPr>
        </p:nvSpPr>
        <p:spPr>
          <a:xfrm>
            <a:off x="617335" y="685800"/>
            <a:ext cx="5309471" cy="1828800"/>
          </a:xfrm>
          <a:prstGeom prst="rect">
            <a:avLst/>
          </a:prstGeom>
        </p:spPr>
        <p:txBody>
          <a:bodyPr lIns="0" tIns="0" rIns="0" bIns="0" anchor="b">
            <a:noAutofit/>
          </a:bodyPr>
          <a:lstStyle>
            <a:lvl1pPr marL="0" indent="0">
              <a:lnSpc>
                <a:spcPts val="4200"/>
              </a:lnSpc>
              <a:buNone/>
              <a:defRPr sz="3600" b="1" i="0">
                <a:solidFill>
                  <a:schemeClr val="tx1"/>
                </a:solidFill>
                <a:latin typeface="Merriweather Sans" pitchFamily="2" charset="0"/>
                <a:ea typeface="Merriweather Sans" pitchFamily="2" charset="0"/>
                <a:cs typeface="Aktiv Grotesk XBold"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Section divider/header title here</a:t>
            </a:r>
          </a:p>
        </p:txBody>
      </p:sp>
      <p:sp>
        <p:nvSpPr>
          <p:cNvPr id="14" name="Text Placeholder 3">
            <a:extLst>
              <a:ext uri="{FF2B5EF4-FFF2-40B4-BE49-F238E27FC236}">
                <a16:creationId xmlns:a16="http://schemas.microsoft.com/office/drawing/2014/main" id="{28C0AB24-CEF2-724B-BE5F-57A51C92871D}"/>
              </a:ext>
            </a:extLst>
          </p:cNvPr>
          <p:cNvSpPr>
            <a:spLocks noGrp="1"/>
          </p:cNvSpPr>
          <p:nvPr>
            <p:ph type="body" sz="half" idx="12" hasCustomPrompt="1"/>
          </p:nvPr>
        </p:nvSpPr>
        <p:spPr>
          <a:xfrm>
            <a:off x="617335" y="2986855"/>
            <a:ext cx="5309471" cy="1813745"/>
          </a:xfrm>
          <a:prstGeom prst="rect">
            <a:avLst/>
          </a:prstGeom>
        </p:spPr>
        <p:txBody>
          <a:bodyPr lIns="0" tIns="0" rIns="0" bIns="0" anchor="t">
            <a:noAutofit/>
          </a:bodyPr>
          <a:lstStyle>
            <a:lvl1pPr marL="0" indent="0">
              <a:lnSpc>
                <a:spcPts val="2200"/>
              </a:lnSpc>
              <a:buNone/>
              <a:defRPr sz="1400" b="0" i="0">
                <a:solidFill>
                  <a:schemeClr val="tx1"/>
                </a:solidFill>
                <a:latin typeface="Merriweather Sans" pitchFamily="2" charset="0"/>
                <a:ea typeface="Aktiv Grotesk" panose="020B0504020202020204" pitchFamily="34" charset="0"/>
                <a:cs typeface="Aktiv Grotesk"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Section header/intro text goes here</a:t>
            </a:r>
          </a:p>
        </p:txBody>
      </p:sp>
      <p:cxnSp>
        <p:nvCxnSpPr>
          <p:cNvPr id="15" name="Straight Connector 14">
            <a:extLst>
              <a:ext uri="{FF2B5EF4-FFF2-40B4-BE49-F238E27FC236}">
                <a16:creationId xmlns:a16="http://schemas.microsoft.com/office/drawing/2014/main" id="{E8B9C809-0D9C-0C42-8B52-0D0436F80607}"/>
              </a:ext>
            </a:extLst>
          </p:cNvPr>
          <p:cNvCxnSpPr>
            <a:cxnSpLocks/>
          </p:cNvCxnSpPr>
          <p:nvPr userDrawn="1"/>
        </p:nvCxnSpPr>
        <p:spPr>
          <a:xfrm>
            <a:off x="632848" y="2750727"/>
            <a:ext cx="5277024" cy="0"/>
          </a:xfrm>
          <a:prstGeom prst="line">
            <a:avLst/>
          </a:prstGeom>
          <a:ln w="50800">
            <a:solidFill>
              <a:srgbClr val="29E5C5"/>
            </a:solidFill>
          </a:ln>
        </p:spPr>
        <p:style>
          <a:lnRef idx="1">
            <a:schemeClr val="accent3"/>
          </a:lnRef>
          <a:fillRef idx="0">
            <a:schemeClr val="accent3"/>
          </a:fillRef>
          <a:effectRef idx="0">
            <a:schemeClr val="accent3"/>
          </a:effectRef>
          <a:fontRef idx="minor">
            <a:schemeClr val="tx1"/>
          </a:fontRef>
        </p:style>
      </p:cxnSp>
      <p:pic>
        <p:nvPicPr>
          <p:cNvPr id="10" name="Graphic 9">
            <a:extLst>
              <a:ext uri="{FF2B5EF4-FFF2-40B4-BE49-F238E27FC236}">
                <a16:creationId xmlns:a16="http://schemas.microsoft.com/office/drawing/2014/main" id="{378AEECA-F750-6DCA-CB29-2E7E53CB136A}"/>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395" y="5930130"/>
            <a:ext cx="1498740" cy="457200"/>
          </a:xfrm>
          <a:prstGeom prst="rect">
            <a:avLst/>
          </a:prstGeom>
        </p:spPr>
      </p:pic>
      <p:pic>
        <p:nvPicPr>
          <p:cNvPr id="7" name="Picture 6">
            <a:extLst>
              <a:ext uri="{FF2B5EF4-FFF2-40B4-BE49-F238E27FC236}">
                <a16:creationId xmlns:a16="http://schemas.microsoft.com/office/drawing/2014/main" id="{9A7E1E80-07B1-2B25-B228-188ED575E4FC}"/>
              </a:ext>
            </a:extLst>
          </p:cNvPr>
          <p:cNvPicPr>
            <a:picLocks noChangeAspect="1"/>
          </p:cNvPicPr>
          <p:nvPr userDrawn="1"/>
        </p:nvPicPr>
        <p:blipFill>
          <a:blip r:embed="rId5">
            <a:extLst>
              <a:ext uri="{28A0092B-C50C-407E-A947-70E740481C1C}">
                <a14:useLocalDpi xmlns:a14="http://schemas.microsoft.com/office/drawing/2010/main" val="0"/>
              </a:ext>
            </a:extLst>
          </a:blip>
          <a:srcRect l="17" r="17"/>
          <a:stretch/>
        </p:blipFill>
        <p:spPr>
          <a:xfrm>
            <a:off x="7134044" y="-1"/>
            <a:ext cx="5057955" cy="6858001"/>
          </a:xfrm>
          <a:prstGeom prst="rect">
            <a:avLst/>
          </a:prstGeom>
        </p:spPr>
      </p:pic>
      <p:pic>
        <p:nvPicPr>
          <p:cNvPr id="2" name="Picture 1" descr="Logo&#10;&#10;Description automatically generated">
            <a:extLst>
              <a:ext uri="{FF2B5EF4-FFF2-40B4-BE49-F238E27FC236}">
                <a16:creationId xmlns:a16="http://schemas.microsoft.com/office/drawing/2014/main" id="{4EA83C06-567E-295A-4B48-C4ACEE11D6B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38476" y="5968799"/>
            <a:ext cx="1630595" cy="418531"/>
          </a:xfrm>
          <a:prstGeom prst="rect">
            <a:avLst/>
          </a:prstGeom>
        </p:spPr>
      </p:pic>
    </p:spTree>
    <p:custDataLst>
      <p:tags r:id="rId1"/>
    </p:custDataLst>
    <p:extLst>
      <p:ext uri="{BB962C8B-B14F-4D97-AF65-F5344CB8AC3E}">
        <p14:creationId xmlns:p14="http://schemas.microsoft.com/office/powerpoint/2010/main" val="753939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5a. About slide. Always comes just before the closing slide. Cream option.">
    <p:spTree>
      <p:nvGrpSpPr>
        <p:cNvPr id="1" name=""/>
        <p:cNvGrpSpPr/>
        <p:nvPr/>
      </p:nvGrpSpPr>
      <p:grpSpPr>
        <a:xfrm>
          <a:off x="0" y="0"/>
          <a:ext cx="0" cy="0"/>
          <a:chOff x="0" y="0"/>
          <a:chExt cx="0" cy="0"/>
        </a:xfrm>
      </p:grpSpPr>
      <p:pic>
        <p:nvPicPr>
          <p:cNvPr id="19" name="Picture 18" descr="A picture containing text, sign, electronics, dark&#10;&#10;Description automatically generated">
            <a:extLst>
              <a:ext uri="{FF2B5EF4-FFF2-40B4-BE49-F238E27FC236}">
                <a16:creationId xmlns:a16="http://schemas.microsoft.com/office/drawing/2014/main" id="{EC125DB5-C8DC-C311-0F4E-DEE3D58E97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87796" y="673725"/>
            <a:ext cx="1444759" cy="1444759"/>
          </a:xfrm>
          <a:prstGeom prst="rect">
            <a:avLst/>
          </a:prstGeom>
        </p:spPr>
      </p:pic>
      <p:sp>
        <p:nvSpPr>
          <p:cNvPr id="20" name="Text Placeholder 5">
            <a:extLst>
              <a:ext uri="{FF2B5EF4-FFF2-40B4-BE49-F238E27FC236}">
                <a16:creationId xmlns:a16="http://schemas.microsoft.com/office/drawing/2014/main" id="{56F6D348-D40C-94E0-117A-947EE7127B5F}"/>
              </a:ext>
            </a:extLst>
          </p:cNvPr>
          <p:cNvSpPr txBox="1">
            <a:spLocks/>
          </p:cNvSpPr>
          <p:nvPr userDrawn="1"/>
        </p:nvSpPr>
        <p:spPr>
          <a:xfrm>
            <a:off x="9964852" y="6241755"/>
            <a:ext cx="1650283" cy="196375"/>
          </a:xfrm>
          <a:prstGeom prst="rect">
            <a:avLst/>
          </a:prstGeom>
        </p:spPr>
        <p:txBody>
          <a:bodyPr lIns="0" rIns="0" anchor="t">
            <a:noAutofit/>
          </a:bodyPr>
          <a:lstStyle>
            <a:lvl1pPr marL="0" indent="0" algn="l" defTabSz="914400" rtl="0" eaLnBrk="1" latinLnBrk="0" hangingPunct="1">
              <a:lnSpc>
                <a:spcPts val="3800"/>
              </a:lnSpc>
              <a:spcBef>
                <a:spcPts val="1000"/>
              </a:spcBef>
              <a:buFont typeface="Arial" panose="020B0604020202020204" pitchFamily="34" charset="0"/>
              <a:buNone/>
              <a:defRPr sz="3000" b="1" i="0" kern="1200">
                <a:solidFill>
                  <a:schemeClr val="tx1"/>
                </a:solidFill>
                <a:latin typeface="Aktiv Grotesk XBold" panose="020B0504020202020204" pitchFamily="34" charset="0"/>
                <a:ea typeface="Aktiv Grotesk XBold" panose="020B0504020202020204" pitchFamily="34" charset="0"/>
                <a:cs typeface="Aktiv Grotesk XBold" panose="020B05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lnSpc>
                <a:spcPts val="1200"/>
              </a:lnSpc>
              <a:spcBef>
                <a:spcPts val="0"/>
              </a:spcBef>
            </a:pPr>
            <a:fld id="{EC4C726C-37B9-244A-9767-B64619CF1E7E}" type="slidenum">
              <a:rPr lang="en-US" sz="800" b="1" i="0" spc="0" smtClean="0">
                <a:solidFill>
                  <a:schemeClr val="tx1"/>
                </a:solidFill>
                <a:latin typeface="Merriweather Sans" pitchFamily="2" charset="0"/>
                <a:ea typeface="Aktiv Grotesk" panose="020B0504020202020204" pitchFamily="34" charset="0"/>
                <a:cs typeface="Aktiv Grotesk" panose="020B0504020202020204" pitchFamily="34" charset="0"/>
              </a:rPr>
              <a:t>‹#›</a:t>
            </a:fld>
            <a:endParaRPr lang="en-US" sz="800" b="1" i="0" spc="0" dirty="0">
              <a:solidFill>
                <a:schemeClr val="tx1"/>
              </a:solidFill>
              <a:latin typeface="Merriweather Sans" pitchFamily="2" charset="0"/>
              <a:ea typeface="Aktiv Grotesk" panose="020B0504020202020204" pitchFamily="34" charset="0"/>
              <a:cs typeface="Aktiv Grotesk" panose="020B0504020202020204" pitchFamily="34" charset="0"/>
            </a:endParaRPr>
          </a:p>
        </p:txBody>
      </p:sp>
      <p:pic>
        <p:nvPicPr>
          <p:cNvPr id="4" name="Picture 3" descr="Logo&#10;&#10;Description automatically generated">
            <a:extLst>
              <a:ext uri="{FF2B5EF4-FFF2-40B4-BE49-F238E27FC236}">
                <a16:creationId xmlns:a16="http://schemas.microsoft.com/office/drawing/2014/main" id="{75DDC8C5-4970-508A-DC42-B4902C1788F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5395" y="5968799"/>
            <a:ext cx="1630595" cy="418531"/>
          </a:xfrm>
          <a:prstGeom prst="rect">
            <a:avLst/>
          </a:prstGeom>
        </p:spPr>
      </p:pic>
    </p:spTree>
    <p:custDataLst>
      <p:tags r:id="rId1"/>
    </p:custDataLst>
    <p:extLst>
      <p:ext uri="{BB962C8B-B14F-4D97-AF65-F5344CB8AC3E}">
        <p14:creationId xmlns:p14="http://schemas.microsoft.com/office/powerpoint/2010/main" val="195892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b. About slide. Always comes just before the closing slide. White o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2A8A1A-63C8-F14E-BBF6-923F8EDCAFEA}"/>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378AEECA-F750-6DCA-CB29-2E7E53CB136A}"/>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395" y="5930130"/>
            <a:ext cx="1498740" cy="457200"/>
          </a:xfrm>
          <a:prstGeom prst="rect">
            <a:avLst/>
          </a:prstGeom>
        </p:spPr>
      </p:pic>
      <p:pic>
        <p:nvPicPr>
          <p:cNvPr id="19" name="Picture 18" descr="A picture containing text, sign, electronics, dark&#10;&#10;Description automatically generated">
            <a:extLst>
              <a:ext uri="{FF2B5EF4-FFF2-40B4-BE49-F238E27FC236}">
                <a16:creationId xmlns:a16="http://schemas.microsoft.com/office/drawing/2014/main" id="{EC125DB5-C8DC-C311-0F4E-DEE3D58E97D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87796" y="673725"/>
            <a:ext cx="1444759" cy="1444759"/>
          </a:xfrm>
          <a:prstGeom prst="rect">
            <a:avLst/>
          </a:prstGeom>
        </p:spPr>
      </p:pic>
      <p:sp>
        <p:nvSpPr>
          <p:cNvPr id="20" name="Text Placeholder 5">
            <a:extLst>
              <a:ext uri="{FF2B5EF4-FFF2-40B4-BE49-F238E27FC236}">
                <a16:creationId xmlns:a16="http://schemas.microsoft.com/office/drawing/2014/main" id="{56F6D348-D40C-94E0-117A-947EE7127B5F}"/>
              </a:ext>
            </a:extLst>
          </p:cNvPr>
          <p:cNvSpPr txBox="1">
            <a:spLocks/>
          </p:cNvSpPr>
          <p:nvPr userDrawn="1"/>
        </p:nvSpPr>
        <p:spPr>
          <a:xfrm>
            <a:off x="9964852" y="6241755"/>
            <a:ext cx="1650283" cy="196375"/>
          </a:xfrm>
          <a:prstGeom prst="rect">
            <a:avLst/>
          </a:prstGeom>
        </p:spPr>
        <p:txBody>
          <a:bodyPr lIns="0" rIns="0" anchor="t">
            <a:noAutofit/>
          </a:bodyPr>
          <a:lstStyle>
            <a:lvl1pPr marL="0" indent="0" algn="l" defTabSz="914400" rtl="0" eaLnBrk="1" latinLnBrk="0" hangingPunct="1">
              <a:lnSpc>
                <a:spcPts val="3800"/>
              </a:lnSpc>
              <a:spcBef>
                <a:spcPts val="1000"/>
              </a:spcBef>
              <a:buFont typeface="Arial" panose="020B0604020202020204" pitchFamily="34" charset="0"/>
              <a:buNone/>
              <a:defRPr sz="3000" b="1" i="0" kern="1200">
                <a:solidFill>
                  <a:schemeClr val="tx1"/>
                </a:solidFill>
                <a:latin typeface="Aktiv Grotesk XBold" panose="020B0504020202020204" pitchFamily="34" charset="0"/>
                <a:ea typeface="Aktiv Grotesk XBold" panose="020B0504020202020204" pitchFamily="34" charset="0"/>
                <a:cs typeface="Aktiv Grotesk XBold" panose="020B05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lnSpc>
                <a:spcPts val="1200"/>
              </a:lnSpc>
              <a:spcBef>
                <a:spcPts val="0"/>
              </a:spcBef>
            </a:pPr>
            <a:fld id="{EC4C726C-37B9-244A-9767-B64619CF1E7E}" type="slidenum">
              <a:rPr lang="en-US" sz="800" b="1" i="0" spc="0" smtClean="0">
                <a:solidFill>
                  <a:schemeClr val="tx1"/>
                </a:solidFill>
                <a:latin typeface="Merriweather Sans" pitchFamily="2" charset="0"/>
                <a:ea typeface="Aktiv Grotesk" panose="020B0504020202020204" pitchFamily="34" charset="0"/>
                <a:cs typeface="Aktiv Grotesk" panose="020B0504020202020204" pitchFamily="34" charset="0"/>
              </a:rPr>
              <a:t>‹#›</a:t>
            </a:fld>
            <a:endParaRPr lang="en-US" sz="800" b="1" i="0" spc="0" dirty="0">
              <a:solidFill>
                <a:schemeClr val="tx1"/>
              </a:solidFill>
              <a:latin typeface="Merriweather Sans" pitchFamily="2" charset="0"/>
              <a:ea typeface="Aktiv Grotesk" panose="020B0504020202020204" pitchFamily="34" charset="0"/>
              <a:cs typeface="Aktiv Grotesk" panose="020B0504020202020204" pitchFamily="34" charset="0"/>
            </a:endParaRPr>
          </a:p>
        </p:txBody>
      </p:sp>
    </p:spTree>
    <p:custDataLst>
      <p:tags r:id="rId1"/>
    </p:custDataLst>
    <p:extLst>
      <p:ext uri="{BB962C8B-B14F-4D97-AF65-F5344CB8AC3E}">
        <p14:creationId xmlns:p14="http://schemas.microsoft.com/office/powerpoint/2010/main" val="115170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d. Closing slide. Always comes last. White o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100E2CB-AFB9-C8EC-7C28-1C530F1DB7C8}"/>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a:extLst>
              <a:ext uri="{FF2B5EF4-FFF2-40B4-BE49-F238E27FC236}">
                <a16:creationId xmlns:a16="http://schemas.microsoft.com/office/drawing/2014/main" id="{523EA663-4C2E-4F4A-AD9A-DC0355AEA47C}"/>
              </a:ext>
            </a:extLst>
          </p:cNvPr>
          <p:cNvSpPr>
            <a:spLocks noGrp="1"/>
          </p:cNvSpPr>
          <p:nvPr>
            <p:ph type="body" sz="half" idx="11" hasCustomPrompt="1"/>
          </p:nvPr>
        </p:nvSpPr>
        <p:spPr>
          <a:xfrm>
            <a:off x="617335" y="685800"/>
            <a:ext cx="5309471" cy="1828800"/>
          </a:xfrm>
          <a:prstGeom prst="rect">
            <a:avLst/>
          </a:prstGeom>
        </p:spPr>
        <p:txBody>
          <a:bodyPr lIns="0" tIns="0" rIns="0" bIns="0" anchor="b">
            <a:noAutofit/>
          </a:bodyPr>
          <a:lstStyle>
            <a:lvl1pPr marL="0" indent="0">
              <a:lnSpc>
                <a:spcPts val="4200"/>
              </a:lnSpc>
              <a:buNone/>
              <a:defRPr sz="3600" b="1" i="0">
                <a:solidFill>
                  <a:schemeClr val="tx1"/>
                </a:solidFill>
                <a:latin typeface="Merriweather Sans" pitchFamily="2" charset="0"/>
                <a:ea typeface="Merriweather Sans" pitchFamily="2" charset="0"/>
                <a:cs typeface="Aktiv Grotesk XBold"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Closing slide title here</a:t>
            </a:r>
          </a:p>
        </p:txBody>
      </p:sp>
      <p:sp>
        <p:nvSpPr>
          <p:cNvPr id="14" name="Text Placeholder 3">
            <a:extLst>
              <a:ext uri="{FF2B5EF4-FFF2-40B4-BE49-F238E27FC236}">
                <a16:creationId xmlns:a16="http://schemas.microsoft.com/office/drawing/2014/main" id="{28C0AB24-CEF2-724B-BE5F-57A51C92871D}"/>
              </a:ext>
            </a:extLst>
          </p:cNvPr>
          <p:cNvSpPr>
            <a:spLocks noGrp="1"/>
          </p:cNvSpPr>
          <p:nvPr>
            <p:ph type="body" sz="half" idx="12" hasCustomPrompt="1"/>
          </p:nvPr>
        </p:nvSpPr>
        <p:spPr>
          <a:xfrm>
            <a:off x="617335" y="2986855"/>
            <a:ext cx="5309471" cy="1813745"/>
          </a:xfrm>
          <a:prstGeom prst="rect">
            <a:avLst/>
          </a:prstGeom>
        </p:spPr>
        <p:txBody>
          <a:bodyPr lIns="0" tIns="0" rIns="0" bIns="0" anchor="t">
            <a:noAutofit/>
          </a:bodyPr>
          <a:lstStyle>
            <a:lvl1pPr marL="0" indent="0">
              <a:lnSpc>
                <a:spcPts val="2200"/>
              </a:lnSpc>
              <a:buNone/>
              <a:defRPr sz="1400" b="0" i="0">
                <a:solidFill>
                  <a:schemeClr val="tx1"/>
                </a:solidFill>
                <a:latin typeface="Merriweather Sans" pitchFamily="2" charset="0"/>
                <a:ea typeface="Aktiv Grotesk" panose="020B0504020202020204" pitchFamily="34" charset="0"/>
                <a:cs typeface="Aktiv Grotesk"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Closing text goes here</a:t>
            </a:r>
          </a:p>
        </p:txBody>
      </p:sp>
      <p:cxnSp>
        <p:nvCxnSpPr>
          <p:cNvPr id="15" name="Straight Connector 14">
            <a:extLst>
              <a:ext uri="{FF2B5EF4-FFF2-40B4-BE49-F238E27FC236}">
                <a16:creationId xmlns:a16="http://schemas.microsoft.com/office/drawing/2014/main" id="{E8B9C809-0D9C-0C42-8B52-0D0436F80607}"/>
              </a:ext>
            </a:extLst>
          </p:cNvPr>
          <p:cNvCxnSpPr>
            <a:cxnSpLocks/>
          </p:cNvCxnSpPr>
          <p:nvPr userDrawn="1"/>
        </p:nvCxnSpPr>
        <p:spPr>
          <a:xfrm>
            <a:off x="632848" y="2750727"/>
            <a:ext cx="5277024" cy="0"/>
          </a:xfrm>
          <a:prstGeom prst="line">
            <a:avLst/>
          </a:prstGeom>
          <a:ln w="50800">
            <a:solidFill>
              <a:schemeClr val="bg1"/>
            </a:solidFill>
          </a:ln>
        </p:spPr>
        <p:style>
          <a:lnRef idx="1">
            <a:schemeClr val="accent3"/>
          </a:lnRef>
          <a:fillRef idx="0">
            <a:schemeClr val="accent3"/>
          </a:fillRef>
          <a:effectRef idx="0">
            <a:schemeClr val="accent3"/>
          </a:effectRef>
          <a:fontRef idx="minor">
            <a:schemeClr val="tx1"/>
          </a:fontRef>
        </p:style>
      </p:cxnSp>
      <p:pic>
        <p:nvPicPr>
          <p:cNvPr id="10" name="Graphic 9">
            <a:extLst>
              <a:ext uri="{FF2B5EF4-FFF2-40B4-BE49-F238E27FC236}">
                <a16:creationId xmlns:a16="http://schemas.microsoft.com/office/drawing/2014/main" id="{378AEECA-F750-6DCA-CB29-2E7E53CB136A}"/>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395" y="5930130"/>
            <a:ext cx="1498740" cy="457200"/>
          </a:xfrm>
          <a:prstGeom prst="rect">
            <a:avLst/>
          </a:prstGeom>
        </p:spPr>
      </p:pic>
      <p:pic>
        <p:nvPicPr>
          <p:cNvPr id="9" name="Picture 8">
            <a:extLst>
              <a:ext uri="{FF2B5EF4-FFF2-40B4-BE49-F238E27FC236}">
                <a16:creationId xmlns:a16="http://schemas.microsoft.com/office/drawing/2014/main" id="{F1A4973D-2426-A7E8-E3A6-E54A78731368}"/>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l="11555" r="11555"/>
          <a:stretch/>
        </p:blipFill>
        <p:spPr>
          <a:xfrm>
            <a:off x="6916738" y="-1"/>
            <a:ext cx="5275262" cy="6858001"/>
          </a:xfrm>
          <a:prstGeom prst="rect">
            <a:avLst/>
          </a:prstGeom>
        </p:spPr>
      </p:pic>
      <p:pic>
        <p:nvPicPr>
          <p:cNvPr id="2" name="Picture 1" descr="Logo&#10;&#10;Description automatically generated">
            <a:extLst>
              <a:ext uri="{FF2B5EF4-FFF2-40B4-BE49-F238E27FC236}">
                <a16:creationId xmlns:a16="http://schemas.microsoft.com/office/drawing/2014/main" id="{DB39AB78-4ED4-6CF5-2E87-6E4790FC44C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38476" y="5968799"/>
            <a:ext cx="1630595" cy="418531"/>
          </a:xfrm>
          <a:prstGeom prst="rect">
            <a:avLst/>
          </a:prstGeom>
        </p:spPr>
      </p:pic>
    </p:spTree>
    <p:custDataLst>
      <p:tags r:id="rId1"/>
    </p:custDataLst>
    <p:extLst>
      <p:ext uri="{BB962C8B-B14F-4D97-AF65-F5344CB8AC3E}">
        <p14:creationId xmlns:p14="http://schemas.microsoft.com/office/powerpoint/2010/main" val="33858011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5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a. Icons slide - Use this to pull icons from">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FC33901-1B49-E8AC-DC31-140FA895099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7525" y="470260"/>
            <a:ext cx="1498740" cy="457200"/>
          </a:xfrm>
          <a:prstGeom prst="rect">
            <a:avLst/>
          </a:prstGeom>
        </p:spPr>
      </p:pic>
      <p:cxnSp>
        <p:nvCxnSpPr>
          <p:cNvPr id="11" name="Straight Connector 10">
            <a:extLst>
              <a:ext uri="{FF2B5EF4-FFF2-40B4-BE49-F238E27FC236}">
                <a16:creationId xmlns:a16="http://schemas.microsoft.com/office/drawing/2014/main" id="{E0409580-0201-E1A1-0654-4A8742DE462A}"/>
              </a:ext>
            </a:extLst>
          </p:cNvPr>
          <p:cNvCxnSpPr>
            <a:cxnSpLocks/>
          </p:cNvCxnSpPr>
          <p:nvPr userDrawn="1"/>
        </p:nvCxnSpPr>
        <p:spPr>
          <a:xfrm>
            <a:off x="612475" y="1289046"/>
            <a:ext cx="5680260" cy="0"/>
          </a:xfrm>
          <a:prstGeom prst="line">
            <a:avLst/>
          </a:prstGeom>
          <a:ln w="50800">
            <a:solidFill>
              <a:srgbClr val="29E5C5"/>
            </a:solidFill>
          </a:ln>
        </p:spPr>
        <p:style>
          <a:lnRef idx="1">
            <a:schemeClr val="accent3"/>
          </a:lnRef>
          <a:fillRef idx="0">
            <a:schemeClr val="accent3"/>
          </a:fillRef>
          <a:effectRef idx="0">
            <a:schemeClr val="accent3"/>
          </a:effectRef>
          <a:fontRef idx="minor">
            <a:schemeClr val="tx1"/>
          </a:fontRef>
        </p:style>
      </p:cxnSp>
      <p:sp>
        <p:nvSpPr>
          <p:cNvPr id="10" name="Text Placeholder 3">
            <a:extLst>
              <a:ext uri="{FF2B5EF4-FFF2-40B4-BE49-F238E27FC236}">
                <a16:creationId xmlns:a16="http://schemas.microsoft.com/office/drawing/2014/main" id="{9A8EE790-14CE-772F-ED3D-F7EBA6B9617B}"/>
              </a:ext>
            </a:extLst>
          </p:cNvPr>
          <p:cNvSpPr>
            <a:spLocks noGrp="1"/>
          </p:cNvSpPr>
          <p:nvPr>
            <p:ph type="body" sz="half" idx="2" hasCustomPrompt="1"/>
          </p:nvPr>
        </p:nvSpPr>
        <p:spPr>
          <a:xfrm>
            <a:off x="606423" y="518797"/>
            <a:ext cx="7335078" cy="598141"/>
          </a:xfrm>
          <a:prstGeom prst="rect">
            <a:avLst/>
          </a:prstGeom>
        </p:spPr>
        <p:txBody>
          <a:bodyPr lIns="0" rIns="0" anchor="ctr">
            <a:noAutofit/>
          </a:bodyPr>
          <a:lstStyle>
            <a:lvl1pPr marL="0" indent="0">
              <a:lnSpc>
                <a:spcPct val="100000"/>
              </a:lnSpc>
              <a:spcBef>
                <a:spcPts val="600"/>
              </a:spcBef>
              <a:buNone/>
              <a:defRPr sz="3000" b="1" i="0">
                <a:solidFill>
                  <a:srgbClr val="342A4C"/>
                </a:solidFill>
                <a:latin typeface="Merriweather Sans" pitchFamily="2" charset="0"/>
                <a:ea typeface="Merriweather Sans" pitchFamily="2" charset="0"/>
                <a:cs typeface="Aktiv Grotesk XBold"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Icons – copy/paste these to place in your presentation</a:t>
            </a:r>
          </a:p>
        </p:txBody>
      </p:sp>
    </p:spTree>
    <p:extLst>
      <p:ext uri="{BB962C8B-B14F-4D97-AF65-F5344CB8AC3E}">
        <p14:creationId xmlns:p14="http://schemas.microsoft.com/office/powerpoint/2010/main" val="2008107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b. Section divider slide option. White colo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C1FD2B4-982C-382C-E430-27B84ADE53B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3713" r="7132"/>
          <a:stretch/>
        </p:blipFill>
        <p:spPr>
          <a:xfrm>
            <a:off x="7148423" y="0"/>
            <a:ext cx="5057955" cy="6858000"/>
          </a:xfrm>
          <a:prstGeom prst="rect">
            <a:avLst/>
          </a:prstGeom>
        </p:spPr>
      </p:pic>
      <p:sp>
        <p:nvSpPr>
          <p:cNvPr id="2" name="Rectangle 1">
            <a:extLst>
              <a:ext uri="{FF2B5EF4-FFF2-40B4-BE49-F238E27FC236}">
                <a16:creationId xmlns:a16="http://schemas.microsoft.com/office/drawing/2014/main" id="{88D0752B-A296-C45A-B87A-071971BF6EB2}"/>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a:extLst>
              <a:ext uri="{FF2B5EF4-FFF2-40B4-BE49-F238E27FC236}">
                <a16:creationId xmlns:a16="http://schemas.microsoft.com/office/drawing/2014/main" id="{523EA663-4C2E-4F4A-AD9A-DC0355AEA47C}"/>
              </a:ext>
            </a:extLst>
          </p:cNvPr>
          <p:cNvSpPr>
            <a:spLocks noGrp="1"/>
          </p:cNvSpPr>
          <p:nvPr>
            <p:ph type="body" sz="half" idx="11" hasCustomPrompt="1"/>
          </p:nvPr>
        </p:nvSpPr>
        <p:spPr>
          <a:xfrm>
            <a:off x="617335" y="685800"/>
            <a:ext cx="5309471" cy="1828800"/>
          </a:xfrm>
          <a:prstGeom prst="rect">
            <a:avLst/>
          </a:prstGeom>
        </p:spPr>
        <p:txBody>
          <a:bodyPr lIns="0" tIns="0" rIns="0" bIns="0" anchor="b">
            <a:noAutofit/>
          </a:bodyPr>
          <a:lstStyle>
            <a:lvl1pPr marL="0" indent="0">
              <a:lnSpc>
                <a:spcPts val="4200"/>
              </a:lnSpc>
              <a:buNone/>
              <a:defRPr sz="3600" b="1" i="0">
                <a:solidFill>
                  <a:schemeClr val="tx1"/>
                </a:solidFill>
                <a:latin typeface="Merriweather Sans" pitchFamily="2" charset="0"/>
                <a:ea typeface="Merriweather Sans" pitchFamily="2" charset="0"/>
                <a:cs typeface="Aktiv Grotesk XBold"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Section divider/header title here</a:t>
            </a:r>
          </a:p>
        </p:txBody>
      </p:sp>
      <p:sp>
        <p:nvSpPr>
          <p:cNvPr id="14" name="Text Placeholder 3">
            <a:extLst>
              <a:ext uri="{FF2B5EF4-FFF2-40B4-BE49-F238E27FC236}">
                <a16:creationId xmlns:a16="http://schemas.microsoft.com/office/drawing/2014/main" id="{28C0AB24-CEF2-724B-BE5F-57A51C92871D}"/>
              </a:ext>
            </a:extLst>
          </p:cNvPr>
          <p:cNvSpPr>
            <a:spLocks noGrp="1"/>
          </p:cNvSpPr>
          <p:nvPr>
            <p:ph type="body" sz="half" idx="12" hasCustomPrompt="1"/>
          </p:nvPr>
        </p:nvSpPr>
        <p:spPr>
          <a:xfrm>
            <a:off x="617335" y="2986855"/>
            <a:ext cx="5309471" cy="1813745"/>
          </a:xfrm>
          <a:prstGeom prst="rect">
            <a:avLst/>
          </a:prstGeom>
        </p:spPr>
        <p:txBody>
          <a:bodyPr lIns="0" tIns="0" rIns="0" bIns="0" anchor="t">
            <a:noAutofit/>
          </a:bodyPr>
          <a:lstStyle>
            <a:lvl1pPr marL="0" indent="0">
              <a:lnSpc>
                <a:spcPts val="2200"/>
              </a:lnSpc>
              <a:buNone/>
              <a:defRPr sz="1400" b="0" i="0">
                <a:solidFill>
                  <a:schemeClr val="tx1"/>
                </a:solidFill>
                <a:latin typeface="Merriweather Sans" pitchFamily="2" charset="0"/>
                <a:ea typeface="Aktiv Grotesk" panose="020B0504020202020204" pitchFamily="34" charset="0"/>
                <a:cs typeface="Aktiv Grotesk"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Section header/intro text goes here</a:t>
            </a:r>
          </a:p>
        </p:txBody>
      </p:sp>
      <p:cxnSp>
        <p:nvCxnSpPr>
          <p:cNvPr id="15" name="Straight Connector 14">
            <a:extLst>
              <a:ext uri="{FF2B5EF4-FFF2-40B4-BE49-F238E27FC236}">
                <a16:creationId xmlns:a16="http://schemas.microsoft.com/office/drawing/2014/main" id="{E8B9C809-0D9C-0C42-8B52-0D0436F80607}"/>
              </a:ext>
            </a:extLst>
          </p:cNvPr>
          <p:cNvCxnSpPr>
            <a:cxnSpLocks/>
          </p:cNvCxnSpPr>
          <p:nvPr userDrawn="1"/>
        </p:nvCxnSpPr>
        <p:spPr>
          <a:xfrm>
            <a:off x="632848" y="2750727"/>
            <a:ext cx="5277024" cy="0"/>
          </a:xfrm>
          <a:prstGeom prst="line">
            <a:avLst/>
          </a:prstGeom>
          <a:ln w="50800">
            <a:solidFill>
              <a:srgbClr val="29E5C5"/>
            </a:solidFill>
          </a:ln>
        </p:spPr>
        <p:style>
          <a:lnRef idx="1">
            <a:schemeClr val="accent3"/>
          </a:lnRef>
          <a:fillRef idx="0">
            <a:schemeClr val="accent3"/>
          </a:fillRef>
          <a:effectRef idx="0">
            <a:schemeClr val="accent3"/>
          </a:effectRef>
          <a:fontRef idx="minor">
            <a:schemeClr val="tx1"/>
          </a:fontRef>
        </p:style>
      </p:cxnSp>
      <p:pic>
        <p:nvPicPr>
          <p:cNvPr id="10" name="Graphic 9">
            <a:extLst>
              <a:ext uri="{FF2B5EF4-FFF2-40B4-BE49-F238E27FC236}">
                <a16:creationId xmlns:a16="http://schemas.microsoft.com/office/drawing/2014/main" id="{378AEECA-F750-6DCA-CB29-2E7E53CB136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5395" y="5930130"/>
            <a:ext cx="1498740" cy="457200"/>
          </a:xfrm>
          <a:prstGeom prst="rect">
            <a:avLst/>
          </a:prstGeom>
        </p:spPr>
      </p:pic>
      <p:pic>
        <p:nvPicPr>
          <p:cNvPr id="9" name="Picture 8">
            <a:extLst>
              <a:ext uri="{FF2B5EF4-FFF2-40B4-BE49-F238E27FC236}">
                <a16:creationId xmlns:a16="http://schemas.microsoft.com/office/drawing/2014/main" id="{17B45B84-C0F0-EDFA-87D1-5B982091FFEB}"/>
              </a:ext>
            </a:extLst>
          </p:cNvPr>
          <p:cNvPicPr>
            <a:picLocks noChangeAspect="1"/>
          </p:cNvPicPr>
          <p:nvPr userDrawn="1"/>
        </p:nvPicPr>
        <p:blipFill>
          <a:blip r:embed="rId6">
            <a:extLst>
              <a:ext uri="{28A0092B-C50C-407E-A947-70E740481C1C}">
                <a14:useLocalDpi xmlns:a14="http://schemas.microsoft.com/office/drawing/2010/main" val="0"/>
              </a:ext>
            </a:extLst>
          </a:blip>
          <a:srcRect l="17" r="17"/>
          <a:stretch/>
        </p:blipFill>
        <p:spPr>
          <a:xfrm>
            <a:off x="7135318" y="0"/>
            <a:ext cx="5057955" cy="6858000"/>
          </a:xfrm>
          <a:prstGeom prst="rect">
            <a:avLst/>
          </a:prstGeom>
        </p:spPr>
      </p:pic>
      <p:pic>
        <p:nvPicPr>
          <p:cNvPr id="3" name="Picture 2" descr="Logo&#10;&#10;Description automatically generated">
            <a:extLst>
              <a:ext uri="{FF2B5EF4-FFF2-40B4-BE49-F238E27FC236}">
                <a16:creationId xmlns:a16="http://schemas.microsoft.com/office/drawing/2014/main" id="{BDCDF83F-878D-E4C4-9E98-8725EAAF724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738476" y="5968799"/>
            <a:ext cx="1630595" cy="418531"/>
          </a:xfrm>
          <a:prstGeom prst="rect">
            <a:avLst/>
          </a:prstGeom>
        </p:spPr>
      </p:pic>
    </p:spTree>
    <p:custDataLst>
      <p:tags r:id="rId1"/>
    </p:custDataLst>
    <p:extLst>
      <p:ext uri="{BB962C8B-B14F-4D97-AF65-F5344CB8AC3E}">
        <p14:creationId xmlns:p14="http://schemas.microsoft.com/office/powerpoint/2010/main" val="3747055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a. Section divider slide option 1. Cream color.">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523EA663-4C2E-4F4A-AD9A-DC0355AEA47C}"/>
              </a:ext>
            </a:extLst>
          </p:cNvPr>
          <p:cNvSpPr>
            <a:spLocks noGrp="1"/>
          </p:cNvSpPr>
          <p:nvPr>
            <p:ph type="body" sz="half" idx="11" hasCustomPrompt="1"/>
          </p:nvPr>
        </p:nvSpPr>
        <p:spPr>
          <a:xfrm>
            <a:off x="617335" y="685800"/>
            <a:ext cx="5309471" cy="1828800"/>
          </a:xfrm>
          <a:prstGeom prst="rect">
            <a:avLst/>
          </a:prstGeom>
        </p:spPr>
        <p:txBody>
          <a:bodyPr lIns="0" tIns="0" rIns="0" bIns="0" anchor="b">
            <a:noAutofit/>
          </a:bodyPr>
          <a:lstStyle>
            <a:lvl1pPr marL="0" indent="0">
              <a:lnSpc>
                <a:spcPts val="4200"/>
              </a:lnSpc>
              <a:buNone/>
              <a:defRPr sz="3600" b="1" i="0">
                <a:solidFill>
                  <a:schemeClr val="tx1"/>
                </a:solidFill>
                <a:latin typeface="Merriweather Sans" pitchFamily="2" charset="0"/>
                <a:ea typeface="Merriweather Sans" pitchFamily="2" charset="0"/>
                <a:cs typeface="Aktiv Grotesk XBold"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Section divider/header title here</a:t>
            </a:r>
          </a:p>
        </p:txBody>
      </p:sp>
      <p:sp>
        <p:nvSpPr>
          <p:cNvPr id="14" name="Text Placeholder 3">
            <a:extLst>
              <a:ext uri="{FF2B5EF4-FFF2-40B4-BE49-F238E27FC236}">
                <a16:creationId xmlns:a16="http://schemas.microsoft.com/office/drawing/2014/main" id="{28C0AB24-CEF2-724B-BE5F-57A51C92871D}"/>
              </a:ext>
            </a:extLst>
          </p:cNvPr>
          <p:cNvSpPr>
            <a:spLocks noGrp="1"/>
          </p:cNvSpPr>
          <p:nvPr>
            <p:ph type="body" sz="half" idx="12" hasCustomPrompt="1"/>
          </p:nvPr>
        </p:nvSpPr>
        <p:spPr>
          <a:xfrm>
            <a:off x="617335" y="2986855"/>
            <a:ext cx="5309471" cy="1813745"/>
          </a:xfrm>
          <a:prstGeom prst="rect">
            <a:avLst/>
          </a:prstGeom>
        </p:spPr>
        <p:txBody>
          <a:bodyPr lIns="0" tIns="0" rIns="0" bIns="0" anchor="t">
            <a:noAutofit/>
          </a:bodyPr>
          <a:lstStyle>
            <a:lvl1pPr marL="0" indent="0">
              <a:lnSpc>
                <a:spcPts val="2200"/>
              </a:lnSpc>
              <a:buNone/>
              <a:defRPr sz="1400" b="0" i="0">
                <a:solidFill>
                  <a:schemeClr val="tx1"/>
                </a:solidFill>
                <a:latin typeface="Merriweather Sans" pitchFamily="2" charset="0"/>
                <a:ea typeface="Aktiv Grotesk" panose="020B0504020202020204" pitchFamily="34" charset="0"/>
                <a:cs typeface="Aktiv Grotesk"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Section header/intro text goes here</a:t>
            </a:r>
          </a:p>
        </p:txBody>
      </p:sp>
      <p:cxnSp>
        <p:nvCxnSpPr>
          <p:cNvPr id="15" name="Straight Connector 14">
            <a:extLst>
              <a:ext uri="{FF2B5EF4-FFF2-40B4-BE49-F238E27FC236}">
                <a16:creationId xmlns:a16="http://schemas.microsoft.com/office/drawing/2014/main" id="{E8B9C809-0D9C-0C42-8B52-0D0436F80607}"/>
              </a:ext>
            </a:extLst>
          </p:cNvPr>
          <p:cNvCxnSpPr>
            <a:cxnSpLocks/>
          </p:cNvCxnSpPr>
          <p:nvPr userDrawn="1"/>
        </p:nvCxnSpPr>
        <p:spPr>
          <a:xfrm>
            <a:off x="632848" y="2750727"/>
            <a:ext cx="5277024" cy="0"/>
          </a:xfrm>
          <a:prstGeom prst="line">
            <a:avLst/>
          </a:prstGeom>
          <a:ln w="50800">
            <a:solidFill>
              <a:srgbClr val="29E5C5"/>
            </a:solidFill>
          </a:ln>
        </p:spPr>
        <p:style>
          <a:lnRef idx="1">
            <a:schemeClr val="accent3"/>
          </a:lnRef>
          <a:fillRef idx="0">
            <a:schemeClr val="accent3"/>
          </a:fillRef>
          <a:effectRef idx="0">
            <a:schemeClr val="accent3"/>
          </a:effectRef>
          <a:fontRef idx="minor">
            <a:schemeClr val="tx1"/>
          </a:fontRef>
        </p:style>
      </p:cxnSp>
      <p:pic>
        <p:nvPicPr>
          <p:cNvPr id="10" name="Graphic 9">
            <a:extLst>
              <a:ext uri="{FF2B5EF4-FFF2-40B4-BE49-F238E27FC236}">
                <a16:creationId xmlns:a16="http://schemas.microsoft.com/office/drawing/2014/main" id="{378AEECA-F750-6DCA-CB29-2E7E53CB136A}"/>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395" y="5930130"/>
            <a:ext cx="1498740" cy="457200"/>
          </a:xfrm>
          <a:prstGeom prst="rect">
            <a:avLst/>
          </a:prstGeom>
        </p:spPr>
      </p:pic>
      <p:pic>
        <p:nvPicPr>
          <p:cNvPr id="8" name="Picture 7">
            <a:extLst>
              <a:ext uri="{FF2B5EF4-FFF2-40B4-BE49-F238E27FC236}">
                <a16:creationId xmlns:a16="http://schemas.microsoft.com/office/drawing/2014/main" id="{575F68C5-AD6E-DF01-0856-DC22F837943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802" t="112" r="2461" b="112"/>
          <a:stretch/>
        </p:blipFill>
        <p:spPr>
          <a:xfrm>
            <a:off x="7134129" y="0"/>
            <a:ext cx="5056632" cy="6858000"/>
          </a:xfrm>
          <a:prstGeom prst="rect">
            <a:avLst/>
          </a:prstGeom>
        </p:spPr>
      </p:pic>
      <p:pic>
        <p:nvPicPr>
          <p:cNvPr id="2" name="Picture 1" descr="Logo&#10;&#10;Description automatically generated">
            <a:extLst>
              <a:ext uri="{FF2B5EF4-FFF2-40B4-BE49-F238E27FC236}">
                <a16:creationId xmlns:a16="http://schemas.microsoft.com/office/drawing/2014/main" id="{E39BE9F3-6588-3C2C-200F-150ABE444DB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38476" y="5968799"/>
            <a:ext cx="1630595" cy="418531"/>
          </a:xfrm>
          <a:prstGeom prst="rect">
            <a:avLst/>
          </a:prstGeom>
        </p:spPr>
      </p:pic>
    </p:spTree>
    <p:custDataLst>
      <p:tags r:id="rId1"/>
    </p:custDataLst>
    <p:extLst>
      <p:ext uri="{BB962C8B-B14F-4D97-AF65-F5344CB8AC3E}">
        <p14:creationId xmlns:p14="http://schemas.microsoft.com/office/powerpoint/2010/main" val="3200683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a. Content with icon sidebar option. Cream color.">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65FA4C0-173E-7548-86A1-998F8890125E}"/>
              </a:ext>
            </a:extLst>
          </p:cNvPr>
          <p:cNvSpPr>
            <a:spLocks noGrp="1" noRot="1" noMove="1" noResize="1" noEditPoints="1" noAdjustHandles="1" noChangeArrowheads="1" noChangeShapeType="1"/>
          </p:cNvSpPr>
          <p:nvPr userDrawn="1"/>
        </p:nvSpPr>
        <p:spPr>
          <a:xfrm>
            <a:off x="6702423" y="0"/>
            <a:ext cx="548957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33">
            <a:extLst>
              <a:ext uri="{FF2B5EF4-FFF2-40B4-BE49-F238E27FC236}">
                <a16:creationId xmlns:a16="http://schemas.microsoft.com/office/drawing/2014/main" id="{CA51232A-1E1F-CA2D-4FD6-C83AEBEE01CA}"/>
              </a:ext>
            </a:extLst>
          </p:cNvPr>
          <p:cNvSpPr>
            <a:spLocks noGrp="1"/>
          </p:cNvSpPr>
          <p:nvPr>
            <p:ph type="pic" sz="quarter" idx="16" hasCustomPrompt="1"/>
          </p:nvPr>
        </p:nvSpPr>
        <p:spPr>
          <a:xfrm>
            <a:off x="7121794" y="4794741"/>
            <a:ext cx="870199" cy="823913"/>
          </a:xfrm>
          <a:prstGeom prst="rect">
            <a:avLst/>
          </a:prstGeom>
        </p:spPr>
        <p:txBody>
          <a:bodyPr anchor="ctr"/>
          <a:lstStyle>
            <a:lvl1pPr marL="0" indent="0" algn="ctr">
              <a:buNone/>
              <a:defRPr sz="1800">
                <a:latin typeface="Merriweather Sans" pitchFamily="2" charset="0"/>
              </a:defRPr>
            </a:lvl1pPr>
          </a:lstStyle>
          <a:p>
            <a:r>
              <a:rPr lang="en-US" dirty="0"/>
              <a:t>Icon</a:t>
            </a:r>
          </a:p>
        </p:txBody>
      </p:sp>
      <p:sp>
        <p:nvSpPr>
          <p:cNvPr id="35" name="Picture Placeholder 33">
            <a:extLst>
              <a:ext uri="{FF2B5EF4-FFF2-40B4-BE49-F238E27FC236}">
                <a16:creationId xmlns:a16="http://schemas.microsoft.com/office/drawing/2014/main" id="{8EEC1266-713F-C9DA-C2AA-E9EEF9000595}"/>
              </a:ext>
            </a:extLst>
          </p:cNvPr>
          <p:cNvSpPr>
            <a:spLocks noGrp="1"/>
          </p:cNvSpPr>
          <p:nvPr>
            <p:ph type="pic" sz="quarter" idx="15" hasCustomPrompt="1"/>
          </p:nvPr>
        </p:nvSpPr>
        <p:spPr>
          <a:xfrm>
            <a:off x="7155502" y="2954311"/>
            <a:ext cx="870199" cy="823913"/>
          </a:xfrm>
          <a:prstGeom prst="rect">
            <a:avLst/>
          </a:prstGeom>
        </p:spPr>
        <p:txBody>
          <a:bodyPr anchor="ctr"/>
          <a:lstStyle>
            <a:lvl1pPr marL="0" indent="0" algn="ctr">
              <a:buNone/>
              <a:defRPr sz="1800">
                <a:latin typeface="Merriweather Sans" pitchFamily="2" charset="0"/>
              </a:defRPr>
            </a:lvl1pPr>
          </a:lstStyle>
          <a:p>
            <a:r>
              <a:rPr lang="en-US" dirty="0"/>
              <a:t>Icon</a:t>
            </a:r>
          </a:p>
        </p:txBody>
      </p:sp>
      <p:sp>
        <p:nvSpPr>
          <p:cNvPr id="34" name="Picture Placeholder 33">
            <a:extLst>
              <a:ext uri="{FF2B5EF4-FFF2-40B4-BE49-F238E27FC236}">
                <a16:creationId xmlns:a16="http://schemas.microsoft.com/office/drawing/2014/main" id="{B0099323-2C14-6A54-3BCB-28213C4937AB}"/>
              </a:ext>
            </a:extLst>
          </p:cNvPr>
          <p:cNvSpPr>
            <a:spLocks noGrp="1"/>
          </p:cNvSpPr>
          <p:nvPr>
            <p:ph type="pic" sz="quarter" idx="14" hasCustomPrompt="1"/>
          </p:nvPr>
        </p:nvSpPr>
        <p:spPr>
          <a:xfrm>
            <a:off x="7166043" y="1113881"/>
            <a:ext cx="870199" cy="823913"/>
          </a:xfrm>
          <a:prstGeom prst="rect">
            <a:avLst/>
          </a:prstGeom>
        </p:spPr>
        <p:txBody>
          <a:bodyPr anchor="ctr"/>
          <a:lstStyle>
            <a:lvl1pPr marL="0" indent="0" algn="ctr">
              <a:buNone/>
              <a:defRPr sz="1800">
                <a:latin typeface="Merriweather Sans" pitchFamily="2" charset="0"/>
              </a:defRPr>
            </a:lvl1pPr>
          </a:lstStyle>
          <a:p>
            <a:r>
              <a:rPr lang="en-US" dirty="0"/>
              <a:t>Icon</a:t>
            </a:r>
          </a:p>
        </p:txBody>
      </p:sp>
      <p:sp>
        <p:nvSpPr>
          <p:cNvPr id="13" name="Text Placeholder 3">
            <a:extLst>
              <a:ext uri="{FF2B5EF4-FFF2-40B4-BE49-F238E27FC236}">
                <a16:creationId xmlns:a16="http://schemas.microsoft.com/office/drawing/2014/main" id="{E3E90DD1-452C-B349-A148-908E0CFD373F}"/>
              </a:ext>
            </a:extLst>
          </p:cNvPr>
          <p:cNvSpPr>
            <a:spLocks noGrp="1"/>
          </p:cNvSpPr>
          <p:nvPr>
            <p:ph type="body" sz="half" idx="11" hasCustomPrompt="1"/>
          </p:nvPr>
        </p:nvSpPr>
        <p:spPr>
          <a:xfrm>
            <a:off x="616965" y="1465541"/>
            <a:ext cx="5479036" cy="3801453"/>
          </a:xfrm>
          <a:prstGeom prst="rect">
            <a:avLst/>
          </a:prstGeom>
        </p:spPr>
        <p:txBody>
          <a:bodyPr lIns="0" rIns="0" anchor="t">
            <a:noAutofit/>
          </a:bodyPr>
          <a:lstStyle>
            <a:lvl1pPr marL="285750" indent="-285750">
              <a:lnSpc>
                <a:spcPts val="2200"/>
              </a:lnSpc>
              <a:buClr>
                <a:schemeClr val="bg2"/>
              </a:buClr>
              <a:buFont typeface="Arial" panose="020B0604020202020204" pitchFamily="34" charset="0"/>
              <a:buChar char="•"/>
              <a:defRPr sz="2000" b="0" i="0">
                <a:solidFill>
                  <a:schemeClr val="tx1"/>
                </a:solidFill>
                <a:latin typeface="Merriweather Sans" pitchFamily="2" charset="0"/>
                <a:ea typeface="Aktiv Grotesk" panose="020B0504020202020204" pitchFamily="34" charset="0"/>
                <a:cs typeface="Aktiv Grotesk" panose="020B0504020202020204" pitchFamily="34" charset="0"/>
              </a:defRPr>
            </a:lvl1pPr>
            <a:lvl2pPr marL="742950" indent="-285750">
              <a:buClr>
                <a:srgbClr val="342A4C"/>
              </a:buClr>
              <a:buFont typeface="Merriweather Sans" pitchFamily="2" charset="0"/>
              <a:buChar char="-"/>
              <a:defRPr lang="en-US" sz="1600" b="0" i="0" kern="1200" dirty="0">
                <a:solidFill>
                  <a:srgbClr val="342A4C"/>
                </a:solidFill>
                <a:latin typeface="Merriweather Sans" pitchFamily="2" charset="0"/>
                <a:ea typeface="Aktiv Grotesk" panose="020B0504020202020204" pitchFamily="34" charset="0"/>
                <a:cs typeface="Aktiv Grotesk" panose="020B0504020202020204" pitchFamily="34" charset="0"/>
              </a:defRPr>
            </a:lvl2pPr>
            <a:lvl3pPr marL="1085850" indent="-171450">
              <a:buFont typeface="Wingdings" panose="05000000000000000000" pitchFamily="2" charset="2"/>
              <a:buChar char="§"/>
              <a:defRPr sz="1200">
                <a:solidFill>
                  <a:srgbClr val="342A4C"/>
                </a:solidFill>
                <a:latin typeface="Merriweather Sans" pitchFamily="2" charset="0"/>
              </a:defRPr>
            </a:lvl3pPr>
            <a:lvl4pPr marL="1543050" indent="-171450">
              <a:buFont typeface="Merriweather Sans" pitchFamily="2" charset="0"/>
              <a:buChar char="▶"/>
              <a:defRPr sz="1000">
                <a:solidFill>
                  <a:srgbClr val="342A4C"/>
                </a:solidFill>
                <a:latin typeface="Merriweather Sans" pitchFamily="2" charset="0"/>
              </a:defRPr>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slide bullets here</a:t>
            </a:r>
          </a:p>
          <a:p>
            <a:pPr lvl="1"/>
            <a:r>
              <a:rPr lang="en-US" dirty="0"/>
              <a:t>Second level</a:t>
            </a:r>
          </a:p>
          <a:p>
            <a:pPr lvl="2"/>
            <a:r>
              <a:rPr lang="en-US" dirty="0"/>
              <a:t>Third level</a:t>
            </a:r>
          </a:p>
          <a:p>
            <a:pPr lvl="3"/>
            <a:r>
              <a:rPr lang="en-US" dirty="0"/>
              <a:t>Fourth level</a:t>
            </a:r>
          </a:p>
        </p:txBody>
      </p:sp>
      <p:sp>
        <p:nvSpPr>
          <p:cNvPr id="16" name="Text Placeholder 3">
            <a:extLst>
              <a:ext uri="{FF2B5EF4-FFF2-40B4-BE49-F238E27FC236}">
                <a16:creationId xmlns:a16="http://schemas.microsoft.com/office/drawing/2014/main" id="{4B0566D2-5CA0-8746-8798-B289394A212E}"/>
              </a:ext>
            </a:extLst>
          </p:cNvPr>
          <p:cNvSpPr>
            <a:spLocks noGrp="1"/>
          </p:cNvSpPr>
          <p:nvPr>
            <p:ph type="body" sz="half" idx="10"/>
          </p:nvPr>
        </p:nvSpPr>
        <p:spPr>
          <a:xfrm>
            <a:off x="8207566" y="694063"/>
            <a:ext cx="3367470" cy="1663548"/>
          </a:xfrm>
          <a:prstGeom prst="rect">
            <a:avLst/>
          </a:prstGeom>
        </p:spPr>
        <p:txBody>
          <a:bodyPr lIns="0" rIns="0" anchor="t">
            <a:normAutofit/>
          </a:bodyPr>
          <a:lstStyle>
            <a:lvl1pPr marL="0" indent="0">
              <a:lnSpc>
                <a:spcPts val="2000"/>
              </a:lnSpc>
              <a:buNone/>
              <a:defRPr sz="1200" b="0" i="0">
                <a:solidFill>
                  <a:srgbClr val="342A4C"/>
                </a:solidFill>
                <a:latin typeface="Merriweather Sans" pitchFamily="2" charset="0"/>
                <a:ea typeface="Aktiv Grotesk" panose="020B0504020202020204" pitchFamily="34" charset="0"/>
                <a:cs typeface="Aktiv Grotesk"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14" name="Graphic 13">
            <a:extLst>
              <a:ext uri="{FF2B5EF4-FFF2-40B4-BE49-F238E27FC236}">
                <a16:creationId xmlns:a16="http://schemas.microsoft.com/office/drawing/2014/main" id="{3905A7A8-345F-D1D6-C6BF-8430FA3CC786}"/>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395" y="5930130"/>
            <a:ext cx="1498740" cy="457200"/>
          </a:xfrm>
          <a:prstGeom prst="rect">
            <a:avLst/>
          </a:prstGeom>
        </p:spPr>
      </p:pic>
      <p:sp>
        <p:nvSpPr>
          <p:cNvPr id="21" name="Text Placeholder 5">
            <a:extLst>
              <a:ext uri="{FF2B5EF4-FFF2-40B4-BE49-F238E27FC236}">
                <a16:creationId xmlns:a16="http://schemas.microsoft.com/office/drawing/2014/main" id="{5EA6E3D5-B92B-117C-52F5-1709BBB415D7}"/>
              </a:ext>
            </a:extLst>
          </p:cNvPr>
          <p:cNvSpPr txBox="1">
            <a:spLocks/>
          </p:cNvSpPr>
          <p:nvPr userDrawn="1"/>
        </p:nvSpPr>
        <p:spPr>
          <a:xfrm>
            <a:off x="9965168" y="6241755"/>
            <a:ext cx="1650283" cy="196375"/>
          </a:xfrm>
          <a:prstGeom prst="rect">
            <a:avLst/>
          </a:prstGeom>
        </p:spPr>
        <p:txBody>
          <a:bodyPr lIns="0" rIns="0" anchor="t">
            <a:noAutofit/>
          </a:bodyPr>
          <a:lstStyle>
            <a:lvl1pPr marL="0" indent="0" algn="l" defTabSz="914400" rtl="0" eaLnBrk="1" latinLnBrk="0" hangingPunct="1">
              <a:lnSpc>
                <a:spcPts val="3800"/>
              </a:lnSpc>
              <a:spcBef>
                <a:spcPts val="1000"/>
              </a:spcBef>
              <a:buFont typeface="Arial" panose="020B0604020202020204" pitchFamily="34" charset="0"/>
              <a:buNone/>
              <a:defRPr sz="3000" b="1" i="0" kern="1200">
                <a:solidFill>
                  <a:schemeClr val="tx1"/>
                </a:solidFill>
                <a:latin typeface="Aktiv Grotesk XBold" panose="020B0504020202020204" pitchFamily="34" charset="0"/>
                <a:ea typeface="Aktiv Grotesk XBold" panose="020B0504020202020204" pitchFamily="34" charset="0"/>
                <a:cs typeface="Aktiv Grotesk XBold" panose="020B05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lnSpc>
                <a:spcPts val="1200"/>
              </a:lnSpc>
              <a:spcBef>
                <a:spcPts val="0"/>
              </a:spcBef>
            </a:pPr>
            <a:fld id="{EC4C726C-37B9-244A-9767-B64619CF1E7E}" type="slidenum">
              <a:rPr lang="en-US" sz="800" b="1" i="0" spc="0" smtClean="0">
                <a:solidFill>
                  <a:srgbClr val="342A4C"/>
                </a:solidFill>
                <a:latin typeface="Merriweather Sans" pitchFamily="2" charset="0"/>
                <a:ea typeface="Aktiv Grotesk" panose="020B0504020202020204" pitchFamily="34" charset="0"/>
                <a:cs typeface="Aktiv Grotesk" panose="020B0504020202020204" pitchFamily="34" charset="0"/>
              </a:rPr>
              <a:t>‹#›</a:t>
            </a:fld>
            <a:endParaRPr lang="en-US" sz="800" b="1" i="0" spc="0" dirty="0">
              <a:solidFill>
                <a:srgbClr val="342A4C"/>
              </a:solidFill>
              <a:latin typeface="Merriweather Sans" pitchFamily="2" charset="0"/>
              <a:ea typeface="Aktiv Grotesk" panose="020B0504020202020204" pitchFamily="34" charset="0"/>
              <a:cs typeface="Aktiv Grotesk" panose="020B0504020202020204" pitchFamily="34" charset="0"/>
            </a:endParaRPr>
          </a:p>
        </p:txBody>
      </p:sp>
      <p:cxnSp>
        <p:nvCxnSpPr>
          <p:cNvPr id="24" name="Straight Connector 23">
            <a:extLst>
              <a:ext uri="{FF2B5EF4-FFF2-40B4-BE49-F238E27FC236}">
                <a16:creationId xmlns:a16="http://schemas.microsoft.com/office/drawing/2014/main" id="{C5DCDE1E-7DCB-9709-F9F2-19DE34193342}"/>
              </a:ext>
            </a:extLst>
          </p:cNvPr>
          <p:cNvCxnSpPr>
            <a:cxnSpLocks/>
          </p:cNvCxnSpPr>
          <p:nvPr userDrawn="1"/>
        </p:nvCxnSpPr>
        <p:spPr>
          <a:xfrm>
            <a:off x="623455" y="1143000"/>
            <a:ext cx="3461983" cy="0"/>
          </a:xfrm>
          <a:prstGeom prst="line">
            <a:avLst/>
          </a:prstGeom>
          <a:ln w="50800">
            <a:solidFill>
              <a:schemeClr val="bg1"/>
            </a:solidFill>
          </a:ln>
        </p:spPr>
        <p:style>
          <a:lnRef idx="1">
            <a:schemeClr val="accent3"/>
          </a:lnRef>
          <a:fillRef idx="0">
            <a:schemeClr val="accent3"/>
          </a:fillRef>
          <a:effectRef idx="0">
            <a:schemeClr val="accent3"/>
          </a:effectRef>
          <a:fontRef idx="minor">
            <a:schemeClr val="tx1"/>
          </a:fontRef>
        </p:style>
      </p:cxnSp>
      <p:sp>
        <p:nvSpPr>
          <p:cNvPr id="25" name="Text Placeholder 3">
            <a:extLst>
              <a:ext uri="{FF2B5EF4-FFF2-40B4-BE49-F238E27FC236}">
                <a16:creationId xmlns:a16="http://schemas.microsoft.com/office/drawing/2014/main" id="{132301AB-A072-5CE6-294B-2E62CC625CB5}"/>
              </a:ext>
            </a:extLst>
          </p:cNvPr>
          <p:cNvSpPr>
            <a:spLocks noGrp="1"/>
          </p:cNvSpPr>
          <p:nvPr>
            <p:ph type="body" sz="half" idx="2" hasCustomPrompt="1"/>
          </p:nvPr>
        </p:nvSpPr>
        <p:spPr>
          <a:xfrm>
            <a:off x="606423" y="518797"/>
            <a:ext cx="5489577" cy="598141"/>
          </a:xfrm>
          <a:prstGeom prst="rect">
            <a:avLst/>
          </a:prstGeom>
        </p:spPr>
        <p:txBody>
          <a:bodyPr lIns="0" rIns="0" anchor="ctr">
            <a:noAutofit/>
          </a:bodyPr>
          <a:lstStyle>
            <a:lvl1pPr marL="0" indent="0">
              <a:lnSpc>
                <a:spcPct val="100000"/>
              </a:lnSpc>
              <a:spcBef>
                <a:spcPts val="600"/>
              </a:spcBef>
              <a:buNone/>
              <a:defRPr sz="3000" b="1" i="0">
                <a:solidFill>
                  <a:srgbClr val="342A4C"/>
                </a:solidFill>
                <a:latin typeface="Merriweather Sans" pitchFamily="2" charset="0"/>
                <a:ea typeface="Merriweather Sans" pitchFamily="2" charset="0"/>
                <a:cs typeface="Aktiv Grotesk XBold"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slide header here</a:t>
            </a:r>
          </a:p>
        </p:txBody>
      </p:sp>
      <p:sp>
        <p:nvSpPr>
          <p:cNvPr id="26" name="Text Placeholder 3">
            <a:extLst>
              <a:ext uri="{FF2B5EF4-FFF2-40B4-BE49-F238E27FC236}">
                <a16:creationId xmlns:a16="http://schemas.microsoft.com/office/drawing/2014/main" id="{7EAE080F-64E1-C482-EB77-6231F0DA979E}"/>
              </a:ext>
            </a:extLst>
          </p:cNvPr>
          <p:cNvSpPr>
            <a:spLocks noGrp="1"/>
          </p:cNvSpPr>
          <p:nvPr>
            <p:ph type="body" sz="half" idx="12"/>
          </p:nvPr>
        </p:nvSpPr>
        <p:spPr>
          <a:xfrm>
            <a:off x="8207566" y="2534493"/>
            <a:ext cx="3367470" cy="1663548"/>
          </a:xfrm>
          <a:prstGeom prst="rect">
            <a:avLst/>
          </a:prstGeom>
        </p:spPr>
        <p:txBody>
          <a:bodyPr lIns="0" rIns="0" anchor="t">
            <a:normAutofit/>
          </a:bodyPr>
          <a:lstStyle>
            <a:lvl1pPr marL="0" indent="0">
              <a:lnSpc>
                <a:spcPts val="2000"/>
              </a:lnSpc>
              <a:buNone/>
              <a:defRPr sz="1200" b="0" i="0">
                <a:solidFill>
                  <a:srgbClr val="342A4C"/>
                </a:solidFill>
                <a:latin typeface="Merriweather Sans" pitchFamily="2" charset="0"/>
                <a:ea typeface="Aktiv Grotesk" panose="020B0504020202020204" pitchFamily="34" charset="0"/>
                <a:cs typeface="Aktiv Grotesk"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7" name="Text Placeholder 3">
            <a:extLst>
              <a:ext uri="{FF2B5EF4-FFF2-40B4-BE49-F238E27FC236}">
                <a16:creationId xmlns:a16="http://schemas.microsoft.com/office/drawing/2014/main" id="{14A8B5F1-2BA7-4AF2-FCC2-C7E1D3C127E2}"/>
              </a:ext>
            </a:extLst>
          </p:cNvPr>
          <p:cNvSpPr>
            <a:spLocks noGrp="1"/>
          </p:cNvSpPr>
          <p:nvPr>
            <p:ph type="body" sz="half" idx="13"/>
          </p:nvPr>
        </p:nvSpPr>
        <p:spPr>
          <a:xfrm>
            <a:off x="8207566" y="4374923"/>
            <a:ext cx="3367470" cy="1663548"/>
          </a:xfrm>
          <a:prstGeom prst="rect">
            <a:avLst/>
          </a:prstGeom>
        </p:spPr>
        <p:txBody>
          <a:bodyPr lIns="0" rIns="0" anchor="t">
            <a:normAutofit/>
          </a:bodyPr>
          <a:lstStyle>
            <a:lvl1pPr marL="0" indent="0">
              <a:lnSpc>
                <a:spcPts val="2000"/>
              </a:lnSpc>
              <a:buNone/>
              <a:defRPr sz="1200" b="0" i="0">
                <a:solidFill>
                  <a:srgbClr val="342A4C"/>
                </a:solidFill>
                <a:latin typeface="Merriweather Sans" pitchFamily="2" charset="0"/>
                <a:ea typeface="Aktiv Grotesk" panose="020B0504020202020204" pitchFamily="34" charset="0"/>
                <a:cs typeface="Aktiv Grotesk"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2" name="Picture 1" descr="Logo&#10;&#10;Description automatically generated">
            <a:extLst>
              <a:ext uri="{FF2B5EF4-FFF2-40B4-BE49-F238E27FC236}">
                <a16:creationId xmlns:a16="http://schemas.microsoft.com/office/drawing/2014/main" id="{B76A2946-4865-5F33-C27C-520026DA25C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38476" y="5968799"/>
            <a:ext cx="1630595" cy="418531"/>
          </a:xfrm>
          <a:prstGeom prst="rect">
            <a:avLst/>
          </a:prstGeom>
        </p:spPr>
      </p:pic>
    </p:spTree>
    <p:custDataLst>
      <p:tags r:id="rId1"/>
    </p:custDataLst>
    <p:extLst>
      <p:ext uri="{BB962C8B-B14F-4D97-AF65-F5344CB8AC3E}">
        <p14:creationId xmlns:p14="http://schemas.microsoft.com/office/powerpoint/2010/main" val="2020591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b. Content with icon sidebar option. White color.">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65FA4C0-173E-7548-86A1-998F8890125E}"/>
              </a:ext>
            </a:extLst>
          </p:cNvPr>
          <p:cNvSpPr>
            <a:spLocks noGrp="1" noRot="1" noMove="1" noResize="1" noEditPoints="1" noAdjustHandles="1" noChangeArrowheads="1" noChangeShapeType="1"/>
          </p:cNvSpPr>
          <p:nvPr userDrawn="1"/>
        </p:nvSpPr>
        <p:spPr>
          <a:xfrm>
            <a:off x="0" y="0"/>
            <a:ext cx="670927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a:extLst>
              <a:ext uri="{FF2B5EF4-FFF2-40B4-BE49-F238E27FC236}">
                <a16:creationId xmlns:a16="http://schemas.microsoft.com/office/drawing/2014/main" id="{E3E90DD1-452C-B349-A148-908E0CFD373F}"/>
              </a:ext>
            </a:extLst>
          </p:cNvPr>
          <p:cNvSpPr>
            <a:spLocks noGrp="1"/>
          </p:cNvSpPr>
          <p:nvPr>
            <p:ph type="body" sz="half" idx="11" hasCustomPrompt="1"/>
          </p:nvPr>
        </p:nvSpPr>
        <p:spPr>
          <a:xfrm>
            <a:off x="616965" y="1465541"/>
            <a:ext cx="5479036" cy="3801453"/>
          </a:xfrm>
          <a:prstGeom prst="rect">
            <a:avLst/>
          </a:prstGeom>
        </p:spPr>
        <p:txBody>
          <a:bodyPr lIns="0" rIns="0" anchor="t">
            <a:noAutofit/>
          </a:bodyPr>
          <a:lstStyle>
            <a:lvl1pPr marL="285750" indent="-285750">
              <a:lnSpc>
                <a:spcPts val="2200"/>
              </a:lnSpc>
              <a:buClr>
                <a:schemeClr val="tx1"/>
              </a:buClr>
              <a:buFont typeface="Arial" panose="020B0604020202020204" pitchFamily="34" charset="0"/>
              <a:buChar char="•"/>
              <a:defRPr sz="2000" b="0" i="0">
                <a:solidFill>
                  <a:srgbClr val="342A4C"/>
                </a:solidFill>
                <a:latin typeface="Merriweather Sans" pitchFamily="2" charset="0"/>
                <a:ea typeface="Aktiv Grotesk" panose="020B0504020202020204" pitchFamily="34" charset="0"/>
                <a:cs typeface="Aktiv Grotesk" panose="020B0504020202020204" pitchFamily="34" charset="0"/>
              </a:defRPr>
            </a:lvl1pPr>
            <a:lvl2pPr marL="742950" indent="-285750">
              <a:buClr>
                <a:srgbClr val="342A4C"/>
              </a:buClr>
              <a:buFont typeface="Merriweather Sans" pitchFamily="2" charset="0"/>
              <a:buChar char="-"/>
              <a:defRPr lang="en-US" sz="1600" b="0" i="0" kern="1200" dirty="0">
                <a:solidFill>
                  <a:srgbClr val="342A4C"/>
                </a:solidFill>
                <a:latin typeface="Merriweather Sans" pitchFamily="2" charset="0"/>
                <a:ea typeface="Aktiv Grotesk" panose="020B0504020202020204" pitchFamily="34" charset="0"/>
                <a:cs typeface="Aktiv Grotesk" panose="020B0504020202020204" pitchFamily="34" charset="0"/>
              </a:defRPr>
            </a:lvl2pPr>
            <a:lvl3pPr marL="1085850" indent="-171450">
              <a:buFont typeface="Wingdings" panose="05000000000000000000" pitchFamily="2" charset="2"/>
              <a:buChar char="§"/>
              <a:defRPr sz="1200">
                <a:solidFill>
                  <a:schemeClr val="tx1"/>
                </a:solidFill>
                <a:latin typeface="Merriweather Sans" pitchFamily="2" charset="0"/>
              </a:defRPr>
            </a:lvl3pPr>
            <a:lvl4pPr marL="1543050" indent="-171450">
              <a:buFont typeface="Merriweather Sans" pitchFamily="2" charset="0"/>
              <a:buChar char="▶"/>
              <a:defRPr sz="1000">
                <a:solidFill>
                  <a:schemeClr val="tx1"/>
                </a:solidFill>
                <a:latin typeface="Merriweather Sans" pitchFamily="2" charset="0"/>
              </a:defRPr>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slide bullets here</a:t>
            </a:r>
          </a:p>
          <a:p>
            <a:pPr lvl="1"/>
            <a:r>
              <a:rPr lang="en-US" dirty="0"/>
              <a:t>Second level</a:t>
            </a:r>
          </a:p>
          <a:p>
            <a:pPr lvl="2"/>
            <a:r>
              <a:rPr lang="en-US" dirty="0"/>
              <a:t>Third level</a:t>
            </a:r>
          </a:p>
          <a:p>
            <a:pPr lvl="3"/>
            <a:r>
              <a:rPr lang="en-US" dirty="0"/>
              <a:t>Fourth level</a:t>
            </a:r>
          </a:p>
        </p:txBody>
      </p:sp>
      <p:sp>
        <p:nvSpPr>
          <p:cNvPr id="16" name="Text Placeholder 3">
            <a:extLst>
              <a:ext uri="{FF2B5EF4-FFF2-40B4-BE49-F238E27FC236}">
                <a16:creationId xmlns:a16="http://schemas.microsoft.com/office/drawing/2014/main" id="{4B0566D2-5CA0-8746-8798-B289394A212E}"/>
              </a:ext>
            </a:extLst>
          </p:cNvPr>
          <p:cNvSpPr>
            <a:spLocks noGrp="1"/>
          </p:cNvSpPr>
          <p:nvPr>
            <p:ph type="body" sz="half" idx="10"/>
          </p:nvPr>
        </p:nvSpPr>
        <p:spPr>
          <a:xfrm>
            <a:off x="8207566" y="694063"/>
            <a:ext cx="3367470" cy="1663548"/>
          </a:xfrm>
          <a:prstGeom prst="rect">
            <a:avLst/>
          </a:prstGeom>
        </p:spPr>
        <p:txBody>
          <a:bodyPr lIns="0" rIns="0" anchor="t">
            <a:normAutofit/>
          </a:bodyPr>
          <a:lstStyle>
            <a:lvl1pPr marL="0" indent="0">
              <a:lnSpc>
                <a:spcPts val="2000"/>
              </a:lnSpc>
              <a:buNone/>
              <a:defRPr sz="1200" b="0" i="0">
                <a:solidFill>
                  <a:srgbClr val="342A4C"/>
                </a:solidFill>
                <a:latin typeface="Merriweather Sans" pitchFamily="2" charset="0"/>
                <a:ea typeface="Aktiv Grotesk" panose="020B0504020202020204" pitchFamily="34" charset="0"/>
                <a:cs typeface="Aktiv Grotesk"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14" name="Graphic 13">
            <a:extLst>
              <a:ext uri="{FF2B5EF4-FFF2-40B4-BE49-F238E27FC236}">
                <a16:creationId xmlns:a16="http://schemas.microsoft.com/office/drawing/2014/main" id="{3905A7A8-345F-D1D6-C6BF-8430FA3CC786}"/>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395" y="5930130"/>
            <a:ext cx="1498740" cy="457200"/>
          </a:xfrm>
          <a:prstGeom prst="rect">
            <a:avLst/>
          </a:prstGeom>
        </p:spPr>
      </p:pic>
      <p:sp>
        <p:nvSpPr>
          <p:cNvPr id="21" name="Text Placeholder 5">
            <a:extLst>
              <a:ext uri="{FF2B5EF4-FFF2-40B4-BE49-F238E27FC236}">
                <a16:creationId xmlns:a16="http://schemas.microsoft.com/office/drawing/2014/main" id="{5EA6E3D5-B92B-117C-52F5-1709BBB415D7}"/>
              </a:ext>
            </a:extLst>
          </p:cNvPr>
          <p:cNvSpPr txBox="1">
            <a:spLocks/>
          </p:cNvSpPr>
          <p:nvPr userDrawn="1"/>
        </p:nvSpPr>
        <p:spPr>
          <a:xfrm>
            <a:off x="9965168" y="6241755"/>
            <a:ext cx="1650283" cy="196375"/>
          </a:xfrm>
          <a:prstGeom prst="rect">
            <a:avLst/>
          </a:prstGeom>
        </p:spPr>
        <p:txBody>
          <a:bodyPr lIns="0" rIns="0" anchor="t">
            <a:noAutofit/>
          </a:bodyPr>
          <a:lstStyle>
            <a:lvl1pPr marL="0" indent="0" algn="l" defTabSz="914400" rtl="0" eaLnBrk="1" latinLnBrk="0" hangingPunct="1">
              <a:lnSpc>
                <a:spcPts val="3800"/>
              </a:lnSpc>
              <a:spcBef>
                <a:spcPts val="1000"/>
              </a:spcBef>
              <a:buFont typeface="Arial" panose="020B0604020202020204" pitchFamily="34" charset="0"/>
              <a:buNone/>
              <a:defRPr sz="3000" b="1" i="0" kern="1200">
                <a:solidFill>
                  <a:schemeClr val="tx1"/>
                </a:solidFill>
                <a:latin typeface="Aktiv Grotesk XBold" panose="020B0504020202020204" pitchFamily="34" charset="0"/>
                <a:ea typeface="Aktiv Grotesk XBold" panose="020B0504020202020204" pitchFamily="34" charset="0"/>
                <a:cs typeface="Aktiv Grotesk XBold" panose="020B05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lnSpc>
                <a:spcPts val="1200"/>
              </a:lnSpc>
              <a:spcBef>
                <a:spcPts val="0"/>
              </a:spcBef>
            </a:pPr>
            <a:fld id="{EC4C726C-37B9-244A-9767-B64619CF1E7E}" type="slidenum">
              <a:rPr lang="en-US" sz="800" b="1" i="0" spc="0" smtClean="0">
                <a:solidFill>
                  <a:srgbClr val="342A4C"/>
                </a:solidFill>
                <a:latin typeface="Merriweather Sans" pitchFamily="2" charset="0"/>
                <a:ea typeface="Aktiv Grotesk" panose="020B0504020202020204" pitchFamily="34" charset="0"/>
                <a:cs typeface="Aktiv Grotesk" panose="020B0504020202020204" pitchFamily="34" charset="0"/>
              </a:rPr>
              <a:t>‹#›</a:t>
            </a:fld>
            <a:endParaRPr lang="en-US" sz="800" b="1" i="0" spc="0" dirty="0">
              <a:solidFill>
                <a:srgbClr val="342A4C"/>
              </a:solidFill>
              <a:latin typeface="Merriweather Sans" pitchFamily="2" charset="0"/>
              <a:ea typeface="Aktiv Grotesk" panose="020B0504020202020204" pitchFamily="34" charset="0"/>
              <a:cs typeface="Aktiv Grotesk" panose="020B0504020202020204" pitchFamily="34" charset="0"/>
            </a:endParaRPr>
          </a:p>
        </p:txBody>
      </p:sp>
      <p:cxnSp>
        <p:nvCxnSpPr>
          <p:cNvPr id="24" name="Straight Connector 23">
            <a:extLst>
              <a:ext uri="{FF2B5EF4-FFF2-40B4-BE49-F238E27FC236}">
                <a16:creationId xmlns:a16="http://schemas.microsoft.com/office/drawing/2014/main" id="{C5DCDE1E-7DCB-9709-F9F2-19DE34193342}"/>
              </a:ext>
            </a:extLst>
          </p:cNvPr>
          <p:cNvCxnSpPr>
            <a:cxnSpLocks/>
          </p:cNvCxnSpPr>
          <p:nvPr userDrawn="1"/>
        </p:nvCxnSpPr>
        <p:spPr>
          <a:xfrm>
            <a:off x="623455" y="1143000"/>
            <a:ext cx="3461983" cy="0"/>
          </a:xfrm>
          <a:prstGeom prst="line">
            <a:avLst/>
          </a:prstGeom>
          <a:ln w="50800">
            <a:solidFill>
              <a:schemeClr val="bg1"/>
            </a:solidFill>
          </a:ln>
        </p:spPr>
        <p:style>
          <a:lnRef idx="1">
            <a:schemeClr val="accent3"/>
          </a:lnRef>
          <a:fillRef idx="0">
            <a:schemeClr val="accent3"/>
          </a:fillRef>
          <a:effectRef idx="0">
            <a:schemeClr val="accent3"/>
          </a:effectRef>
          <a:fontRef idx="minor">
            <a:schemeClr val="tx1"/>
          </a:fontRef>
        </p:style>
      </p:cxnSp>
      <p:sp>
        <p:nvSpPr>
          <p:cNvPr id="25" name="Text Placeholder 3">
            <a:extLst>
              <a:ext uri="{FF2B5EF4-FFF2-40B4-BE49-F238E27FC236}">
                <a16:creationId xmlns:a16="http://schemas.microsoft.com/office/drawing/2014/main" id="{132301AB-A072-5CE6-294B-2E62CC625CB5}"/>
              </a:ext>
            </a:extLst>
          </p:cNvPr>
          <p:cNvSpPr>
            <a:spLocks noGrp="1"/>
          </p:cNvSpPr>
          <p:nvPr>
            <p:ph type="body" sz="half" idx="2" hasCustomPrompt="1"/>
          </p:nvPr>
        </p:nvSpPr>
        <p:spPr>
          <a:xfrm>
            <a:off x="606423" y="518797"/>
            <a:ext cx="5489577" cy="598141"/>
          </a:xfrm>
          <a:prstGeom prst="rect">
            <a:avLst/>
          </a:prstGeom>
        </p:spPr>
        <p:txBody>
          <a:bodyPr lIns="0" rIns="0" anchor="ctr">
            <a:noAutofit/>
          </a:bodyPr>
          <a:lstStyle>
            <a:lvl1pPr marL="0" indent="0">
              <a:lnSpc>
                <a:spcPct val="100000"/>
              </a:lnSpc>
              <a:spcBef>
                <a:spcPts val="600"/>
              </a:spcBef>
              <a:buNone/>
              <a:defRPr sz="3000" b="1" i="0">
                <a:solidFill>
                  <a:srgbClr val="342A4C"/>
                </a:solidFill>
                <a:latin typeface="Merriweather Sans" pitchFamily="2" charset="0"/>
                <a:ea typeface="Merriweather Sans" pitchFamily="2" charset="0"/>
                <a:cs typeface="Aktiv Grotesk XBold"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slide header here</a:t>
            </a:r>
          </a:p>
        </p:txBody>
      </p:sp>
      <p:sp>
        <p:nvSpPr>
          <p:cNvPr id="26" name="Text Placeholder 3">
            <a:extLst>
              <a:ext uri="{FF2B5EF4-FFF2-40B4-BE49-F238E27FC236}">
                <a16:creationId xmlns:a16="http://schemas.microsoft.com/office/drawing/2014/main" id="{7EAE080F-64E1-C482-EB77-6231F0DA979E}"/>
              </a:ext>
            </a:extLst>
          </p:cNvPr>
          <p:cNvSpPr>
            <a:spLocks noGrp="1"/>
          </p:cNvSpPr>
          <p:nvPr>
            <p:ph type="body" sz="half" idx="12"/>
          </p:nvPr>
        </p:nvSpPr>
        <p:spPr>
          <a:xfrm>
            <a:off x="8207566" y="2534493"/>
            <a:ext cx="3367470" cy="1663548"/>
          </a:xfrm>
          <a:prstGeom prst="rect">
            <a:avLst/>
          </a:prstGeom>
        </p:spPr>
        <p:txBody>
          <a:bodyPr lIns="0" rIns="0" anchor="t">
            <a:normAutofit/>
          </a:bodyPr>
          <a:lstStyle>
            <a:lvl1pPr marL="0" indent="0">
              <a:lnSpc>
                <a:spcPts val="2000"/>
              </a:lnSpc>
              <a:buNone/>
              <a:defRPr sz="1200" b="0" i="0">
                <a:solidFill>
                  <a:srgbClr val="342A4C"/>
                </a:solidFill>
                <a:latin typeface="Merriweather Sans" pitchFamily="2" charset="0"/>
                <a:ea typeface="Aktiv Grotesk" panose="020B0504020202020204" pitchFamily="34" charset="0"/>
                <a:cs typeface="Aktiv Grotesk"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7" name="Text Placeholder 3">
            <a:extLst>
              <a:ext uri="{FF2B5EF4-FFF2-40B4-BE49-F238E27FC236}">
                <a16:creationId xmlns:a16="http://schemas.microsoft.com/office/drawing/2014/main" id="{14A8B5F1-2BA7-4AF2-FCC2-C7E1D3C127E2}"/>
              </a:ext>
            </a:extLst>
          </p:cNvPr>
          <p:cNvSpPr>
            <a:spLocks noGrp="1"/>
          </p:cNvSpPr>
          <p:nvPr>
            <p:ph type="body" sz="half" idx="13"/>
          </p:nvPr>
        </p:nvSpPr>
        <p:spPr>
          <a:xfrm>
            <a:off x="8207566" y="4374923"/>
            <a:ext cx="3367470" cy="1663548"/>
          </a:xfrm>
          <a:prstGeom prst="rect">
            <a:avLst/>
          </a:prstGeom>
        </p:spPr>
        <p:txBody>
          <a:bodyPr lIns="0" rIns="0" anchor="t">
            <a:normAutofit/>
          </a:bodyPr>
          <a:lstStyle>
            <a:lvl1pPr marL="0" indent="0">
              <a:lnSpc>
                <a:spcPts val="2000"/>
              </a:lnSpc>
              <a:buNone/>
              <a:defRPr sz="1200" b="0" i="0">
                <a:solidFill>
                  <a:srgbClr val="342A4C"/>
                </a:solidFill>
                <a:latin typeface="Merriweather Sans" pitchFamily="2" charset="0"/>
                <a:ea typeface="Aktiv Grotesk" panose="020B0504020202020204" pitchFamily="34" charset="0"/>
                <a:cs typeface="Aktiv Grotesk"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0" name="Picture Placeholder 33">
            <a:extLst>
              <a:ext uri="{FF2B5EF4-FFF2-40B4-BE49-F238E27FC236}">
                <a16:creationId xmlns:a16="http://schemas.microsoft.com/office/drawing/2014/main" id="{8B1EBF27-197D-689F-5BDE-2DC400E361E5}"/>
              </a:ext>
            </a:extLst>
          </p:cNvPr>
          <p:cNvSpPr>
            <a:spLocks noGrp="1"/>
          </p:cNvSpPr>
          <p:nvPr>
            <p:ph type="pic" sz="quarter" idx="16" hasCustomPrompt="1"/>
          </p:nvPr>
        </p:nvSpPr>
        <p:spPr>
          <a:xfrm>
            <a:off x="7121794" y="4794741"/>
            <a:ext cx="870199" cy="823913"/>
          </a:xfrm>
          <a:prstGeom prst="rect">
            <a:avLst/>
          </a:prstGeom>
        </p:spPr>
        <p:txBody>
          <a:bodyPr anchor="ctr"/>
          <a:lstStyle>
            <a:lvl1pPr marL="0" indent="0" algn="ctr">
              <a:buNone/>
              <a:defRPr sz="1800">
                <a:latin typeface="Merriweather Sans" pitchFamily="2" charset="0"/>
              </a:defRPr>
            </a:lvl1pPr>
          </a:lstStyle>
          <a:p>
            <a:r>
              <a:rPr lang="en-US" dirty="0"/>
              <a:t>Icon</a:t>
            </a:r>
          </a:p>
        </p:txBody>
      </p:sp>
      <p:sp>
        <p:nvSpPr>
          <p:cNvPr id="22" name="Picture Placeholder 33">
            <a:extLst>
              <a:ext uri="{FF2B5EF4-FFF2-40B4-BE49-F238E27FC236}">
                <a16:creationId xmlns:a16="http://schemas.microsoft.com/office/drawing/2014/main" id="{4AEC582F-7459-2A9D-9877-0621E75D5677}"/>
              </a:ext>
            </a:extLst>
          </p:cNvPr>
          <p:cNvSpPr>
            <a:spLocks noGrp="1"/>
          </p:cNvSpPr>
          <p:nvPr>
            <p:ph type="pic" sz="quarter" idx="15" hasCustomPrompt="1"/>
          </p:nvPr>
        </p:nvSpPr>
        <p:spPr>
          <a:xfrm>
            <a:off x="7155502" y="2954311"/>
            <a:ext cx="870199" cy="823913"/>
          </a:xfrm>
          <a:prstGeom prst="rect">
            <a:avLst/>
          </a:prstGeom>
        </p:spPr>
        <p:txBody>
          <a:bodyPr anchor="ctr"/>
          <a:lstStyle>
            <a:lvl1pPr marL="0" indent="0" algn="ctr">
              <a:buNone/>
              <a:defRPr sz="1800">
                <a:latin typeface="Merriweather Sans" pitchFamily="2" charset="0"/>
              </a:defRPr>
            </a:lvl1pPr>
          </a:lstStyle>
          <a:p>
            <a:r>
              <a:rPr lang="en-US" dirty="0"/>
              <a:t>Icon</a:t>
            </a:r>
          </a:p>
        </p:txBody>
      </p:sp>
      <p:sp>
        <p:nvSpPr>
          <p:cNvPr id="23" name="Picture Placeholder 33">
            <a:extLst>
              <a:ext uri="{FF2B5EF4-FFF2-40B4-BE49-F238E27FC236}">
                <a16:creationId xmlns:a16="http://schemas.microsoft.com/office/drawing/2014/main" id="{B02E84F3-4960-0550-1994-89322F99CAB3}"/>
              </a:ext>
            </a:extLst>
          </p:cNvPr>
          <p:cNvSpPr>
            <a:spLocks noGrp="1"/>
          </p:cNvSpPr>
          <p:nvPr>
            <p:ph type="pic" sz="quarter" idx="14" hasCustomPrompt="1"/>
          </p:nvPr>
        </p:nvSpPr>
        <p:spPr>
          <a:xfrm>
            <a:off x="7166043" y="1113881"/>
            <a:ext cx="870199" cy="823913"/>
          </a:xfrm>
          <a:prstGeom prst="rect">
            <a:avLst/>
          </a:prstGeom>
        </p:spPr>
        <p:txBody>
          <a:bodyPr anchor="ctr"/>
          <a:lstStyle>
            <a:lvl1pPr marL="0" indent="0" algn="ctr">
              <a:buNone/>
              <a:defRPr sz="1800">
                <a:latin typeface="Merriweather Sans" pitchFamily="2" charset="0"/>
              </a:defRPr>
            </a:lvl1pPr>
          </a:lstStyle>
          <a:p>
            <a:r>
              <a:rPr lang="en-US" dirty="0"/>
              <a:t>Icon</a:t>
            </a:r>
          </a:p>
        </p:txBody>
      </p:sp>
      <p:pic>
        <p:nvPicPr>
          <p:cNvPr id="2" name="Picture 1" descr="Logo&#10;&#10;Description automatically generated">
            <a:extLst>
              <a:ext uri="{FF2B5EF4-FFF2-40B4-BE49-F238E27FC236}">
                <a16:creationId xmlns:a16="http://schemas.microsoft.com/office/drawing/2014/main" id="{E3E69499-BE2A-6C1A-ED22-F27F6F437ED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38476" y="5968799"/>
            <a:ext cx="1630595" cy="418531"/>
          </a:xfrm>
          <a:prstGeom prst="rect">
            <a:avLst/>
          </a:prstGeom>
        </p:spPr>
      </p:pic>
    </p:spTree>
    <p:custDataLst>
      <p:tags r:id="rId1"/>
    </p:custDataLst>
    <p:extLst>
      <p:ext uri="{BB962C8B-B14F-4D97-AF65-F5344CB8AC3E}">
        <p14:creationId xmlns:p14="http://schemas.microsoft.com/office/powerpoint/2010/main" val="396345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a. Text and bullets option. Cream colored backgroun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E3E90DD1-452C-B349-A148-908E0CFD373F}"/>
              </a:ext>
            </a:extLst>
          </p:cNvPr>
          <p:cNvSpPr>
            <a:spLocks noGrp="1"/>
          </p:cNvSpPr>
          <p:nvPr>
            <p:ph type="body" sz="half" idx="11"/>
          </p:nvPr>
        </p:nvSpPr>
        <p:spPr>
          <a:xfrm>
            <a:off x="623455" y="1476261"/>
            <a:ext cx="10958945" cy="4238739"/>
          </a:xfrm>
          <a:prstGeom prst="rect">
            <a:avLst/>
          </a:prstGeom>
        </p:spPr>
        <p:txBody>
          <a:bodyPr lIns="0" rIns="0" anchor="t">
            <a:noAutofit/>
          </a:bodyPr>
          <a:lstStyle>
            <a:lvl1pPr marL="0" indent="0">
              <a:lnSpc>
                <a:spcPts val="2000"/>
              </a:lnSpc>
              <a:spcAft>
                <a:spcPts val="600"/>
              </a:spcAft>
              <a:buFont typeface="Arial" panose="020B0604020202020204" pitchFamily="34" charset="0"/>
              <a:buNone/>
              <a:defRPr sz="2400" b="0" i="0">
                <a:solidFill>
                  <a:srgbClr val="342A4C"/>
                </a:solidFill>
                <a:latin typeface="Merriweather Sans" pitchFamily="2" charset="0"/>
                <a:ea typeface="Aktiv Grotesk" panose="020B0504020202020204" pitchFamily="34" charset="0"/>
                <a:cs typeface="Aktiv Grotesk" panose="020B0504020202020204" pitchFamily="34" charset="0"/>
              </a:defRPr>
            </a:lvl1pPr>
            <a:lvl2pPr marL="285750" indent="-285750">
              <a:spcAft>
                <a:spcPts val="600"/>
              </a:spcAft>
              <a:buClr>
                <a:schemeClr val="tx1"/>
              </a:buClr>
              <a:buFont typeface="Arial" panose="020B0604020202020204" pitchFamily="34" charset="0"/>
              <a:buChar char="•"/>
              <a:defRPr sz="2000">
                <a:solidFill>
                  <a:srgbClr val="342A4C"/>
                </a:solidFill>
                <a:latin typeface="Merriweather Sans" pitchFamily="2" charset="0"/>
                <a:ea typeface="Aktiv Grotesk" panose="020B0504020202020204" pitchFamily="34" charset="0"/>
                <a:cs typeface="Aktiv Grotesk" panose="020B0504020202020204" pitchFamily="34" charset="0"/>
              </a:defRPr>
            </a:lvl2pPr>
            <a:lvl3pPr marL="630238" indent="-285750">
              <a:buClrTx/>
              <a:buFont typeface="Merriweather Sans" pitchFamily="2" charset="0"/>
              <a:buChar char="-"/>
              <a:defRPr sz="1800">
                <a:solidFill>
                  <a:srgbClr val="342A4C"/>
                </a:solidFill>
                <a:latin typeface="Merriweather Sans" pitchFamily="2" charset="0"/>
              </a:defRPr>
            </a:lvl3pPr>
            <a:lvl4pPr marL="976313" indent="-173038">
              <a:spcBef>
                <a:spcPts val="1200"/>
              </a:spcBef>
              <a:spcAft>
                <a:spcPts val="600"/>
              </a:spcAft>
              <a:buFont typeface="Wingdings" panose="05000000000000000000" pitchFamily="2" charset="2"/>
              <a:buChar char="§"/>
              <a:defRPr sz="1400">
                <a:solidFill>
                  <a:srgbClr val="342A4C"/>
                </a:solidFill>
                <a:latin typeface="Merriweather Sans" pitchFamily="2" charset="0"/>
              </a:defRPr>
            </a:lvl4pPr>
            <a:lvl5pPr marL="1371600" indent="-222250">
              <a:spcAft>
                <a:spcPts val="600"/>
              </a:spcAft>
              <a:buFont typeface="Merriweather Sans" pitchFamily="2" charset="0"/>
              <a:buChar char="▶"/>
              <a:defRPr sz="1000">
                <a:solidFill>
                  <a:srgbClr val="342A4C"/>
                </a:solidFill>
                <a:latin typeface="Merriweather Sans"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616C5877-27DB-8720-F0E0-6504E9B43CE3}"/>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395" y="5930130"/>
            <a:ext cx="1498740" cy="457200"/>
          </a:xfrm>
          <a:prstGeom prst="rect">
            <a:avLst/>
          </a:prstGeom>
        </p:spPr>
      </p:pic>
      <p:sp>
        <p:nvSpPr>
          <p:cNvPr id="10" name="Text Placeholder 5">
            <a:extLst>
              <a:ext uri="{FF2B5EF4-FFF2-40B4-BE49-F238E27FC236}">
                <a16:creationId xmlns:a16="http://schemas.microsoft.com/office/drawing/2014/main" id="{F1653EC3-0D16-47A7-9F64-100318496247}"/>
              </a:ext>
            </a:extLst>
          </p:cNvPr>
          <p:cNvSpPr txBox="1">
            <a:spLocks/>
          </p:cNvSpPr>
          <p:nvPr userDrawn="1"/>
        </p:nvSpPr>
        <p:spPr>
          <a:xfrm>
            <a:off x="9964852" y="6241755"/>
            <a:ext cx="1650283" cy="196375"/>
          </a:xfrm>
          <a:prstGeom prst="rect">
            <a:avLst/>
          </a:prstGeom>
        </p:spPr>
        <p:txBody>
          <a:bodyPr lIns="0" rIns="0" anchor="t">
            <a:noAutofit/>
          </a:bodyPr>
          <a:lstStyle>
            <a:lvl1pPr marL="0" indent="0" algn="l" defTabSz="914400" rtl="0" eaLnBrk="1" latinLnBrk="0" hangingPunct="1">
              <a:lnSpc>
                <a:spcPts val="3800"/>
              </a:lnSpc>
              <a:spcBef>
                <a:spcPts val="1000"/>
              </a:spcBef>
              <a:buFont typeface="Arial" panose="020B0604020202020204" pitchFamily="34" charset="0"/>
              <a:buNone/>
              <a:defRPr sz="3000" b="1" i="0" kern="1200">
                <a:solidFill>
                  <a:schemeClr val="tx1"/>
                </a:solidFill>
                <a:latin typeface="Aktiv Grotesk XBold" panose="020B0504020202020204" pitchFamily="34" charset="0"/>
                <a:ea typeface="Aktiv Grotesk XBold" panose="020B0504020202020204" pitchFamily="34" charset="0"/>
                <a:cs typeface="Aktiv Grotesk XBold" panose="020B05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lnSpc>
                <a:spcPts val="1200"/>
              </a:lnSpc>
              <a:spcBef>
                <a:spcPts val="0"/>
              </a:spcBef>
            </a:pPr>
            <a:fld id="{EC4C726C-37B9-244A-9767-B64619CF1E7E}" type="slidenum">
              <a:rPr lang="en-US" sz="800" b="1" i="0" spc="0" smtClean="0">
                <a:solidFill>
                  <a:srgbClr val="342A4C"/>
                </a:solidFill>
                <a:latin typeface="Merriweather Sans" pitchFamily="2" charset="0"/>
                <a:ea typeface="Aktiv Grotesk" panose="020B0504020202020204" pitchFamily="34" charset="0"/>
                <a:cs typeface="Aktiv Grotesk" panose="020B0504020202020204" pitchFamily="34" charset="0"/>
              </a:rPr>
              <a:t>‹#›</a:t>
            </a:fld>
            <a:endParaRPr lang="en-US" sz="800" b="1" i="0" spc="0" dirty="0">
              <a:solidFill>
                <a:srgbClr val="342A4C"/>
              </a:solidFill>
              <a:latin typeface="Merriweather Sans" pitchFamily="2" charset="0"/>
              <a:ea typeface="Aktiv Grotesk" panose="020B0504020202020204" pitchFamily="34" charset="0"/>
              <a:cs typeface="Aktiv Grotesk" panose="020B0504020202020204" pitchFamily="34" charset="0"/>
            </a:endParaRPr>
          </a:p>
        </p:txBody>
      </p:sp>
      <p:cxnSp>
        <p:nvCxnSpPr>
          <p:cNvPr id="16" name="Straight Connector 15">
            <a:extLst>
              <a:ext uri="{FF2B5EF4-FFF2-40B4-BE49-F238E27FC236}">
                <a16:creationId xmlns:a16="http://schemas.microsoft.com/office/drawing/2014/main" id="{6CB86302-6AA0-773F-90C8-6FE3E09C7E26}"/>
              </a:ext>
            </a:extLst>
          </p:cNvPr>
          <p:cNvCxnSpPr>
            <a:cxnSpLocks/>
          </p:cNvCxnSpPr>
          <p:nvPr userDrawn="1"/>
        </p:nvCxnSpPr>
        <p:spPr>
          <a:xfrm>
            <a:off x="623455" y="1143000"/>
            <a:ext cx="3461983" cy="0"/>
          </a:xfrm>
          <a:prstGeom prst="line">
            <a:avLst/>
          </a:prstGeom>
          <a:ln w="50800">
            <a:solidFill>
              <a:schemeClr val="bg1"/>
            </a:solidFill>
          </a:ln>
        </p:spPr>
        <p:style>
          <a:lnRef idx="1">
            <a:schemeClr val="accent3"/>
          </a:lnRef>
          <a:fillRef idx="0">
            <a:schemeClr val="accent3"/>
          </a:fillRef>
          <a:effectRef idx="0">
            <a:schemeClr val="accent3"/>
          </a:effectRef>
          <a:fontRef idx="minor">
            <a:schemeClr val="tx1"/>
          </a:fontRef>
        </p:style>
      </p:cxnSp>
      <p:sp>
        <p:nvSpPr>
          <p:cNvPr id="17" name="Text Placeholder 3">
            <a:extLst>
              <a:ext uri="{FF2B5EF4-FFF2-40B4-BE49-F238E27FC236}">
                <a16:creationId xmlns:a16="http://schemas.microsoft.com/office/drawing/2014/main" id="{5D483904-B9E2-22C9-F441-B7A2ADC26B0E}"/>
              </a:ext>
            </a:extLst>
          </p:cNvPr>
          <p:cNvSpPr>
            <a:spLocks noGrp="1"/>
          </p:cNvSpPr>
          <p:nvPr>
            <p:ph type="body" sz="half" idx="2" hasCustomPrompt="1"/>
          </p:nvPr>
        </p:nvSpPr>
        <p:spPr>
          <a:xfrm>
            <a:off x="606423" y="518797"/>
            <a:ext cx="5914473" cy="598141"/>
          </a:xfrm>
          <a:prstGeom prst="rect">
            <a:avLst/>
          </a:prstGeom>
        </p:spPr>
        <p:txBody>
          <a:bodyPr lIns="0" rIns="0" anchor="ctr">
            <a:noAutofit/>
          </a:bodyPr>
          <a:lstStyle>
            <a:lvl1pPr marL="0" indent="0">
              <a:lnSpc>
                <a:spcPct val="100000"/>
              </a:lnSpc>
              <a:spcBef>
                <a:spcPts val="600"/>
              </a:spcBef>
              <a:buNone/>
              <a:defRPr sz="3000" b="1" i="0">
                <a:solidFill>
                  <a:srgbClr val="342A4C"/>
                </a:solidFill>
                <a:latin typeface="Merriweather Sans" pitchFamily="2" charset="0"/>
                <a:ea typeface="Merriweather Sans" pitchFamily="2" charset="0"/>
                <a:cs typeface="Aktiv Grotesk XBold"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slide header here</a:t>
            </a:r>
          </a:p>
        </p:txBody>
      </p:sp>
      <p:pic>
        <p:nvPicPr>
          <p:cNvPr id="2" name="Picture 1" descr="Logo&#10;&#10;Description automatically generated">
            <a:extLst>
              <a:ext uri="{FF2B5EF4-FFF2-40B4-BE49-F238E27FC236}">
                <a16:creationId xmlns:a16="http://schemas.microsoft.com/office/drawing/2014/main" id="{4D319284-B740-776A-C03E-BAE228253B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38476" y="5968799"/>
            <a:ext cx="1630595" cy="418531"/>
          </a:xfrm>
          <a:prstGeom prst="rect">
            <a:avLst/>
          </a:prstGeom>
        </p:spPr>
      </p:pic>
    </p:spTree>
    <p:custDataLst>
      <p:tags r:id="rId1"/>
    </p:custDataLst>
    <p:extLst>
      <p:ext uri="{BB962C8B-B14F-4D97-AF65-F5344CB8AC3E}">
        <p14:creationId xmlns:p14="http://schemas.microsoft.com/office/powerpoint/2010/main" val="3874350436"/>
      </p:ext>
    </p:extLst>
  </p:cSld>
  <p:clrMapOvr>
    <a:masterClrMapping/>
  </p:clrMapOvr>
  <p:extLst>
    <p:ext uri="{DCECCB84-F9BA-43D5-87BE-67443E8EF086}">
      <p15:sldGuideLst xmlns:p15="http://schemas.microsoft.com/office/powerpoint/2012/main">
        <p15:guide id="1" orient="horz" pos="403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b. Text and bullets option. White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9C6B10-E34E-D1AD-D9DF-81A6AE5616C6}"/>
              </a:ext>
            </a:extLst>
          </p:cNvPr>
          <p:cNvSpPr>
            <a:spLocks noGrp="1" noRot="1" noMove="1" noResize="1" noEditPoints="1" noAdjustHandles="1" noChangeArrowheads="1" noChangeShapeType="1"/>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a:extLst>
              <a:ext uri="{FF2B5EF4-FFF2-40B4-BE49-F238E27FC236}">
                <a16:creationId xmlns:a16="http://schemas.microsoft.com/office/drawing/2014/main" id="{E3E90DD1-452C-B349-A148-908E0CFD373F}"/>
              </a:ext>
            </a:extLst>
          </p:cNvPr>
          <p:cNvSpPr>
            <a:spLocks noGrp="1"/>
          </p:cNvSpPr>
          <p:nvPr>
            <p:ph type="body" sz="half" idx="11"/>
          </p:nvPr>
        </p:nvSpPr>
        <p:spPr>
          <a:xfrm>
            <a:off x="623455" y="1476261"/>
            <a:ext cx="10958945" cy="4238739"/>
          </a:xfrm>
          <a:prstGeom prst="rect">
            <a:avLst/>
          </a:prstGeom>
        </p:spPr>
        <p:txBody>
          <a:bodyPr lIns="0" rIns="0" anchor="t">
            <a:noAutofit/>
          </a:bodyPr>
          <a:lstStyle>
            <a:lvl1pPr marL="0" indent="0">
              <a:lnSpc>
                <a:spcPts val="2000"/>
              </a:lnSpc>
              <a:spcAft>
                <a:spcPts val="600"/>
              </a:spcAft>
              <a:buFont typeface="Arial" panose="020B0604020202020204" pitchFamily="34" charset="0"/>
              <a:buNone/>
              <a:defRPr sz="2400" b="0" i="0">
                <a:solidFill>
                  <a:srgbClr val="342A4C"/>
                </a:solidFill>
                <a:latin typeface="Merriweather Sans" pitchFamily="2" charset="0"/>
                <a:ea typeface="Aktiv Grotesk" panose="020B0504020202020204" pitchFamily="34" charset="0"/>
                <a:cs typeface="Aktiv Grotesk" panose="020B0504020202020204" pitchFamily="34" charset="0"/>
              </a:defRPr>
            </a:lvl1pPr>
            <a:lvl2pPr marL="285750" indent="-285750">
              <a:spcAft>
                <a:spcPts val="600"/>
              </a:spcAft>
              <a:buClr>
                <a:schemeClr val="tx1"/>
              </a:buClr>
              <a:buFont typeface="Arial" panose="020B0604020202020204" pitchFamily="34" charset="0"/>
              <a:buChar char="•"/>
              <a:defRPr sz="2000">
                <a:solidFill>
                  <a:srgbClr val="342A4C"/>
                </a:solidFill>
                <a:latin typeface="Merriweather Sans" pitchFamily="2" charset="0"/>
                <a:ea typeface="Aktiv Grotesk" panose="020B0504020202020204" pitchFamily="34" charset="0"/>
                <a:cs typeface="Aktiv Grotesk" panose="020B0504020202020204" pitchFamily="34" charset="0"/>
              </a:defRPr>
            </a:lvl2pPr>
            <a:lvl3pPr marL="630238" indent="-285750">
              <a:buClrTx/>
              <a:buFont typeface="Merriweather Sans" pitchFamily="2" charset="0"/>
              <a:buChar char="-"/>
              <a:defRPr sz="1800">
                <a:solidFill>
                  <a:srgbClr val="342A4C"/>
                </a:solidFill>
                <a:latin typeface="Merriweather Sans" pitchFamily="2" charset="0"/>
              </a:defRPr>
            </a:lvl3pPr>
            <a:lvl4pPr marL="976313" indent="-173038">
              <a:spcBef>
                <a:spcPts val="1200"/>
              </a:spcBef>
              <a:spcAft>
                <a:spcPts val="600"/>
              </a:spcAft>
              <a:buFont typeface="Wingdings" panose="05000000000000000000" pitchFamily="2" charset="2"/>
              <a:buChar char="§"/>
              <a:defRPr sz="1400">
                <a:solidFill>
                  <a:srgbClr val="342A4C"/>
                </a:solidFill>
                <a:latin typeface="Merriweather Sans" pitchFamily="2" charset="0"/>
              </a:defRPr>
            </a:lvl4pPr>
            <a:lvl5pPr marL="1371600" indent="-222250">
              <a:spcAft>
                <a:spcPts val="600"/>
              </a:spcAft>
              <a:buFont typeface="Merriweather Sans" pitchFamily="2" charset="0"/>
              <a:buChar char="▶"/>
              <a:defRPr sz="1000">
                <a:solidFill>
                  <a:srgbClr val="342A4C"/>
                </a:solidFill>
                <a:latin typeface="Merriweather Sans"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616C5877-27DB-8720-F0E0-6504E9B43CE3}"/>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395" y="5930130"/>
            <a:ext cx="1498740" cy="457200"/>
          </a:xfrm>
          <a:prstGeom prst="rect">
            <a:avLst/>
          </a:prstGeom>
        </p:spPr>
      </p:pic>
      <p:sp>
        <p:nvSpPr>
          <p:cNvPr id="10" name="Text Placeholder 5">
            <a:extLst>
              <a:ext uri="{FF2B5EF4-FFF2-40B4-BE49-F238E27FC236}">
                <a16:creationId xmlns:a16="http://schemas.microsoft.com/office/drawing/2014/main" id="{F1653EC3-0D16-47A7-9F64-100318496247}"/>
              </a:ext>
            </a:extLst>
          </p:cNvPr>
          <p:cNvSpPr txBox="1">
            <a:spLocks/>
          </p:cNvSpPr>
          <p:nvPr userDrawn="1"/>
        </p:nvSpPr>
        <p:spPr>
          <a:xfrm>
            <a:off x="9964852" y="6241755"/>
            <a:ext cx="1650283" cy="196375"/>
          </a:xfrm>
          <a:prstGeom prst="rect">
            <a:avLst/>
          </a:prstGeom>
        </p:spPr>
        <p:txBody>
          <a:bodyPr lIns="0" rIns="0" anchor="t">
            <a:noAutofit/>
          </a:bodyPr>
          <a:lstStyle>
            <a:lvl1pPr marL="0" indent="0" algn="l" defTabSz="914400" rtl="0" eaLnBrk="1" latinLnBrk="0" hangingPunct="1">
              <a:lnSpc>
                <a:spcPts val="3800"/>
              </a:lnSpc>
              <a:spcBef>
                <a:spcPts val="1000"/>
              </a:spcBef>
              <a:buFont typeface="Arial" panose="020B0604020202020204" pitchFamily="34" charset="0"/>
              <a:buNone/>
              <a:defRPr sz="3000" b="1" i="0" kern="1200">
                <a:solidFill>
                  <a:schemeClr val="tx1"/>
                </a:solidFill>
                <a:latin typeface="Aktiv Grotesk XBold" panose="020B0504020202020204" pitchFamily="34" charset="0"/>
                <a:ea typeface="Aktiv Grotesk XBold" panose="020B0504020202020204" pitchFamily="34" charset="0"/>
                <a:cs typeface="Aktiv Grotesk XBold" panose="020B05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lnSpc>
                <a:spcPts val="1200"/>
              </a:lnSpc>
              <a:spcBef>
                <a:spcPts val="0"/>
              </a:spcBef>
            </a:pPr>
            <a:fld id="{EC4C726C-37B9-244A-9767-B64619CF1E7E}" type="slidenum">
              <a:rPr lang="en-US" sz="800" b="1" i="0" spc="0" smtClean="0">
                <a:solidFill>
                  <a:schemeClr val="tx1"/>
                </a:solidFill>
                <a:latin typeface="Merriweather Sans" pitchFamily="2" charset="0"/>
                <a:ea typeface="Aktiv Grotesk" panose="020B0504020202020204" pitchFamily="34" charset="0"/>
                <a:cs typeface="Aktiv Grotesk" panose="020B0504020202020204" pitchFamily="34" charset="0"/>
              </a:rPr>
              <a:t>‹#›</a:t>
            </a:fld>
            <a:endParaRPr lang="en-US" sz="800" b="1" i="0" spc="0" dirty="0">
              <a:solidFill>
                <a:schemeClr val="tx1"/>
              </a:solidFill>
              <a:latin typeface="Merriweather Sans" pitchFamily="2" charset="0"/>
              <a:ea typeface="Aktiv Grotesk" panose="020B0504020202020204" pitchFamily="34" charset="0"/>
              <a:cs typeface="Aktiv Grotesk" panose="020B0504020202020204" pitchFamily="34" charset="0"/>
            </a:endParaRPr>
          </a:p>
        </p:txBody>
      </p:sp>
      <p:cxnSp>
        <p:nvCxnSpPr>
          <p:cNvPr id="16" name="Straight Connector 15">
            <a:extLst>
              <a:ext uri="{FF2B5EF4-FFF2-40B4-BE49-F238E27FC236}">
                <a16:creationId xmlns:a16="http://schemas.microsoft.com/office/drawing/2014/main" id="{6CB86302-6AA0-773F-90C8-6FE3E09C7E26}"/>
              </a:ext>
            </a:extLst>
          </p:cNvPr>
          <p:cNvCxnSpPr>
            <a:cxnSpLocks/>
          </p:cNvCxnSpPr>
          <p:nvPr userDrawn="1"/>
        </p:nvCxnSpPr>
        <p:spPr>
          <a:xfrm>
            <a:off x="623455" y="1143000"/>
            <a:ext cx="3461983" cy="0"/>
          </a:xfrm>
          <a:prstGeom prst="line">
            <a:avLst/>
          </a:prstGeom>
          <a:ln w="50800">
            <a:solidFill>
              <a:schemeClr val="bg1"/>
            </a:solidFill>
          </a:ln>
        </p:spPr>
        <p:style>
          <a:lnRef idx="1">
            <a:schemeClr val="accent3"/>
          </a:lnRef>
          <a:fillRef idx="0">
            <a:schemeClr val="accent3"/>
          </a:fillRef>
          <a:effectRef idx="0">
            <a:schemeClr val="accent3"/>
          </a:effectRef>
          <a:fontRef idx="minor">
            <a:schemeClr val="tx1"/>
          </a:fontRef>
        </p:style>
      </p:cxnSp>
      <p:sp>
        <p:nvSpPr>
          <p:cNvPr id="17" name="Text Placeholder 3">
            <a:extLst>
              <a:ext uri="{FF2B5EF4-FFF2-40B4-BE49-F238E27FC236}">
                <a16:creationId xmlns:a16="http://schemas.microsoft.com/office/drawing/2014/main" id="{5D483904-B9E2-22C9-F441-B7A2ADC26B0E}"/>
              </a:ext>
            </a:extLst>
          </p:cNvPr>
          <p:cNvSpPr>
            <a:spLocks noGrp="1"/>
          </p:cNvSpPr>
          <p:nvPr>
            <p:ph type="body" sz="half" idx="2" hasCustomPrompt="1"/>
          </p:nvPr>
        </p:nvSpPr>
        <p:spPr>
          <a:xfrm>
            <a:off x="606423" y="518797"/>
            <a:ext cx="5914473" cy="598141"/>
          </a:xfrm>
          <a:prstGeom prst="rect">
            <a:avLst/>
          </a:prstGeom>
        </p:spPr>
        <p:txBody>
          <a:bodyPr lIns="0" rIns="0" anchor="ctr">
            <a:noAutofit/>
          </a:bodyPr>
          <a:lstStyle>
            <a:lvl1pPr marL="0" indent="0">
              <a:lnSpc>
                <a:spcPct val="100000"/>
              </a:lnSpc>
              <a:spcBef>
                <a:spcPts val="600"/>
              </a:spcBef>
              <a:buNone/>
              <a:defRPr sz="3000" b="1" i="0">
                <a:solidFill>
                  <a:srgbClr val="342A4C"/>
                </a:solidFill>
                <a:latin typeface="Merriweather Sans" pitchFamily="2" charset="0"/>
                <a:ea typeface="Merriweather Sans" pitchFamily="2" charset="0"/>
                <a:cs typeface="Aktiv Grotesk XBold"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slide header here</a:t>
            </a:r>
          </a:p>
        </p:txBody>
      </p:sp>
      <p:pic>
        <p:nvPicPr>
          <p:cNvPr id="3" name="Picture 2" descr="Logo&#10;&#10;Description automatically generated">
            <a:extLst>
              <a:ext uri="{FF2B5EF4-FFF2-40B4-BE49-F238E27FC236}">
                <a16:creationId xmlns:a16="http://schemas.microsoft.com/office/drawing/2014/main" id="{35ACE2B4-3D96-42F7-6C1C-32405D6ACC4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38476" y="5968799"/>
            <a:ext cx="1630595" cy="418531"/>
          </a:xfrm>
          <a:prstGeom prst="rect">
            <a:avLst/>
          </a:prstGeom>
        </p:spPr>
      </p:pic>
    </p:spTree>
    <p:custDataLst>
      <p:tags r:id="rId1"/>
    </p:custDataLst>
    <p:extLst>
      <p:ext uri="{BB962C8B-B14F-4D97-AF65-F5344CB8AC3E}">
        <p14:creationId xmlns:p14="http://schemas.microsoft.com/office/powerpoint/2010/main" val="3255251565"/>
      </p:ext>
    </p:extLst>
  </p:cSld>
  <p:clrMapOvr>
    <a:masterClrMapping/>
  </p:clrMapOvr>
  <p:extLst>
    <p:ext uri="{DCECCB84-F9BA-43D5-87BE-67443E8EF086}">
      <p15:sldGuideLst xmlns:p15="http://schemas.microsoft.com/office/powerpoint/2012/main">
        <p15:guide id="1" orient="horz" pos="3604" userDrawn="1">
          <p15:clr>
            <a:srgbClr val="FBAE40"/>
          </p15:clr>
        </p15:guide>
        <p15:guide id="2" orient="horz" pos="92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c. Text and numbered bullets option. Cream colored backgroun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E3E90DD1-452C-B349-A148-908E0CFD373F}"/>
              </a:ext>
            </a:extLst>
          </p:cNvPr>
          <p:cNvSpPr>
            <a:spLocks noGrp="1"/>
          </p:cNvSpPr>
          <p:nvPr>
            <p:ph type="body" sz="half" idx="11"/>
          </p:nvPr>
        </p:nvSpPr>
        <p:spPr>
          <a:xfrm>
            <a:off x="623455" y="1476260"/>
            <a:ext cx="10958945" cy="4216706"/>
          </a:xfrm>
          <a:prstGeom prst="rect">
            <a:avLst/>
          </a:prstGeom>
        </p:spPr>
        <p:txBody>
          <a:bodyPr lIns="0" rIns="0" anchor="t">
            <a:noAutofit/>
          </a:bodyPr>
          <a:lstStyle>
            <a:lvl1pPr marL="0" indent="0">
              <a:lnSpc>
                <a:spcPts val="2000"/>
              </a:lnSpc>
              <a:spcAft>
                <a:spcPts val="600"/>
              </a:spcAft>
              <a:buFont typeface="Arial" panose="020B0604020202020204" pitchFamily="34" charset="0"/>
              <a:buNone/>
              <a:defRPr sz="2400" b="0" i="0">
                <a:solidFill>
                  <a:srgbClr val="342A4C"/>
                </a:solidFill>
                <a:latin typeface="Merriweather Sans" pitchFamily="2" charset="0"/>
                <a:ea typeface="Aktiv Grotesk" panose="020B0504020202020204" pitchFamily="34" charset="0"/>
                <a:cs typeface="Aktiv Grotesk" panose="020B0504020202020204" pitchFamily="34" charset="0"/>
              </a:defRPr>
            </a:lvl1pPr>
            <a:lvl2pPr marL="457200" indent="-457200">
              <a:spcAft>
                <a:spcPts val="600"/>
              </a:spcAft>
              <a:buClr>
                <a:srgbClr val="342A4C"/>
              </a:buClr>
              <a:buFont typeface="+mj-lt"/>
              <a:buAutoNum type="arabicPeriod"/>
              <a:defRPr sz="2000">
                <a:solidFill>
                  <a:srgbClr val="342A4C"/>
                </a:solidFill>
                <a:latin typeface="Merriweather Sans" pitchFamily="2" charset="0"/>
                <a:ea typeface="Aktiv Grotesk" panose="020B0504020202020204" pitchFamily="34" charset="0"/>
                <a:cs typeface="Aktiv Grotesk" panose="020B0504020202020204" pitchFamily="34" charset="0"/>
              </a:defRPr>
            </a:lvl2pPr>
            <a:lvl3pPr marL="687388" indent="-342900">
              <a:buClrTx/>
              <a:buFont typeface="+mj-lt"/>
              <a:buAutoNum type="alphaLcPeriod"/>
              <a:defRPr sz="1800">
                <a:solidFill>
                  <a:srgbClr val="342A4C"/>
                </a:solidFill>
                <a:latin typeface="Merriweather Sans" pitchFamily="2" charset="0"/>
              </a:defRPr>
            </a:lvl3pPr>
            <a:lvl4pPr marL="976313" indent="-173038">
              <a:spcBef>
                <a:spcPts val="1200"/>
              </a:spcBef>
              <a:spcAft>
                <a:spcPts val="600"/>
              </a:spcAft>
              <a:buFont typeface="Wingdings" panose="05000000000000000000" pitchFamily="2" charset="2"/>
              <a:buChar char="§"/>
              <a:defRPr sz="1400">
                <a:solidFill>
                  <a:srgbClr val="342A4C"/>
                </a:solidFill>
                <a:latin typeface="Merriweather Sans" pitchFamily="2" charset="0"/>
              </a:defRPr>
            </a:lvl4pPr>
            <a:lvl5pPr marL="1371600" indent="-222250">
              <a:spcAft>
                <a:spcPts val="600"/>
              </a:spcAft>
              <a:buFont typeface="Merriweather Sans" pitchFamily="2" charset="0"/>
              <a:buChar char="▶"/>
              <a:defRPr sz="1000">
                <a:solidFill>
                  <a:srgbClr val="342A4C"/>
                </a:solidFill>
                <a:latin typeface="Merriweather Sans"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2BB4DFBB-5934-5A5B-577C-011B11DFFE5C}"/>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395" y="5930130"/>
            <a:ext cx="1498740" cy="457200"/>
          </a:xfrm>
          <a:prstGeom prst="rect">
            <a:avLst/>
          </a:prstGeom>
        </p:spPr>
      </p:pic>
      <p:sp>
        <p:nvSpPr>
          <p:cNvPr id="12" name="Text Placeholder 5">
            <a:extLst>
              <a:ext uri="{FF2B5EF4-FFF2-40B4-BE49-F238E27FC236}">
                <a16:creationId xmlns:a16="http://schemas.microsoft.com/office/drawing/2014/main" id="{BF36AA32-5911-CC18-ABAB-138EC8926265}"/>
              </a:ext>
            </a:extLst>
          </p:cNvPr>
          <p:cNvSpPr txBox="1">
            <a:spLocks/>
          </p:cNvSpPr>
          <p:nvPr userDrawn="1"/>
        </p:nvSpPr>
        <p:spPr>
          <a:xfrm>
            <a:off x="9964852" y="6241755"/>
            <a:ext cx="1650283" cy="196375"/>
          </a:xfrm>
          <a:prstGeom prst="rect">
            <a:avLst/>
          </a:prstGeom>
        </p:spPr>
        <p:txBody>
          <a:bodyPr lIns="0" rIns="0" anchor="t">
            <a:noAutofit/>
          </a:bodyPr>
          <a:lstStyle>
            <a:lvl1pPr marL="0" indent="0" algn="l" defTabSz="914400" rtl="0" eaLnBrk="1" latinLnBrk="0" hangingPunct="1">
              <a:lnSpc>
                <a:spcPts val="3800"/>
              </a:lnSpc>
              <a:spcBef>
                <a:spcPts val="1000"/>
              </a:spcBef>
              <a:buFont typeface="Arial" panose="020B0604020202020204" pitchFamily="34" charset="0"/>
              <a:buNone/>
              <a:defRPr sz="3000" b="1" i="0" kern="1200">
                <a:solidFill>
                  <a:schemeClr val="tx1"/>
                </a:solidFill>
                <a:latin typeface="Aktiv Grotesk XBold" panose="020B0504020202020204" pitchFamily="34" charset="0"/>
                <a:ea typeface="Aktiv Grotesk XBold" panose="020B0504020202020204" pitchFamily="34" charset="0"/>
                <a:cs typeface="Aktiv Grotesk XBold" panose="020B05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lnSpc>
                <a:spcPts val="1200"/>
              </a:lnSpc>
              <a:spcBef>
                <a:spcPts val="0"/>
              </a:spcBef>
            </a:pPr>
            <a:fld id="{EC4C726C-37B9-244A-9767-B64619CF1E7E}" type="slidenum">
              <a:rPr lang="en-US" sz="800" b="1" i="0" spc="0" smtClean="0">
                <a:solidFill>
                  <a:srgbClr val="342A4C"/>
                </a:solidFill>
                <a:latin typeface="Merriweather Sans" pitchFamily="2" charset="0"/>
                <a:ea typeface="Aktiv Grotesk" panose="020B0504020202020204" pitchFamily="34" charset="0"/>
                <a:cs typeface="Aktiv Grotesk" panose="020B0504020202020204" pitchFamily="34" charset="0"/>
              </a:rPr>
              <a:t>‹#›</a:t>
            </a:fld>
            <a:endParaRPr lang="en-US" sz="800" b="1" i="0" spc="0" dirty="0">
              <a:solidFill>
                <a:srgbClr val="342A4C"/>
              </a:solidFill>
              <a:latin typeface="Merriweather Sans" pitchFamily="2" charset="0"/>
              <a:ea typeface="Aktiv Grotesk" panose="020B0504020202020204" pitchFamily="34" charset="0"/>
              <a:cs typeface="Aktiv Grotesk" panose="020B0504020202020204" pitchFamily="34" charset="0"/>
            </a:endParaRPr>
          </a:p>
        </p:txBody>
      </p:sp>
      <p:cxnSp>
        <p:nvCxnSpPr>
          <p:cNvPr id="20" name="Straight Connector 19">
            <a:extLst>
              <a:ext uri="{FF2B5EF4-FFF2-40B4-BE49-F238E27FC236}">
                <a16:creationId xmlns:a16="http://schemas.microsoft.com/office/drawing/2014/main" id="{40F3D071-E6F1-EAF6-9A9C-10247BF87F96}"/>
              </a:ext>
            </a:extLst>
          </p:cNvPr>
          <p:cNvCxnSpPr>
            <a:cxnSpLocks/>
          </p:cNvCxnSpPr>
          <p:nvPr userDrawn="1"/>
        </p:nvCxnSpPr>
        <p:spPr>
          <a:xfrm>
            <a:off x="623455" y="1143000"/>
            <a:ext cx="3461983" cy="0"/>
          </a:xfrm>
          <a:prstGeom prst="line">
            <a:avLst/>
          </a:prstGeom>
          <a:ln w="50800">
            <a:solidFill>
              <a:schemeClr val="bg1"/>
            </a:solidFill>
          </a:ln>
        </p:spPr>
        <p:style>
          <a:lnRef idx="1">
            <a:schemeClr val="accent3"/>
          </a:lnRef>
          <a:fillRef idx="0">
            <a:schemeClr val="accent3"/>
          </a:fillRef>
          <a:effectRef idx="0">
            <a:schemeClr val="accent3"/>
          </a:effectRef>
          <a:fontRef idx="minor">
            <a:schemeClr val="tx1"/>
          </a:fontRef>
        </p:style>
      </p:cxnSp>
      <p:sp>
        <p:nvSpPr>
          <p:cNvPr id="21" name="Text Placeholder 3">
            <a:extLst>
              <a:ext uri="{FF2B5EF4-FFF2-40B4-BE49-F238E27FC236}">
                <a16:creationId xmlns:a16="http://schemas.microsoft.com/office/drawing/2014/main" id="{9E449D59-CD00-CC12-C1BC-E78D73164443}"/>
              </a:ext>
            </a:extLst>
          </p:cNvPr>
          <p:cNvSpPr>
            <a:spLocks noGrp="1"/>
          </p:cNvSpPr>
          <p:nvPr>
            <p:ph type="body" sz="half" idx="2" hasCustomPrompt="1"/>
          </p:nvPr>
        </p:nvSpPr>
        <p:spPr>
          <a:xfrm>
            <a:off x="606423" y="518797"/>
            <a:ext cx="5914473" cy="598141"/>
          </a:xfrm>
          <a:prstGeom prst="rect">
            <a:avLst/>
          </a:prstGeom>
        </p:spPr>
        <p:txBody>
          <a:bodyPr lIns="0" rIns="0" anchor="ctr">
            <a:noAutofit/>
          </a:bodyPr>
          <a:lstStyle>
            <a:lvl1pPr marL="0" indent="0">
              <a:lnSpc>
                <a:spcPct val="100000"/>
              </a:lnSpc>
              <a:spcBef>
                <a:spcPts val="600"/>
              </a:spcBef>
              <a:buNone/>
              <a:defRPr sz="3000" b="1" i="0">
                <a:solidFill>
                  <a:srgbClr val="342A4C"/>
                </a:solidFill>
                <a:latin typeface="Merriweather Sans" pitchFamily="2" charset="0"/>
                <a:ea typeface="Merriweather Sans" pitchFamily="2" charset="0"/>
                <a:cs typeface="Aktiv Grotesk XBold" panose="020B05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slide header here</a:t>
            </a:r>
          </a:p>
        </p:txBody>
      </p:sp>
      <p:pic>
        <p:nvPicPr>
          <p:cNvPr id="2" name="Picture 1" descr="Logo&#10;&#10;Description automatically generated">
            <a:extLst>
              <a:ext uri="{FF2B5EF4-FFF2-40B4-BE49-F238E27FC236}">
                <a16:creationId xmlns:a16="http://schemas.microsoft.com/office/drawing/2014/main" id="{D9FBB4B8-26C0-904E-5C11-4678D0E1D69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38476" y="5968799"/>
            <a:ext cx="1630595" cy="418531"/>
          </a:xfrm>
          <a:prstGeom prst="rect">
            <a:avLst/>
          </a:prstGeom>
        </p:spPr>
      </p:pic>
    </p:spTree>
    <p:custDataLst>
      <p:tags r:id="rId1"/>
    </p:custDataLst>
    <p:extLst>
      <p:ext uri="{BB962C8B-B14F-4D97-AF65-F5344CB8AC3E}">
        <p14:creationId xmlns:p14="http://schemas.microsoft.com/office/powerpoint/2010/main" val="19119789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5.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6.xml"/><Relationship Id="rId4"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9547A7C-239C-1643-A172-0BFF28F727B5}"/>
              </a:ext>
            </a:extLst>
          </p:cNvPr>
          <p:cNvSpPr txBox="1"/>
          <p:nvPr userDrawn="1"/>
        </p:nvSpPr>
        <p:spPr>
          <a:xfrm>
            <a:off x="-91440" y="3840480"/>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A3CA0B1E-63AC-6BCC-A842-0A42BBC52D4C}"/>
              </a:ext>
            </a:extLst>
          </p:cNvPr>
          <p:cNvSpPr/>
          <p:nvPr userDrawn="1"/>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Tree>
    <p:custDataLst>
      <p:tags r:id="rId3"/>
    </p:custDataLst>
    <p:extLst>
      <p:ext uri="{BB962C8B-B14F-4D97-AF65-F5344CB8AC3E}">
        <p14:creationId xmlns:p14="http://schemas.microsoft.com/office/powerpoint/2010/main" val="2050682290"/>
      </p:ext>
    </p:extLst>
  </p:cSld>
  <p:clrMap bg1="lt1" tx1="dk1" bg2="lt2" tx2="dk2" accent1="accent1" accent2="accent2" accent3="accent3" accent4="accent4" accent5="accent5" accent6="accent6" hlink="hlink" folHlink="folHlink"/>
  <p:sldLayoutIdLst>
    <p:sldLayoutId id="21474838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
          <p15:clr>
            <a:srgbClr val="F26B43"/>
          </p15:clr>
        </p15:guide>
        <p15:guide id="3" pos="7296">
          <p15:clr>
            <a:srgbClr val="F26B43"/>
          </p15:clr>
        </p15:guide>
        <p15:guide id="11" pos="3840">
          <p15:clr>
            <a:srgbClr val="F26B43"/>
          </p15:clr>
        </p15:guide>
        <p15:guide id="18" orient="horz" pos="432">
          <p15:clr>
            <a:srgbClr val="F26B43"/>
          </p15:clr>
        </p15:guide>
        <p15:guide id="19" orient="horz" pos="3888">
          <p15:clr>
            <a:srgbClr val="F26B43"/>
          </p15:clr>
        </p15:guide>
        <p15:guide id="2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163D0B-F40B-01E2-941E-6359F3F5A0D5}"/>
              </a:ext>
            </a:extLst>
          </p:cNvPr>
          <p:cNvSpPr/>
          <p:nvPr userDrawn="1"/>
        </p:nvSpPr>
        <p:spPr>
          <a:xfrm>
            <a:off x="1" y="0"/>
            <a:ext cx="12192000" cy="6858000"/>
          </a:xfrm>
          <a:prstGeom prst="rect">
            <a:avLst/>
          </a:prstGeom>
          <a:solidFill>
            <a:srgbClr val="F8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spTree>
    <p:extLst>
      <p:ext uri="{BB962C8B-B14F-4D97-AF65-F5344CB8AC3E}">
        <p14:creationId xmlns:p14="http://schemas.microsoft.com/office/powerpoint/2010/main" val="3675117459"/>
      </p:ext>
    </p:extLst>
  </p:cSld>
  <p:clrMap bg1="lt1" tx1="dk1" bg2="lt2" tx2="dk2" accent1="accent1" accent2="accent2" accent3="accent3" accent4="accent4" accent5="accent5" accent6="accent6" hlink="hlink" folHlink="folHlink"/>
  <p:sldLayoutIdLst>
    <p:sldLayoutId id="2147483861" r:id="rId1"/>
    <p:sldLayoutId id="2147483863" r:id="rId2"/>
    <p:sldLayoutId id="214748387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FBE818-4DBA-9A44-243F-8BC58EE4C5B1}"/>
              </a:ext>
            </a:extLst>
          </p:cNvPr>
          <p:cNvSpPr/>
          <p:nvPr userDrawn="1"/>
        </p:nvSpPr>
        <p:spPr>
          <a:xfrm>
            <a:off x="1" y="0"/>
            <a:ext cx="12192000" cy="6858000"/>
          </a:xfrm>
          <a:prstGeom prst="rect">
            <a:avLst/>
          </a:prstGeom>
          <a:solidFill>
            <a:srgbClr val="F8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spTree>
    <p:extLst>
      <p:ext uri="{BB962C8B-B14F-4D97-AF65-F5344CB8AC3E}">
        <p14:creationId xmlns:p14="http://schemas.microsoft.com/office/powerpoint/2010/main" val="2710250071"/>
      </p:ext>
    </p:extLst>
  </p:cSld>
  <p:clrMap bg1="lt1" tx1="dk1" bg2="lt2" tx2="dk2" accent1="accent1" accent2="accent2" accent3="accent3" accent4="accent4" accent5="accent5" accent6="accent6" hlink="hlink" folHlink="folHlink"/>
  <p:sldLayoutIdLst>
    <p:sldLayoutId id="2147483801" r:id="rId1"/>
    <p:sldLayoutId id="214748384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FBE818-4DBA-9A44-243F-8BC58EE4C5B1}"/>
              </a:ext>
            </a:extLst>
          </p:cNvPr>
          <p:cNvSpPr/>
          <p:nvPr userDrawn="1"/>
        </p:nvSpPr>
        <p:spPr>
          <a:xfrm>
            <a:off x="1" y="0"/>
            <a:ext cx="12192000" cy="6858000"/>
          </a:xfrm>
          <a:prstGeom prst="rect">
            <a:avLst/>
          </a:prstGeom>
          <a:solidFill>
            <a:srgbClr val="F8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spTree>
    <p:extLst>
      <p:ext uri="{BB962C8B-B14F-4D97-AF65-F5344CB8AC3E}">
        <p14:creationId xmlns:p14="http://schemas.microsoft.com/office/powerpoint/2010/main" val="2386239989"/>
      </p:ext>
    </p:extLst>
  </p:cSld>
  <p:clrMap bg1="lt1" tx1="dk1" bg2="lt2" tx2="dk2" accent1="accent1" accent2="accent2" accent3="accent3" accent4="accent4" accent5="accent5" accent6="accent6" hlink="hlink" folHlink="folHlink"/>
  <p:sldLayoutIdLst>
    <p:sldLayoutId id="2147483853" r:id="rId1"/>
    <p:sldLayoutId id="2147483858" r:id="rId2"/>
    <p:sldLayoutId id="2147483854" r:id="rId3"/>
    <p:sldLayoutId id="2147483859" r:id="rId4"/>
    <p:sldLayoutId id="2147483855" r:id="rId5"/>
    <p:sldLayoutId id="2147483864" r:id="rId6"/>
    <p:sldLayoutId id="2147483856" r:id="rId7"/>
    <p:sldLayoutId id="214748386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C587C27-2E6E-32C3-E8F4-7EF63F49F233}"/>
              </a:ext>
            </a:extLst>
          </p:cNvPr>
          <p:cNvSpPr/>
          <p:nvPr userDrawn="1"/>
        </p:nvSpPr>
        <p:spPr>
          <a:xfrm>
            <a:off x="1" y="0"/>
            <a:ext cx="12192000" cy="6858000"/>
          </a:xfrm>
          <a:prstGeom prst="rect">
            <a:avLst/>
          </a:prstGeom>
          <a:solidFill>
            <a:srgbClr val="F8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spTree>
    <p:extLst>
      <p:ext uri="{BB962C8B-B14F-4D97-AF65-F5344CB8AC3E}">
        <p14:creationId xmlns:p14="http://schemas.microsoft.com/office/powerpoint/2010/main" val="2042690688"/>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03" r:id="rId3"/>
    <p:sldLayoutId id="214748381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3D2B3E-DC33-116A-03E9-F55044504B79}"/>
              </a:ext>
            </a:extLst>
          </p:cNvPr>
          <p:cNvSpPr/>
          <p:nvPr userDrawn="1"/>
        </p:nvSpPr>
        <p:spPr>
          <a:xfrm>
            <a:off x="1" y="0"/>
            <a:ext cx="12192000" cy="6858000"/>
          </a:xfrm>
          <a:prstGeom prst="rect">
            <a:avLst/>
          </a:prstGeom>
          <a:solidFill>
            <a:srgbClr val="F8F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spTree>
    <p:extLst>
      <p:ext uri="{BB962C8B-B14F-4D97-AF65-F5344CB8AC3E}">
        <p14:creationId xmlns:p14="http://schemas.microsoft.com/office/powerpoint/2010/main" val="3540419211"/>
      </p:ext>
    </p:extLst>
  </p:cSld>
  <p:clrMap bg1="lt1" tx1="dk1" bg2="lt2" tx2="dk2" accent1="accent1" accent2="accent2" accent3="accent3" accent4="accent4" accent5="accent5" accent6="accent6" hlink="hlink" folHlink="folHlink"/>
  <p:sldLayoutIdLst>
    <p:sldLayoutId id="2147483831" r:id="rId1"/>
    <p:sldLayoutId id="2147483880" r:id="rId2"/>
    <p:sldLayoutId id="2147483857" r:id="rId3"/>
    <p:sldLayoutId id="21474838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723407"/>
      </p:ext>
    </p:extLst>
  </p:cSld>
  <p:clrMap bg1="lt1" tx1="dk1" bg2="lt2" tx2="dk2" accent1="accent1" accent2="accent2" accent3="accent3" accent4="accent4" accent5="accent5" accent6="accent6" hlink="hlink" folHlink="folHlink"/>
  <p:sldLayoutIdLst>
    <p:sldLayoutId id="21474838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8.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chart" Target="../charts/chart2.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microsoft.com/office/2018/10/relationships/comments" Target="../comments/modernComment_152_BD348E94.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microsoft.com/office/2018/10/relationships/comments" Target="../comments/modernComment_14D_F3DD4218.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14A_3F744C0C.xml"/><Relationship Id="rId2" Type="http://schemas.openxmlformats.org/officeDocument/2006/relationships/slideLayout" Target="../slideLayouts/slideLayout19.xml"/><Relationship Id="rId1" Type="http://schemas.openxmlformats.org/officeDocument/2006/relationships/tags" Target="../tags/tag3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37.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4E_9C88485C.xml"/><Relationship Id="rId2" Type="http://schemas.openxmlformats.org/officeDocument/2006/relationships/slideLayout" Target="../slideLayouts/slideLayout8.xml"/><Relationship Id="rId1" Type="http://schemas.openxmlformats.org/officeDocument/2006/relationships/tags" Target="../tags/tag25.xml"/></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10223E-F2DC-6EA9-6B4B-C1B028EADC00}"/>
              </a:ext>
            </a:extLst>
          </p:cNvPr>
          <p:cNvSpPr>
            <a:spLocks noGrp="1"/>
          </p:cNvSpPr>
          <p:nvPr>
            <p:ph type="ctrTitle"/>
          </p:nvPr>
        </p:nvSpPr>
        <p:spPr/>
        <p:txBody>
          <a:bodyPr/>
          <a:lstStyle/>
          <a:p>
            <a:pPr>
              <a:lnSpc>
                <a:spcPct val="100000"/>
              </a:lnSpc>
            </a:pPr>
            <a:r>
              <a:rPr lang="en-GB" sz="4400" dirty="0"/>
              <a:t>An Introduction </a:t>
            </a:r>
            <a:br>
              <a:rPr lang="en-GB" sz="4400" dirty="0"/>
            </a:br>
            <a:r>
              <a:rPr lang="en-GB" sz="4400" dirty="0"/>
              <a:t>to Collateral Management</a:t>
            </a:r>
            <a:br>
              <a:rPr lang="en-GB" sz="2800" dirty="0"/>
            </a:br>
            <a:r>
              <a:rPr lang="en-GB" sz="2400" dirty="0"/>
              <a:t>Pan Asia Securities Lending Association (PASLA)</a:t>
            </a:r>
            <a:br>
              <a:rPr lang="en-GB" sz="2000" dirty="0"/>
            </a:br>
            <a:endParaRPr lang="en-US" sz="2800" dirty="0"/>
          </a:p>
        </p:txBody>
      </p:sp>
      <p:sp>
        <p:nvSpPr>
          <p:cNvPr id="7" name="Text Placeholder 6">
            <a:extLst>
              <a:ext uri="{FF2B5EF4-FFF2-40B4-BE49-F238E27FC236}">
                <a16:creationId xmlns:a16="http://schemas.microsoft.com/office/drawing/2014/main" id="{F42B7176-ED7E-7C8E-C97E-CC36D688267C}"/>
              </a:ext>
            </a:extLst>
          </p:cNvPr>
          <p:cNvSpPr>
            <a:spLocks noGrp="1"/>
          </p:cNvSpPr>
          <p:nvPr>
            <p:ph type="body" sz="half" idx="2"/>
          </p:nvPr>
        </p:nvSpPr>
        <p:spPr/>
        <p:txBody>
          <a:bodyPr/>
          <a:lstStyle/>
          <a:p>
            <a:r>
              <a:rPr lang="en-US" dirty="0" err="1"/>
              <a:t>Ryoji</a:t>
            </a:r>
            <a:r>
              <a:rPr lang="en-US" dirty="0"/>
              <a:t> Kanazawa - J.P. Morgan </a:t>
            </a:r>
            <a:br>
              <a:rPr lang="en-US" dirty="0"/>
            </a:br>
            <a:r>
              <a:rPr lang="en-US" dirty="0"/>
              <a:t>Olivier de Schaetzen - Euroclear</a:t>
            </a:r>
            <a:br>
              <a:rPr lang="en-US" dirty="0"/>
            </a:br>
            <a:r>
              <a:rPr lang="en-US" dirty="0"/>
              <a:t>Kato, Shinya - BNY Mellon</a:t>
            </a:r>
          </a:p>
          <a:p>
            <a:r>
              <a:rPr lang="en-US" dirty="0"/>
              <a:t>Bhavna Haswani- PASLA Collateral Working Group lead</a:t>
            </a:r>
          </a:p>
        </p:txBody>
      </p:sp>
      <p:sp>
        <p:nvSpPr>
          <p:cNvPr id="6" name="Subtitle 5">
            <a:extLst>
              <a:ext uri="{FF2B5EF4-FFF2-40B4-BE49-F238E27FC236}">
                <a16:creationId xmlns:a16="http://schemas.microsoft.com/office/drawing/2014/main" id="{63445104-3ADF-009D-8B70-86E6D1068C38}"/>
              </a:ext>
            </a:extLst>
          </p:cNvPr>
          <p:cNvSpPr>
            <a:spLocks noGrp="1"/>
          </p:cNvSpPr>
          <p:nvPr>
            <p:ph type="subTitle" idx="1"/>
          </p:nvPr>
        </p:nvSpPr>
        <p:spPr/>
        <p:txBody>
          <a:bodyPr/>
          <a:lstStyle/>
          <a:p>
            <a:r>
              <a:rPr lang="en-US" dirty="0"/>
              <a:t>March 2023</a:t>
            </a:r>
          </a:p>
        </p:txBody>
      </p:sp>
    </p:spTree>
    <p:extLst>
      <p:ext uri="{BB962C8B-B14F-4D97-AF65-F5344CB8AC3E}">
        <p14:creationId xmlns:p14="http://schemas.microsoft.com/office/powerpoint/2010/main" val="4161522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75">
            <a:extLst>
              <a:ext uri="{FF2B5EF4-FFF2-40B4-BE49-F238E27FC236}">
                <a16:creationId xmlns:a16="http://schemas.microsoft.com/office/drawing/2014/main" id="{CBE8EF6D-4DBE-483C-AF60-686DDA3F6F7A}"/>
              </a:ext>
            </a:extLst>
          </p:cNvPr>
          <p:cNvSpPr/>
          <p:nvPr/>
        </p:nvSpPr>
        <p:spPr bwMode="auto">
          <a:xfrm>
            <a:off x="8122920" y="3773559"/>
            <a:ext cx="3462657" cy="567679"/>
          </a:xfrm>
          <a:prstGeom prst="roundRect">
            <a:avLst>
              <a:gd name="adj" fmla="val 50000"/>
            </a:avLst>
          </a:prstGeom>
          <a:solidFill>
            <a:schemeClr val="tx1">
              <a:lumMod val="20000"/>
              <a:lumOff val="80000"/>
            </a:schemeClr>
          </a:solidFill>
          <a:ln w="9525" cap="flat" cmpd="sng" algn="ctr">
            <a:noFill/>
            <a:prstDash val="solid"/>
            <a:round/>
            <a:headEnd type="none" w="med" len="med"/>
            <a:tailEnd type="none" w="med" len="med"/>
          </a:ln>
          <a:effectLst>
            <a:innerShdw blurRad="63500" dist="50800">
              <a:prstClr val="black">
                <a:alpha val="50000"/>
              </a:prstClr>
            </a:innerShdw>
          </a:effectLst>
        </p:spPr>
        <p:txBody>
          <a:bodyPr vert="horz" wrap="square" lIns="91440" tIns="45720" rIns="91440" bIns="45720" numCol="1" rtlCol="0" anchor="ctr" anchorCtr="0" compatLnSpc="1">
            <a:prstTxWarp prst="textNoShape">
              <a:avLst/>
            </a:prstTxWarp>
          </a:bodyPr>
          <a:lstStyle/>
          <a:p>
            <a:pPr algn="r"/>
            <a:r>
              <a:rPr lang="en-US" sz="1200" b="1" dirty="0">
                <a:latin typeface="Merriweather Sans" pitchFamily="2" charset="0"/>
              </a:rPr>
              <a:t>Country of Origin</a:t>
            </a:r>
          </a:p>
        </p:txBody>
      </p:sp>
      <p:sp>
        <p:nvSpPr>
          <p:cNvPr id="12" name="Rounded Rectangle 69">
            <a:extLst>
              <a:ext uri="{FF2B5EF4-FFF2-40B4-BE49-F238E27FC236}">
                <a16:creationId xmlns:a16="http://schemas.microsoft.com/office/drawing/2014/main" id="{3D65CC6A-CCEA-432E-AD00-09625A4C0178}"/>
              </a:ext>
            </a:extLst>
          </p:cNvPr>
          <p:cNvSpPr/>
          <p:nvPr/>
        </p:nvSpPr>
        <p:spPr bwMode="auto">
          <a:xfrm>
            <a:off x="6367916" y="2525916"/>
            <a:ext cx="5217661" cy="567679"/>
          </a:xfrm>
          <a:prstGeom prst="roundRect">
            <a:avLst>
              <a:gd name="adj" fmla="val 50000"/>
            </a:avLst>
          </a:prstGeom>
          <a:solidFill>
            <a:schemeClr val="tx1">
              <a:lumMod val="20000"/>
              <a:lumOff val="80000"/>
            </a:schemeClr>
          </a:solidFill>
          <a:ln w="9525" cap="flat" cmpd="sng" algn="ctr">
            <a:noFill/>
            <a:prstDash val="solid"/>
            <a:round/>
            <a:headEnd type="none" w="med" len="med"/>
            <a:tailEnd type="none" w="med" len="med"/>
          </a:ln>
          <a:effectLst>
            <a:innerShdw blurRad="63500" dist="50800">
              <a:prstClr val="black">
                <a:alpha val="50000"/>
              </a:prstClr>
            </a:innerShdw>
          </a:effectLst>
        </p:spPr>
        <p:txBody>
          <a:bodyPr vert="horz" wrap="square" lIns="91440" tIns="45720" rIns="91440" bIns="45720" numCol="1" rtlCol="0" anchor="ctr" anchorCtr="0" compatLnSpc="1">
            <a:prstTxWarp prst="textNoShape">
              <a:avLst/>
            </a:prstTxWarp>
          </a:bodyPr>
          <a:lstStyle/>
          <a:p>
            <a:pPr algn="r"/>
            <a:r>
              <a:rPr lang="en-US" sz="1200" b="1" dirty="0">
                <a:latin typeface="Merriweather Sans" pitchFamily="2" charset="0"/>
              </a:rPr>
              <a:t>Rating</a:t>
            </a:r>
          </a:p>
        </p:txBody>
      </p:sp>
      <p:sp>
        <p:nvSpPr>
          <p:cNvPr id="18" name="Rounded Rectangle 72">
            <a:extLst>
              <a:ext uri="{FF2B5EF4-FFF2-40B4-BE49-F238E27FC236}">
                <a16:creationId xmlns:a16="http://schemas.microsoft.com/office/drawing/2014/main" id="{146BD82F-8322-4626-A750-B608EEDC5836}"/>
              </a:ext>
            </a:extLst>
          </p:cNvPr>
          <p:cNvSpPr/>
          <p:nvPr/>
        </p:nvSpPr>
        <p:spPr bwMode="auto">
          <a:xfrm>
            <a:off x="7391400" y="3149249"/>
            <a:ext cx="4194177" cy="567679"/>
          </a:xfrm>
          <a:prstGeom prst="roundRect">
            <a:avLst>
              <a:gd name="adj" fmla="val 50000"/>
            </a:avLst>
          </a:prstGeom>
          <a:solidFill>
            <a:schemeClr val="tx1">
              <a:lumMod val="20000"/>
              <a:lumOff val="80000"/>
            </a:schemeClr>
          </a:solidFill>
          <a:ln w="9525" cap="flat" cmpd="sng" algn="ctr">
            <a:noFill/>
            <a:prstDash val="solid"/>
            <a:round/>
            <a:headEnd type="none" w="med" len="med"/>
            <a:tailEnd type="none" w="med" len="med"/>
          </a:ln>
          <a:effectLst>
            <a:innerShdw blurRad="63500" dist="50800">
              <a:prstClr val="black">
                <a:alpha val="50000"/>
              </a:prstClr>
            </a:innerShdw>
          </a:effectLst>
        </p:spPr>
        <p:txBody>
          <a:bodyPr vert="horz" wrap="square" lIns="91440" tIns="45720" rIns="91440" bIns="45720" numCol="1" rtlCol="0" anchor="ctr" anchorCtr="0" compatLnSpc="1">
            <a:prstTxWarp prst="textNoShape">
              <a:avLst/>
            </a:prstTxWarp>
          </a:bodyPr>
          <a:lstStyle/>
          <a:p>
            <a:pPr algn="r"/>
            <a:r>
              <a:rPr lang="en-US" sz="1200" b="1" dirty="0">
                <a:latin typeface="Merriweather Sans" pitchFamily="2" charset="0"/>
              </a:rPr>
              <a:t>Issue Currency</a:t>
            </a:r>
          </a:p>
        </p:txBody>
      </p:sp>
      <p:sp>
        <p:nvSpPr>
          <p:cNvPr id="25" name="Rounded Rectangle 77">
            <a:extLst>
              <a:ext uri="{FF2B5EF4-FFF2-40B4-BE49-F238E27FC236}">
                <a16:creationId xmlns:a16="http://schemas.microsoft.com/office/drawing/2014/main" id="{5053D063-791F-4457-BC4C-5045C0364742}"/>
              </a:ext>
            </a:extLst>
          </p:cNvPr>
          <p:cNvSpPr/>
          <p:nvPr/>
        </p:nvSpPr>
        <p:spPr bwMode="auto">
          <a:xfrm>
            <a:off x="8726756" y="4405502"/>
            <a:ext cx="2858821" cy="567679"/>
          </a:xfrm>
          <a:prstGeom prst="roundRect">
            <a:avLst>
              <a:gd name="adj" fmla="val 50000"/>
            </a:avLst>
          </a:prstGeom>
          <a:solidFill>
            <a:schemeClr val="tx1">
              <a:lumMod val="20000"/>
              <a:lumOff val="80000"/>
            </a:schemeClr>
          </a:solidFill>
          <a:ln w="9525" cap="flat" cmpd="sng" algn="ctr">
            <a:noFill/>
            <a:prstDash val="solid"/>
            <a:round/>
            <a:headEnd type="none" w="med" len="med"/>
            <a:tailEnd type="none" w="med" len="med"/>
          </a:ln>
          <a:effectLst>
            <a:innerShdw blurRad="63500" dist="50800">
              <a:prstClr val="black">
                <a:alpha val="50000"/>
              </a:prstClr>
            </a:innerShdw>
          </a:effectLst>
        </p:spPr>
        <p:txBody>
          <a:bodyPr vert="horz" wrap="square" lIns="91440" tIns="45720" rIns="91440" bIns="45720" numCol="1" rtlCol="0" anchor="ctr" anchorCtr="0" compatLnSpc="1">
            <a:prstTxWarp prst="textNoShape">
              <a:avLst/>
            </a:prstTxWarp>
          </a:bodyPr>
          <a:lstStyle/>
          <a:p>
            <a:pPr algn="r"/>
            <a:r>
              <a:rPr lang="en-US" sz="1200" b="1" dirty="0">
                <a:latin typeface="Merriweather Sans" pitchFamily="2" charset="0"/>
              </a:rPr>
              <a:t>Market Cap</a:t>
            </a:r>
          </a:p>
        </p:txBody>
      </p:sp>
      <p:sp>
        <p:nvSpPr>
          <p:cNvPr id="3" name="Text Placeholder 2">
            <a:extLst>
              <a:ext uri="{FF2B5EF4-FFF2-40B4-BE49-F238E27FC236}">
                <a16:creationId xmlns:a16="http://schemas.microsoft.com/office/drawing/2014/main" id="{971935BD-19AD-4E16-880B-9C8670AD560E}"/>
              </a:ext>
            </a:extLst>
          </p:cNvPr>
          <p:cNvSpPr>
            <a:spLocks noGrp="1"/>
          </p:cNvSpPr>
          <p:nvPr>
            <p:ph type="body" sz="half" idx="2"/>
          </p:nvPr>
        </p:nvSpPr>
        <p:spPr/>
        <p:txBody>
          <a:bodyPr/>
          <a:lstStyle/>
          <a:p>
            <a:r>
              <a:rPr lang="en-US" dirty="0"/>
              <a:t>Collateral Solutions- Eligibility</a:t>
            </a:r>
          </a:p>
        </p:txBody>
      </p:sp>
      <p:sp>
        <p:nvSpPr>
          <p:cNvPr id="5" name="Rounded Rectangle 73">
            <a:extLst>
              <a:ext uri="{FF2B5EF4-FFF2-40B4-BE49-F238E27FC236}">
                <a16:creationId xmlns:a16="http://schemas.microsoft.com/office/drawing/2014/main" id="{D891023A-2E66-4C19-AEA6-34D02BBCAF77}"/>
              </a:ext>
            </a:extLst>
          </p:cNvPr>
          <p:cNvSpPr/>
          <p:nvPr/>
        </p:nvSpPr>
        <p:spPr bwMode="auto">
          <a:xfrm>
            <a:off x="615311" y="3773559"/>
            <a:ext cx="3629029" cy="567679"/>
          </a:xfrm>
          <a:prstGeom prst="roundRect">
            <a:avLst>
              <a:gd name="adj" fmla="val 50000"/>
            </a:avLst>
          </a:prstGeom>
          <a:solidFill>
            <a:schemeClr val="tx1">
              <a:lumMod val="20000"/>
              <a:lumOff val="80000"/>
            </a:schemeClr>
          </a:solidFill>
          <a:ln w="9525" cap="flat" cmpd="sng" algn="ctr">
            <a:noFill/>
            <a:prstDash val="solid"/>
            <a:round/>
            <a:headEnd type="none" w="med" len="med"/>
            <a:tailEnd type="none" w="med" len="med"/>
          </a:ln>
          <a:effectLst>
            <a:innerShdw blurRad="63500" dist="50800" dir="10800000">
              <a:prstClr val="black">
                <a:alpha val="50000"/>
              </a:prstClr>
            </a:innerShdw>
          </a:effectLst>
        </p:spPr>
        <p:txBody>
          <a:bodyPr vert="horz" wrap="square" lIns="91440" tIns="45720" rIns="91440" bIns="45720" numCol="1" rtlCol="0" anchor="ctr" anchorCtr="0" compatLnSpc="1">
            <a:prstTxWarp prst="textNoShape">
              <a:avLst/>
            </a:prstTxWarp>
          </a:bodyPr>
          <a:lstStyle/>
          <a:p>
            <a:r>
              <a:rPr lang="en-US" sz="1200" b="1" dirty="0">
                <a:latin typeface="Merriweather Sans" pitchFamily="2" charset="0"/>
              </a:rPr>
              <a:t>Concentration Limits</a:t>
            </a:r>
          </a:p>
        </p:txBody>
      </p:sp>
      <p:sp>
        <p:nvSpPr>
          <p:cNvPr id="7" name="Freeform 29">
            <a:extLst>
              <a:ext uri="{FF2B5EF4-FFF2-40B4-BE49-F238E27FC236}">
                <a16:creationId xmlns:a16="http://schemas.microsoft.com/office/drawing/2014/main" id="{CD1959A1-AA17-42DB-A9B8-A316B8EFA3FF}"/>
              </a:ext>
            </a:extLst>
          </p:cNvPr>
          <p:cNvSpPr/>
          <p:nvPr/>
        </p:nvSpPr>
        <p:spPr>
          <a:xfrm>
            <a:off x="3708773" y="3750759"/>
            <a:ext cx="617024" cy="626593"/>
          </a:xfrm>
          <a:custGeom>
            <a:avLst/>
            <a:gdLst>
              <a:gd name="connsiteX0" fmla="*/ 0 w 592914"/>
              <a:gd name="connsiteY0" fmla="*/ 296457 h 592914"/>
              <a:gd name="connsiteX1" fmla="*/ 296457 w 592914"/>
              <a:gd name="connsiteY1" fmla="*/ 0 h 592914"/>
              <a:gd name="connsiteX2" fmla="*/ 592914 w 592914"/>
              <a:gd name="connsiteY2" fmla="*/ 296457 h 592914"/>
              <a:gd name="connsiteX3" fmla="*/ 296457 w 592914"/>
              <a:gd name="connsiteY3" fmla="*/ 592914 h 592914"/>
              <a:gd name="connsiteX4" fmla="*/ 0 w 592914"/>
              <a:gd name="connsiteY4" fmla="*/ 296457 h 592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14" h="592914">
                <a:moveTo>
                  <a:pt x="0" y="296457"/>
                </a:moveTo>
                <a:cubicBezTo>
                  <a:pt x="0" y="132728"/>
                  <a:pt x="132728" y="0"/>
                  <a:pt x="296457" y="0"/>
                </a:cubicBezTo>
                <a:cubicBezTo>
                  <a:pt x="460186" y="0"/>
                  <a:pt x="592914" y="132728"/>
                  <a:pt x="592914" y="296457"/>
                </a:cubicBezTo>
                <a:cubicBezTo>
                  <a:pt x="592914" y="460186"/>
                  <a:pt x="460186" y="592914"/>
                  <a:pt x="296457" y="592914"/>
                </a:cubicBezTo>
                <a:cubicBezTo>
                  <a:pt x="132728" y="592914"/>
                  <a:pt x="0" y="460186"/>
                  <a:pt x="0" y="296457"/>
                </a:cubicBezTo>
                <a:close/>
              </a:path>
            </a:pathLst>
          </a:custGeom>
          <a:solidFill>
            <a:schemeClr val="accent6"/>
          </a:solid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850" tIns="119850" rIns="119850" bIns="119850" numCol="1" spcCol="1270" anchor="ctr" anchorCtr="0">
            <a:noAutofit/>
          </a:bodyPr>
          <a:lstStyle/>
          <a:p>
            <a:pPr lvl="0" algn="ctr" defTabSz="1155700">
              <a:lnSpc>
                <a:spcPct val="90000"/>
              </a:lnSpc>
              <a:spcBef>
                <a:spcPct val="0"/>
              </a:spcBef>
              <a:spcAft>
                <a:spcPct val="35000"/>
              </a:spcAft>
            </a:pPr>
            <a:endParaRPr lang="en-US" sz="1600" kern="1200" dirty="0">
              <a:latin typeface="Merriweather Sans" pitchFamily="2" charset="0"/>
            </a:endParaRPr>
          </a:p>
        </p:txBody>
      </p:sp>
      <p:sp>
        <p:nvSpPr>
          <p:cNvPr id="8" name="Freeform 11">
            <a:extLst>
              <a:ext uri="{FF2B5EF4-FFF2-40B4-BE49-F238E27FC236}">
                <a16:creationId xmlns:a16="http://schemas.microsoft.com/office/drawing/2014/main" id="{0C98B8DB-E922-4FCE-8045-FED7551AA5AF}"/>
              </a:ext>
            </a:extLst>
          </p:cNvPr>
          <p:cNvSpPr/>
          <p:nvPr/>
        </p:nvSpPr>
        <p:spPr>
          <a:xfrm>
            <a:off x="7996030" y="3750759"/>
            <a:ext cx="617024" cy="626593"/>
          </a:xfrm>
          <a:custGeom>
            <a:avLst/>
            <a:gdLst>
              <a:gd name="connsiteX0" fmla="*/ 0 w 592914"/>
              <a:gd name="connsiteY0" fmla="*/ 296457 h 592914"/>
              <a:gd name="connsiteX1" fmla="*/ 296457 w 592914"/>
              <a:gd name="connsiteY1" fmla="*/ 0 h 592914"/>
              <a:gd name="connsiteX2" fmla="*/ 592914 w 592914"/>
              <a:gd name="connsiteY2" fmla="*/ 296457 h 592914"/>
              <a:gd name="connsiteX3" fmla="*/ 296457 w 592914"/>
              <a:gd name="connsiteY3" fmla="*/ 592914 h 592914"/>
              <a:gd name="connsiteX4" fmla="*/ 0 w 592914"/>
              <a:gd name="connsiteY4" fmla="*/ 296457 h 592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14" h="592914">
                <a:moveTo>
                  <a:pt x="0" y="296457"/>
                </a:moveTo>
                <a:cubicBezTo>
                  <a:pt x="0" y="132728"/>
                  <a:pt x="132728" y="0"/>
                  <a:pt x="296457" y="0"/>
                </a:cubicBezTo>
                <a:cubicBezTo>
                  <a:pt x="460186" y="0"/>
                  <a:pt x="592914" y="132728"/>
                  <a:pt x="592914" y="296457"/>
                </a:cubicBezTo>
                <a:cubicBezTo>
                  <a:pt x="592914" y="460186"/>
                  <a:pt x="460186" y="592914"/>
                  <a:pt x="296457" y="592914"/>
                </a:cubicBezTo>
                <a:cubicBezTo>
                  <a:pt x="132728" y="592914"/>
                  <a:pt x="0" y="460186"/>
                  <a:pt x="0" y="296457"/>
                </a:cubicBezTo>
                <a:close/>
              </a:path>
            </a:pathLst>
          </a:custGeom>
          <a:solidFill>
            <a:schemeClr val="accent6"/>
          </a:solid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80" tIns="105880" rIns="105880" bIns="105880" numCol="1" spcCol="1270" anchor="ctr" anchorCtr="0">
            <a:noAutofit/>
          </a:bodyPr>
          <a:lstStyle/>
          <a:p>
            <a:pPr lvl="0" algn="ctr" defTabSz="666750">
              <a:lnSpc>
                <a:spcPct val="90000"/>
              </a:lnSpc>
              <a:spcBef>
                <a:spcPct val="0"/>
              </a:spcBef>
              <a:spcAft>
                <a:spcPct val="35000"/>
              </a:spcAft>
            </a:pPr>
            <a:endParaRPr lang="en-US" sz="1050" kern="1200" dirty="0">
              <a:latin typeface="Merriweather Sans" pitchFamily="2" charset="0"/>
            </a:endParaRPr>
          </a:p>
        </p:txBody>
      </p:sp>
      <p:sp>
        <p:nvSpPr>
          <p:cNvPr id="9" name="Rectangle 3">
            <a:extLst>
              <a:ext uri="{FF2B5EF4-FFF2-40B4-BE49-F238E27FC236}">
                <a16:creationId xmlns:a16="http://schemas.microsoft.com/office/drawing/2014/main" id="{8EB98AF3-3A52-4F1C-BBF8-48815C8382CB}"/>
              </a:ext>
            </a:extLst>
          </p:cNvPr>
          <p:cNvSpPr txBox="1">
            <a:spLocks noChangeArrowheads="1"/>
          </p:cNvSpPr>
          <p:nvPr/>
        </p:nvSpPr>
        <p:spPr bwMode="black">
          <a:xfrm>
            <a:off x="5370898" y="3970670"/>
            <a:ext cx="1555525" cy="328518"/>
          </a:xfrm>
          <a:prstGeom prst="rect">
            <a:avLst/>
          </a:prstGeom>
          <a:noFill/>
          <a:ln w="9525">
            <a:noFill/>
            <a:miter lim="800000"/>
            <a:headEnd/>
            <a:tailEnd/>
          </a:ln>
        </p:spPr>
        <p:txBody>
          <a:bodyPr lIns="91440" tIns="0" rIns="91440" bIns="0" anchor="ctr"/>
          <a:lstStyle/>
          <a:p>
            <a:pPr algn="ctr" eaLnBrk="1" hangingPunct="1">
              <a:lnSpc>
                <a:spcPct val="95000"/>
              </a:lnSpc>
              <a:spcAft>
                <a:spcPts val="600"/>
              </a:spcAft>
              <a:defRPr/>
            </a:pPr>
            <a:r>
              <a:rPr lang="en-US" sz="2400" b="1" kern="0" dirty="0">
                <a:latin typeface="Merriweather Sans" pitchFamily="2" charset="0"/>
              </a:rPr>
              <a:t>Benefits</a:t>
            </a:r>
          </a:p>
        </p:txBody>
      </p:sp>
      <p:sp>
        <p:nvSpPr>
          <p:cNvPr id="13" name="Rounded Rectangle 68">
            <a:extLst>
              <a:ext uri="{FF2B5EF4-FFF2-40B4-BE49-F238E27FC236}">
                <a16:creationId xmlns:a16="http://schemas.microsoft.com/office/drawing/2014/main" id="{A20790A4-F88E-453E-81DB-76FFFE82506E}"/>
              </a:ext>
            </a:extLst>
          </p:cNvPr>
          <p:cNvSpPr/>
          <p:nvPr/>
        </p:nvSpPr>
        <p:spPr bwMode="auto">
          <a:xfrm>
            <a:off x="606423" y="2525916"/>
            <a:ext cx="5262108" cy="567679"/>
          </a:xfrm>
          <a:prstGeom prst="roundRect">
            <a:avLst>
              <a:gd name="adj" fmla="val 50000"/>
            </a:avLst>
          </a:prstGeom>
          <a:solidFill>
            <a:schemeClr val="tx1">
              <a:lumMod val="20000"/>
              <a:lumOff val="80000"/>
            </a:schemeClr>
          </a:solidFill>
          <a:ln w="9525" cap="flat" cmpd="sng" algn="ctr">
            <a:noFill/>
            <a:prstDash val="solid"/>
            <a:round/>
            <a:headEnd type="none" w="med" len="med"/>
            <a:tailEnd type="none" w="med" len="med"/>
          </a:ln>
          <a:effectLst>
            <a:innerShdw blurRad="63500" dist="50800" dir="10800000">
              <a:prstClr val="black">
                <a:alpha val="50000"/>
              </a:prstClr>
            </a:innerShdw>
          </a:effectLst>
        </p:spPr>
        <p:txBody>
          <a:bodyPr vert="horz" wrap="square" lIns="91440" tIns="45720" rIns="91440" bIns="45720" numCol="1" rtlCol="0" anchor="ctr" anchorCtr="0" compatLnSpc="1">
            <a:prstTxWarp prst="textNoShape">
              <a:avLst/>
            </a:prstTxWarp>
          </a:bodyPr>
          <a:lstStyle/>
          <a:p>
            <a:r>
              <a:rPr lang="en-US" sz="1200" b="1" dirty="0">
                <a:latin typeface="Merriweather Sans" pitchFamily="2" charset="0"/>
              </a:rPr>
              <a:t>Instrument Type</a:t>
            </a:r>
          </a:p>
        </p:txBody>
      </p:sp>
      <p:sp>
        <p:nvSpPr>
          <p:cNvPr id="14" name="Freeform 7">
            <a:extLst>
              <a:ext uri="{FF2B5EF4-FFF2-40B4-BE49-F238E27FC236}">
                <a16:creationId xmlns:a16="http://schemas.microsoft.com/office/drawing/2014/main" id="{B204A7EF-5467-4D99-8208-5F420DB4A87B}"/>
              </a:ext>
            </a:extLst>
          </p:cNvPr>
          <p:cNvSpPr/>
          <p:nvPr/>
        </p:nvSpPr>
        <p:spPr>
          <a:xfrm>
            <a:off x="6323471" y="2496459"/>
            <a:ext cx="617024" cy="626593"/>
          </a:xfrm>
          <a:custGeom>
            <a:avLst/>
            <a:gdLst>
              <a:gd name="connsiteX0" fmla="*/ 0 w 592914"/>
              <a:gd name="connsiteY0" fmla="*/ 296457 h 592914"/>
              <a:gd name="connsiteX1" fmla="*/ 296457 w 592914"/>
              <a:gd name="connsiteY1" fmla="*/ 0 h 592914"/>
              <a:gd name="connsiteX2" fmla="*/ 592914 w 592914"/>
              <a:gd name="connsiteY2" fmla="*/ 296457 h 592914"/>
              <a:gd name="connsiteX3" fmla="*/ 296457 w 592914"/>
              <a:gd name="connsiteY3" fmla="*/ 592914 h 592914"/>
              <a:gd name="connsiteX4" fmla="*/ 0 w 592914"/>
              <a:gd name="connsiteY4" fmla="*/ 296457 h 592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14" h="592914">
                <a:moveTo>
                  <a:pt x="0" y="296457"/>
                </a:moveTo>
                <a:cubicBezTo>
                  <a:pt x="0" y="132728"/>
                  <a:pt x="132728" y="0"/>
                  <a:pt x="296457" y="0"/>
                </a:cubicBezTo>
                <a:cubicBezTo>
                  <a:pt x="460186" y="0"/>
                  <a:pt x="592914" y="132728"/>
                  <a:pt x="592914" y="296457"/>
                </a:cubicBezTo>
                <a:cubicBezTo>
                  <a:pt x="592914" y="460186"/>
                  <a:pt x="460186" y="592914"/>
                  <a:pt x="296457" y="592914"/>
                </a:cubicBezTo>
                <a:cubicBezTo>
                  <a:pt x="132728" y="592914"/>
                  <a:pt x="0" y="460186"/>
                  <a:pt x="0" y="296457"/>
                </a:cubicBezTo>
                <a:close/>
              </a:path>
            </a:pathLst>
          </a:custGeom>
          <a:solidFill>
            <a:schemeClr val="accent6"/>
          </a:solid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80" tIns="105880" rIns="105880" bIns="105880" numCol="1" spcCol="1270" anchor="ctr" anchorCtr="0">
            <a:noAutofit/>
          </a:bodyPr>
          <a:lstStyle/>
          <a:p>
            <a:pPr lvl="0" algn="ctr" defTabSz="666750">
              <a:lnSpc>
                <a:spcPct val="90000"/>
              </a:lnSpc>
              <a:spcBef>
                <a:spcPct val="0"/>
              </a:spcBef>
              <a:spcAft>
                <a:spcPct val="35000"/>
              </a:spcAft>
            </a:pPr>
            <a:endParaRPr lang="en-US" sz="1050" kern="1200" dirty="0">
              <a:latin typeface="Merriweather Sans" pitchFamily="2" charset="0"/>
            </a:endParaRPr>
          </a:p>
        </p:txBody>
      </p:sp>
      <p:sp>
        <p:nvSpPr>
          <p:cNvPr id="15" name="Freeform 33">
            <a:extLst>
              <a:ext uri="{FF2B5EF4-FFF2-40B4-BE49-F238E27FC236}">
                <a16:creationId xmlns:a16="http://schemas.microsoft.com/office/drawing/2014/main" id="{DED929D7-4F21-44D5-99C3-93FADD941242}"/>
              </a:ext>
            </a:extLst>
          </p:cNvPr>
          <p:cNvSpPr/>
          <p:nvPr/>
        </p:nvSpPr>
        <p:spPr>
          <a:xfrm>
            <a:off x="5251506" y="2496459"/>
            <a:ext cx="617024" cy="626593"/>
          </a:xfrm>
          <a:custGeom>
            <a:avLst/>
            <a:gdLst>
              <a:gd name="connsiteX0" fmla="*/ 0 w 592914"/>
              <a:gd name="connsiteY0" fmla="*/ 296457 h 592914"/>
              <a:gd name="connsiteX1" fmla="*/ 296457 w 592914"/>
              <a:gd name="connsiteY1" fmla="*/ 0 h 592914"/>
              <a:gd name="connsiteX2" fmla="*/ 592914 w 592914"/>
              <a:gd name="connsiteY2" fmla="*/ 296457 h 592914"/>
              <a:gd name="connsiteX3" fmla="*/ 296457 w 592914"/>
              <a:gd name="connsiteY3" fmla="*/ 592914 h 592914"/>
              <a:gd name="connsiteX4" fmla="*/ 0 w 592914"/>
              <a:gd name="connsiteY4" fmla="*/ 296457 h 592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14" h="592914">
                <a:moveTo>
                  <a:pt x="0" y="296457"/>
                </a:moveTo>
                <a:cubicBezTo>
                  <a:pt x="0" y="132728"/>
                  <a:pt x="132728" y="0"/>
                  <a:pt x="296457" y="0"/>
                </a:cubicBezTo>
                <a:cubicBezTo>
                  <a:pt x="460186" y="0"/>
                  <a:pt x="592914" y="132728"/>
                  <a:pt x="592914" y="296457"/>
                </a:cubicBezTo>
                <a:cubicBezTo>
                  <a:pt x="592914" y="460186"/>
                  <a:pt x="460186" y="592914"/>
                  <a:pt x="296457" y="592914"/>
                </a:cubicBezTo>
                <a:cubicBezTo>
                  <a:pt x="132728" y="592914"/>
                  <a:pt x="0" y="460186"/>
                  <a:pt x="0" y="296457"/>
                </a:cubicBezTo>
                <a:close/>
              </a:path>
            </a:pathLst>
          </a:custGeom>
          <a:solidFill>
            <a:schemeClr val="accent6"/>
          </a:solid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850" tIns="119850" rIns="119850" bIns="119850" numCol="1" spcCol="1270" anchor="ctr" anchorCtr="0">
            <a:noAutofit/>
          </a:bodyPr>
          <a:lstStyle/>
          <a:p>
            <a:pPr lvl="0" algn="ctr" defTabSz="1155700">
              <a:lnSpc>
                <a:spcPct val="90000"/>
              </a:lnSpc>
              <a:spcBef>
                <a:spcPct val="0"/>
              </a:spcBef>
              <a:spcAft>
                <a:spcPct val="35000"/>
              </a:spcAft>
            </a:pPr>
            <a:endParaRPr lang="en-US" sz="1600" kern="1200" dirty="0">
              <a:latin typeface="Merriweather Sans" pitchFamily="2" charset="0"/>
            </a:endParaRPr>
          </a:p>
        </p:txBody>
      </p:sp>
      <p:sp>
        <p:nvSpPr>
          <p:cNvPr id="19" name="Rounded Rectangle 71">
            <a:extLst>
              <a:ext uri="{FF2B5EF4-FFF2-40B4-BE49-F238E27FC236}">
                <a16:creationId xmlns:a16="http://schemas.microsoft.com/office/drawing/2014/main" id="{62E62D0F-BFD6-42CC-8AD9-C53EDD4B3F38}"/>
              </a:ext>
            </a:extLst>
          </p:cNvPr>
          <p:cNvSpPr/>
          <p:nvPr/>
        </p:nvSpPr>
        <p:spPr bwMode="auto">
          <a:xfrm>
            <a:off x="615311" y="3149249"/>
            <a:ext cx="4383409" cy="567679"/>
          </a:xfrm>
          <a:prstGeom prst="roundRect">
            <a:avLst>
              <a:gd name="adj" fmla="val 50000"/>
            </a:avLst>
          </a:prstGeom>
          <a:solidFill>
            <a:schemeClr val="tx1">
              <a:lumMod val="20000"/>
              <a:lumOff val="80000"/>
            </a:schemeClr>
          </a:solidFill>
          <a:ln w="9525" cap="flat" cmpd="sng" algn="ctr">
            <a:noFill/>
            <a:prstDash val="solid"/>
            <a:round/>
            <a:headEnd type="none" w="med" len="med"/>
            <a:tailEnd type="none" w="med" len="med"/>
          </a:ln>
          <a:effectLst>
            <a:innerShdw blurRad="63500" dist="50800" dir="10800000">
              <a:prstClr val="black">
                <a:alpha val="50000"/>
              </a:prstClr>
            </a:innerShdw>
          </a:effectLst>
        </p:spPr>
        <p:txBody>
          <a:bodyPr vert="horz" wrap="square" lIns="91440" tIns="45720" rIns="91440" bIns="45720" numCol="1" rtlCol="0" anchor="ctr" anchorCtr="0" compatLnSpc="1">
            <a:prstTxWarp prst="textNoShape">
              <a:avLst/>
            </a:prstTxWarp>
          </a:bodyPr>
          <a:lstStyle/>
          <a:p>
            <a:r>
              <a:rPr lang="en-US" sz="1200" b="1" dirty="0">
                <a:latin typeface="Merriweather Sans" pitchFamily="2" charset="0"/>
              </a:rPr>
              <a:t>Average Traded Volumes</a:t>
            </a:r>
          </a:p>
        </p:txBody>
      </p:sp>
      <p:sp>
        <p:nvSpPr>
          <p:cNvPr id="20" name="Freeform 9">
            <a:extLst>
              <a:ext uri="{FF2B5EF4-FFF2-40B4-BE49-F238E27FC236}">
                <a16:creationId xmlns:a16="http://schemas.microsoft.com/office/drawing/2014/main" id="{7361914D-3120-482B-A2DE-351230D1E39B}"/>
              </a:ext>
            </a:extLst>
          </p:cNvPr>
          <p:cNvSpPr/>
          <p:nvPr/>
        </p:nvSpPr>
        <p:spPr>
          <a:xfrm>
            <a:off x="7263511" y="3120768"/>
            <a:ext cx="617024" cy="626593"/>
          </a:xfrm>
          <a:custGeom>
            <a:avLst/>
            <a:gdLst>
              <a:gd name="connsiteX0" fmla="*/ 0 w 592914"/>
              <a:gd name="connsiteY0" fmla="*/ 296457 h 592914"/>
              <a:gd name="connsiteX1" fmla="*/ 296457 w 592914"/>
              <a:gd name="connsiteY1" fmla="*/ 0 h 592914"/>
              <a:gd name="connsiteX2" fmla="*/ 592914 w 592914"/>
              <a:gd name="connsiteY2" fmla="*/ 296457 h 592914"/>
              <a:gd name="connsiteX3" fmla="*/ 296457 w 592914"/>
              <a:gd name="connsiteY3" fmla="*/ 592914 h 592914"/>
              <a:gd name="connsiteX4" fmla="*/ 0 w 592914"/>
              <a:gd name="connsiteY4" fmla="*/ 296457 h 592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14" h="592914">
                <a:moveTo>
                  <a:pt x="0" y="296457"/>
                </a:moveTo>
                <a:cubicBezTo>
                  <a:pt x="0" y="132728"/>
                  <a:pt x="132728" y="0"/>
                  <a:pt x="296457" y="0"/>
                </a:cubicBezTo>
                <a:cubicBezTo>
                  <a:pt x="460186" y="0"/>
                  <a:pt x="592914" y="132728"/>
                  <a:pt x="592914" y="296457"/>
                </a:cubicBezTo>
                <a:cubicBezTo>
                  <a:pt x="592914" y="460186"/>
                  <a:pt x="460186" y="592914"/>
                  <a:pt x="296457" y="592914"/>
                </a:cubicBezTo>
                <a:cubicBezTo>
                  <a:pt x="132728" y="592914"/>
                  <a:pt x="0" y="460186"/>
                  <a:pt x="0" y="296457"/>
                </a:cubicBezTo>
                <a:close/>
              </a:path>
            </a:pathLst>
          </a:custGeom>
          <a:solidFill>
            <a:schemeClr val="accent6"/>
          </a:solid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80" tIns="105880" rIns="105880" bIns="105880" numCol="1" spcCol="1270" anchor="ctr" anchorCtr="0">
            <a:noAutofit/>
          </a:bodyPr>
          <a:lstStyle/>
          <a:p>
            <a:pPr lvl="0" algn="ctr" defTabSz="666750">
              <a:lnSpc>
                <a:spcPct val="90000"/>
              </a:lnSpc>
              <a:spcBef>
                <a:spcPct val="0"/>
              </a:spcBef>
              <a:spcAft>
                <a:spcPct val="35000"/>
              </a:spcAft>
            </a:pPr>
            <a:endParaRPr lang="en-US" sz="1050" kern="1200" dirty="0">
              <a:latin typeface="Merriweather Sans" pitchFamily="2" charset="0"/>
            </a:endParaRPr>
          </a:p>
        </p:txBody>
      </p:sp>
      <p:sp>
        <p:nvSpPr>
          <p:cNvPr id="21" name="Freeform 31">
            <a:extLst>
              <a:ext uri="{FF2B5EF4-FFF2-40B4-BE49-F238E27FC236}">
                <a16:creationId xmlns:a16="http://schemas.microsoft.com/office/drawing/2014/main" id="{1ED2FF97-E227-4EA8-990E-A74BF0B88C9D}"/>
              </a:ext>
            </a:extLst>
          </p:cNvPr>
          <p:cNvSpPr/>
          <p:nvPr/>
        </p:nvSpPr>
        <p:spPr>
          <a:xfrm>
            <a:off x="4486613" y="3120768"/>
            <a:ext cx="617024" cy="626593"/>
          </a:xfrm>
          <a:custGeom>
            <a:avLst/>
            <a:gdLst>
              <a:gd name="connsiteX0" fmla="*/ 0 w 592914"/>
              <a:gd name="connsiteY0" fmla="*/ 296457 h 592914"/>
              <a:gd name="connsiteX1" fmla="*/ 296457 w 592914"/>
              <a:gd name="connsiteY1" fmla="*/ 0 h 592914"/>
              <a:gd name="connsiteX2" fmla="*/ 592914 w 592914"/>
              <a:gd name="connsiteY2" fmla="*/ 296457 h 592914"/>
              <a:gd name="connsiteX3" fmla="*/ 296457 w 592914"/>
              <a:gd name="connsiteY3" fmla="*/ 592914 h 592914"/>
              <a:gd name="connsiteX4" fmla="*/ 0 w 592914"/>
              <a:gd name="connsiteY4" fmla="*/ 296457 h 592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14" h="592914">
                <a:moveTo>
                  <a:pt x="0" y="296457"/>
                </a:moveTo>
                <a:cubicBezTo>
                  <a:pt x="0" y="132728"/>
                  <a:pt x="132728" y="0"/>
                  <a:pt x="296457" y="0"/>
                </a:cubicBezTo>
                <a:cubicBezTo>
                  <a:pt x="460186" y="0"/>
                  <a:pt x="592914" y="132728"/>
                  <a:pt x="592914" y="296457"/>
                </a:cubicBezTo>
                <a:cubicBezTo>
                  <a:pt x="592914" y="460186"/>
                  <a:pt x="460186" y="592914"/>
                  <a:pt x="296457" y="592914"/>
                </a:cubicBezTo>
                <a:cubicBezTo>
                  <a:pt x="132728" y="592914"/>
                  <a:pt x="0" y="460186"/>
                  <a:pt x="0" y="296457"/>
                </a:cubicBezTo>
                <a:close/>
              </a:path>
            </a:pathLst>
          </a:custGeom>
          <a:solidFill>
            <a:schemeClr val="accent6"/>
          </a:solid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850" tIns="119850" rIns="119850" bIns="119850" numCol="1" spcCol="1270" anchor="ctr" anchorCtr="0">
            <a:noAutofit/>
          </a:bodyPr>
          <a:lstStyle/>
          <a:p>
            <a:pPr lvl="0" algn="ctr" defTabSz="1155700">
              <a:lnSpc>
                <a:spcPct val="90000"/>
              </a:lnSpc>
              <a:spcBef>
                <a:spcPct val="0"/>
              </a:spcBef>
              <a:spcAft>
                <a:spcPct val="35000"/>
              </a:spcAft>
            </a:pPr>
            <a:endParaRPr lang="en-US" sz="1600" kern="1200" dirty="0">
              <a:latin typeface="Merriweather Sans" pitchFamily="2" charset="0"/>
            </a:endParaRPr>
          </a:p>
        </p:txBody>
      </p:sp>
      <p:sp>
        <p:nvSpPr>
          <p:cNvPr id="24" name="Rounded Rectangle 76">
            <a:extLst>
              <a:ext uri="{FF2B5EF4-FFF2-40B4-BE49-F238E27FC236}">
                <a16:creationId xmlns:a16="http://schemas.microsoft.com/office/drawing/2014/main" id="{590F445B-EE0F-4754-BCCD-8FE092F5806C}"/>
              </a:ext>
            </a:extLst>
          </p:cNvPr>
          <p:cNvSpPr/>
          <p:nvPr/>
        </p:nvSpPr>
        <p:spPr bwMode="auto">
          <a:xfrm>
            <a:off x="615311" y="4405502"/>
            <a:ext cx="2935160" cy="567679"/>
          </a:xfrm>
          <a:prstGeom prst="roundRect">
            <a:avLst>
              <a:gd name="adj" fmla="val 50000"/>
            </a:avLst>
          </a:prstGeom>
          <a:solidFill>
            <a:schemeClr val="tx1">
              <a:lumMod val="20000"/>
              <a:lumOff val="80000"/>
            </a:schemeClr>
          </a:solidFill>
          <a:ln w="9525" cap="flat" cmpd="sng" algn="ctr">
            <a:noFill/>
            <a:prstDash val="solid"/>
            <a:round/>
            <a:headEnd type="none" w="med" len="med"/>
            <a:tailEnd type="none" w="med" len="med"/>
          </a:ln>
          <a:effectLst>
            <a:innerShdw blurRad="63500" dist="50800" dir="10800000">
              <a:prstClr val="black">
                <a:alpha val="50000"/>
              </a:prstClr>
            </a:innerShdw>
          </a:effectLst>
        </p:spPr>
        <p:txBody>
          <a:bodyPr vert="horz" wrap="square" lIns="91440" tIns="45720" rIns="91440" bIns="45720" numCol="1" rtlCol="0" anchor="ctr" anchorCtr="0" compatLnSpc="1">
            <a:prstTxWarp prst="textNoShape">
              <a:avLst/>
            </a:prstTxWarp>
          </a:bodyPr>
          <a:lstStyle/>
          <a:p>
            <a:pPr>
              <a:lnSpc>
                <a:spcPct val="90000"/>
              </a:lnSpc>
              <a:defRPr/>
            </a:pPr>
            <a:r>
              <a:rPr lang="en-US" sz="1200" b="1" kern="0" dirty="0">
                <a:latin typeface="Merriweather Sans" pitchFamily="2" charset="0"/>
                <a:ea typeface="Arial" charset="0"/>
                <a:cs typeface="Arial" charset="0"/>
              </a:rPr>
              <a:t>Index Testing</a:t>
            </a:r>
          </a:p>
        </p:txBody>
      </p:sp>
      <p:sp>
        <p:nvSpPr>
          <p:cNvPr id="26" name="Freeform 13">
            <a:extLst>
              <a:ext uri="{FF2B5EF4-FFF2-40B4-BE49-F238E27FC236}">
                <a16:creationId xmlns:a16="http://schemas.microsoft.com/office/drawing/2014/main" id="{BA162167-A107-46F9-B223-9E9F2086557A}"/>
              </a:ext>
            </a:extLst>
          </p:cNvPr>
          <p:cNvSpPr/>
          <p:nvPr/>
        </p:nvSpPr>
        <p:spPr>
          <a:xfrm>
            <a:off x="8726756" y="4375070"/>
            <a:ext cx="617024" cy="626593"/>
          </a:xfrm>
          <a:custGeom>
            <a:avLst/>
            <a:gdLst>
              <a:gd name="connsiteX0" fmla="*/ 0 w 592914"/>
              <a:gd name="connsiteY0" fmla="*/ 296457 h 592914"/>
              <a:gd name="connsiteX1" fmla="*/ 296457 w 592914"/>
              <a:gd name="connsiteY1" fmla="*/ 0 h 592914"/>
              <a:gd name="connsiteX2" fmla="*/ 592914 w 592914"/>
              <a:gd name="connsiteY2" fmla="*/ 296457 h 592914"/>
              <a:gd name="connsiteX3" fmla="*/ 296457 w 592914"/>
              <a:gd name="connsiteY3" fmla="*/ 592914 h 592914"/>
              <a:gd name="connsiteX4" fmla="*/ 0 w 592914"/>
              <a:gd name="connsiteY4" fmla="*/ 296457 h 592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14" h="592914">
                <a:moveTo>
                  <a:pt x="0" y="296457"/>
                </a:moveTo>
                <a:cubicBezTo>
                  <a:pt x="0" y="132728"/>
                  <a:pt x="132728" y="0"/>
                  <a:pt x="296457" y="0"/>
                </a:cubicBezTo>
                <a:cubicBezTo>
                  <a:pt x="460186" y="0"/>
                  <a:pt x="592914" y="132728"/>
                  <a:pt x="592914" y="296457"/>
                </a:cubicBezTo>
                <a:cubicBezTo>
                  <a:pt x="592914" y="460186"/>
                  <a:pt x="460186" y="592914"/>
                  <a:pt x="296457" y="592914"/>
                </a:cubicBezTo>
                <a:cubicBezTo>
                  <a:pt x="132728" y="592914"/>
                  <a:pt x="0" y="460186"/>
                  <a:pt x="0" y="296457"/>
                </a:cubicBezTo>
                <a:close/>
              </a:path>
            </a:pathLst>
          </a:custGeom>
          <a:solidFill>
            <a:schemeClr val="accent6"/>
          </a:solid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80" tIns="105880" rIns="105880" bIns="105880" numCol="1" spcCol="1270" anchor="ctr" anchorCtr="0">
            <a:noAutofit/>
          </a:bodyPr>
          <a:lstStyle/>
          <a:p>
            <a:pPr lvl="0" algn="ctr" defTabSz="666750">
              <a:lnSpc>
                <a:spcPct val="90000"/>
              </a:lnSpc>
              <a:spcBef>
                <a:spcPct val="0"/>
              </a:spcBef>
              <a:spcAft>
                <a:spcPct val="35000"/>
              </a:spcAft>
            </a:pPr>
            <a:endParaRPr lang="en-US" sz="1050" kern="1200" dirty="0">
              <a:latin typeface="Merriweather Sans" pitchFamily="2" charset="0"/>
            </a:endParaRPr>
          </a:p>
        </p:txBody>
      </p:sp>
      <p:sp>
        <p:nvSpPr>
          <p:cNvPr id="27" name="Freeform 27">
            <a:extLst>
              <a:ext uri="{FF2B5EF4-FFF2-40B4-BE49-F238E27FC236}">
                <a16:creationId xmlns:a16="http://schemas.microsoft.com/office/drawing/2014/main" id="{8E816FDC-7618-4D8B-BD13-69A66C2037BE}"/>
              </a:ext>
            </a:extLst>
          </p:cNvPr>
          <p:cNvSpPr/>
          <p:nvPr/>
        </p:nvSpPr>
        <p:spPr>
          <a:xfrm>
            <a:off x="2953224" y="4375070"/>
            <a:ext cx="617024" cy="626593"/>
          </a:xfrm>
          <a:custGeom>
            <a:avLst/>
            <a:gdLst>
              <a:gd name="connsiteX0" fmla="*/ 0 w 592914"/>
              <a:gd name="connsiteY0" fmla="*/ 296457 h 592914"/>
              <a:gd name="connsiteX1" fmla="*/ 296457 w 592914"/>
              <a:gd name="connsiteY1" fmla="*/ 0 h 592914"/>
              <a:gd name="connsiteX2" fmla="*/ 592914 w 592914"/>
              <a:gd name="connsiteY2" fmla="*/ 296457 h 592914"/>
              <a:gd name="connsiteX3" fmla="*/ 296457 w 592914"/>
              <a:gd name="connsiteY3" fmla="*/ 592914 h 592914"/>
              <a:gd name="connsiteX4" fmla="*/ 0 w 592914"/>
              <a:gd name="connsiteY4" fmla="*/ 296457 h 592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14" h="592914">
                <a:moveTo>
                  <a:pt x="0" y="296457"/>
                </a:moveTo>
                <a:cubicBezTo>
                  <a:pt x="0" y="132728"/>
                  <a:pt x="132728" y="0"/>
                  <a:pt x="296457" y="0"/>
                </a:cubicBezTo>
                <a:cubicBezTo>
                  <a:pt x="460186" y="0"/>
                  <a:pt x="592914" y="132728"/>
                  <a:pt x="592914" y="296457"/>
                </a:cubicBezTo>
                <a:cubicBezTo>
                  <a:pt x="592914" y="460186"/>
                  <a:pt x="460186" y="592914"/>
                  <a:pt x="296457" y="592914"/>
                </a:cubicBezTo>
                <a:cubicBezTo>
                  <a:pt x="132728" y="592914"/>
                  <a:pt x="0" y="460186"/>
                  <a:pt x="0" y="296457"/>
                </a:cubicBezTo>
                <a:close/>
              </a:path>
            </a:pathLst>
          </a:custGeom>
          <a:solidFill>
            <a:schemeClr val="accent6"/>
          </a:solid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850" tIns="119850" rIns="119850" bIns="119850" numCol="1" spcCol="1270" anchor="ctr" anchorCtr="0">
            <a:noAutofit/>
          </a:bodyPr>
          <a:lstStyle/>
          <a:p>
            <a:pPr lvl="0" algn="ctr" defTabSz="1155700">
              <a:lnSpc>
                <a:spcPct val="90000"/>
              </a:lnSpc>
              <a:spcBef>
                <a:spcPct val="0"/>
              </a:spcBef>
              <a:spcAft>
                <a:spcPct val="35000"/>
              </a:spcAft>
            </a:pPr>
            <a:endParaRPr lang="en-US" sz="1600" kern="1200" dirty="0">
              <a:latin typeface="Merriweather Sans" pitchFamily="2" charset="0"/>
            </a:endParaRPr>
          </a:p>
        </p:txBody>
      </p:sp>
      <p:sp>
        <p:nvSpPr>
          <p:cNvPr id="31" name="Rectangle 30">
            <a:extLst>
              <a:ext uri="{FF2B5EF4-FFF2-40B4-BE49-F238E27FC236}">
                <a16:creationId xmlns:a16="http://schemas.microsoft.com/office/drawing/2014/main" id="{229E5F5F-BE54-4237-BE9F-34C477FC9070}"/>
              </a:ext>
            </a:extLst>
          </p:cNvPr>
          <p:cNvSpPr/>
          <p:nvPr/>
        </p:nvSpPr>
        <p:spPr bwMode="auto">
          <a:xfrm>
            <a:off x="615311" y="2186889"/>
            <a:ext cx="10941018" cy="275955"/>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000" b="1" dirty="0">
                <a:solidFill>
                  <a:schemeClr val="accent6"/>
                </a:solidFill>
                <a:latin typeface="Merriweather Sans" pitchFamily="2" charset="0"/>
              </a:rPr>
              <a:t>What type of parameters?</a:t>
            </a:r>
          </a:p>
        </p:txBody>
      </p:sp>
      <p:sp>
        <p:nvSpPr>
          <p:cNvPr id="4" name="Rectangle 3">
            <a:extLst>
              <a:ext uri="{FF2B5EF4-FFF2-40B4-BE49-F238E27FC236}">
                <a16:creationId xmlns:a16="http://schemas.microsoft.com/office/drawing/2014/main" id="{2B509F02-6407-4624-A855-9BEA4D46A8C8}"/>
              </a:ext>
            </a:extLst>
          </p:cNvPr>
          <p:cNvSpPr txBox="1">
            <a:spLocks noChangeArrowheads="1"/>
          </p:cNvSpPr>
          <p:nvPr/>
        </p:nvSpPr>
        <p:spPr bwMode="black">
          <a:xfrm>
            <a:off x="615311" y="1761695"/>
            <a:ext cx="10970266" cy="276999"/>
          </a:xfrm>
          <a:prstGeom prst="rect">
            <a:avLst/>
          </a:prstGeom>
          <a:noFill/>
          <a:ln w="9525">
            <a:noFill/>
            <a:miter lim="800000"/>
            <a:headEnd/>
            <a:tailEnd/>
          </a:ln>
        </p:spPr>
        <p:txBody>
          <a:bodyPr wrap="square" lIns="0" tIns="0" rIns="0" bIns="0">
            <a:spAutoFit/>
          </a:bodyPr>
          <a:lstStyle/>
          <a:p>
            <a:pPr>
              <a:spcBef>
                <a:spcPct val="20000"/>
              </a:spcBef>
              <a:buClr>
                <a:schemeClr val="accent2"/>
              </a:buClr>
              <a:defRPr/>
            </a:pPr>
            <a:r>
              <a:rPr lang="en-GB" altLang="en-US" sz="900" dirty="0">
                <a:latin typeface="Merriweather Sans" pitchFamily="2" charset="0"/>
              </a:rPr>
              <a:t>In order to define the securities which can be used as collateral in a Tri-party transaction, the counterparties agree a collateral schedule. This ‘profile’ is built within the Tri-party system in order to ensure only allowed securities within define parameters can be allocated. </a:t>
            </a:r>
          </a:p>
        </p:txBody>
      </p:sp>
      <p:sp>
        <p:nvSpPr>
          <p:cNvPr id="30" name="Rectangle 29">
            <a:extLst>
              <a:ext uri="{FF2B5EF4-FFF2-40B4-BE49-F238E27FC236}">
                <a16:creationId xmlns:a16="http://schemas.microsoft.com/office/drawing/2014/main" id="{DC9300B0-6663-4B84-A3B2-C01FEF7F26CD}"/>
              </a:ext>
            </a:extLst>
          </p:cNvPr>
          <p:cNvSpPr/>
          <p:nvPr/>
        </p:nvSpPr>
        <p:spPr bwMode="auto">
          <a:xfrm>
            <a:off x="615311" y="1472599"/>
            <a:ext cx="10970266" cy="275955"/>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000" b="1" dirty="0">
                <a:solidFill>
                  <a:schemeClr val="accent6"/>
                </a:solidFill>
                <a:latin typeface="Merriweather Sans" pitchFamily="2" charset="0"/>
              </a:rPr>
              <a:t>Eligibility Schedules </a:t>
            </a:r>
          </a:p>
        </p:txBody>
      </p:sp>
      <p:sp>
        <p:nvSpPr>
          <p:cNvPr id="32" name="Rectangle 31">
            <a:extLst>
              <a:ext uri="{FF2B5EF4-FFF2-40B4-BE49-F238E27FC236}">
                <a16:creationId xmlns:a16="http://schemas.microsoft.com/office/drawing/2014/main" id="{BEA5CC74-1720-4C20-98A9-B8DBA821901B}"/>
              </a:ext>
            </a:extLst>
          </p:cNvPr>
          <p:cNvSpPr/>
          <p:nvPr/>
        </p:nvSpPr>
        <p:spPr bwMode="auto">
          <a:xfrm>
            <a:off x="615311" y="5130428"/>
            <a:ext cx="10970266" cy="275955"/>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000" b="1" dirty="0">
                <a:solidFill>
                  <a:schemeClr val="accent6"/>
                </a:solidFill>
                <a:latin typeface="Merriweather Sans" pitchFamily="2" charset="0"/>
              </a:rPr>
              <a:t>Online Eligibility Schedule </a:t>
            </a:r>
          </a:p>
        </p:txBody>
      </p:sp>
      <p:sp>
        <p:nvSpPr>
          <p:cNvPr id="33" name="Rectangle 3">
            <a:extLst>
              <a:ext uri="{FF2B5EF4-FFF2-40B4-BE49-F238E27FC236}">
                <a16:creationId xmlns:a16="http://schemas.microsoft.com/office/drawing/2014/main" id="{DF0CD52A-CAA1-4DB0-ABB2-79E9D0E10C0C}"/>
              </a:ext>
            </a:extLst>
          </p:cNvPr>
          <p:cNvSpPr txBox="1">
            <a:spLocks noChangeArrowheads="1"/>
          </p:cNvSpPr>
          <p:nvPr/>
        </p:nvSpPr>
        <p:spPr bwMode="black">
          <a:xfrm>
            <a:off x="615311" y="5436606"/>
            <a:ext cx="10970266" cy="287920"/>
          </a:xfrm>
          <a:prstGeom prst="rect">
            <a:avLst/>
          </a:prstGeom>
          <a:noFill/>
          <a:ln w="9525">
            <a:noFill/>
            <a:miter lim="800000"/>
            <a:headEnd/>
            <a:tailEnd/>
          </a:ln>
        </p:spPr>
        <p:txBody>
          <a:bodyPr lIns="0" tIns="0" rIns="0" bIns="0"/>
          <a:lstStyle/>
          <a:p>
            <a:pPr>
              <a:spcBef>
                <a:spcPct val="20000"/>
              </a:spcBef>
              <a:buClr>
                <a:schemeClr val="accent2"/>
              </a:buClr>
              <a:defRPr/>
            </a:pPr>
            <a:r>
              <a:rPr lang="en-US" altLang="en-US" sz="900" dirty="0">
                <a:latin typeface="Merriweather Sans" pitchFamily="2" charset="0"/>
              </a:rPr>
              <a:t>Clients may now manage their collateral schedules online (creation and amendment), which allows them easier and faster access. New profiles and amendments are also processed/implemented faster by the triparty agents as these are online channels are connected directly to the respective collateral management platforms</a:t>
            </a:r>
            <a:endParaRPr lang="en-GB" altLang="en-US" sz="900" dirty="0">
              <a:latin typeface="Merriweather Sans" pitchFamily="2" charset="0"/>
            </a:endParaRPr>
          </a:p>
        </p:txBody>
      </p:sp>
      <p:pic>
        <p:nvPicPr>
          <p:cNvPr id="39" name="Graphic 38">
            <a:extLst>
              <a:ext uri="{FF2B5EF4-FFF2-40B4-BE49-F238E27FC236}">
                <a16:creationId xmlns:a16="http://schemas.microsoft.com/office/drawing/2014/main" id="{EC8EA2D4-270B-40CC-A771-12D9D9E3C7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35594" y="2640668"/>
            <a:ext cx="303167" cy="338174"/>
          </a:xfrm>
          <a:prstGeom prst="rect">
            <a:avLst/>
          </a:prstGeom>
        </p:spPr>
      </p:pic>
      <p:pic>
        <p:nvPicPr>
          <p:cNvPr id="41" name="Graphic 40">
            <a:extLst>
              <a:ext uri="{FF2B5EF4-FFF2-40B4-BE49-F238E27FC236}">
                <a16:creationId xmlns:a16="http://schemas.microsoft.com/office/drawing/2014/main" id="{00976C4A-1450-43CC-94F5-BA45BCDF33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26038" y="3264977"/>
            <a:ext cx="338174" cy="338174"/>
          </a:xfrm>
          <a:prstGeom prst="rect">
            <a:avLst/>
          </a:prstGeom>
        </p:spPr>
      </p:pic>
      <p:pic>
        <p:nvPicPr>
          <p:cNvPr id="43" name="Graphic 42">
            <a:extLst>
              <a:ext uri="{FF2B5EF4-FFF2-40B4-BE49-F238E27FC236}">
                <a16:creationId xmlns:a16="http://schemas.microsoft.com/office/drawing/2014/main" id="{38764E5B-6CFC-4051-8204-21F1F42F98B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68214" y="3891993"/>
            <a:ext cx="337514" cy="308452"/>
          </a:xfrm>
          <a:prstGeom prst="rect">
            <a:avLst/>
          </a:prstGeom>
        </p:spPr>
      </p:pic>
      <p:pic>
        <p:nvPicPr>
          <p:cNvPr id="45" name="Graphic 44">
            <a:extLst>
              <a:ext uri="{FF2B5EF4-FFF2-40B4-BE49-F238E27FC236}">
                <a16:creationId xmlns:a16="http://schemas.microsoft.com/office/drawing/2014/main" id="{9FF93640-B325-4A79-82CD-BE77C8FA97A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89937" y="4522497"/>
            <a:ext cx="327606" cy="327606"/>
          </a:xfrm>
          <a:prstGeom prst="rect">
            <a:avLst/>
          </a:prstGeom>
        </p:spPr>
      </p:pic>
      <p:pic>
        <p:nvPicPr>
          <p:cNvPr id="47" name="Graphic 46">
            <a:extLst>
              <a:ext uri="{FF2B5EF4-FFF2-40B4-BE49-F238E27FC236}">
                <a16:creationId xmlns:a16="http://schemas.microsoft.com/office/drawing/2014/main" id="{A97E2337-2ECA-4C96-A4EB-748C0F632E6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78268" y="2656340"/>
            <a:ext cx="307431" cy="306831"/>
          </a:xfrm>
          <a:prstGeom prst="rect">
            <a:avLst/>
          </a:prstGeom>
        </p:spPr>
      </p:pic>
      <p:pic>
        <p:nvPicPr>
          <p:cNvPr id="49" name="Graphic 48">
            <a:extLst>
              <a:ext uri="{FF2B5EF4-FFF2-40B4-BE49-F238E27FC236}">
                <a16:creationId xmlns:a16="http://schemas.microsoft.com/office/drawing/2014/main" id="{52CA98A2-3BEF-44C0-84EF-C9B10BE461C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386391" y="3257151"/>
            <a:ext cx="371265" cy="353827"/>
          </a:xfrm>
          <a:prstGeom prst="rect">
            <a:avLst/>
          </a:prstGeom>
        </p:spPr>
      </p:pic>
      <p:pic>
        <p:nvPicPr>
          <p:cNvPr id="51" name="Graphic 50">
            <a:extLst>
              <a:ext uri="{FF2B5EF4-FFF2-40B4-BE49-F238E27FC236}">
                <a16:creationId xmlns:a16="http://schemas.microsoft.com/office/drawing/2014/main" id="{F06BC6FF-04D6-426E-8C01-5C988FDE524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126720" y="3867852"/>
            <a:ext cx="355644" cy="392407"/>
          </a:xfrm>
          <a:prstGeom prst="rect">
            <a:avLst/>
          </a:prstGeom>
        </p:spPr>
      </p:pic>
      <p:pic>
        <p:nvPicPr>
          <p:cNvPr id="53" name="Graphic 52">
            <a:extLst>
              <a:ext uri="{FF2B5EF4-FFF2-40B4-BE49-F238E27FC236}">
                <a16:creationId xmlns:a16="http://schemas.microsoft.com/office/drawing/2014/main" id="{4C696E63-784A-490D-A6CA-B45F5DAB102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871465" y="4524893"/>
            <a:ext cx="327606" cy="326946"/>
          </a:xfrm>
          <a:prstGeom prst="rect">
            <a:avLst/>
          </a:prstGeom>
        </p:spPr>
      </p:pic>
    </p:spTree>
    <p:extLst>
      <p:ext uri="{BB962C8B-B14F-4D97-AF65-F5344CB8AC3E}">
        <p14:creationId xmlns:p14="http://schemas.microsoft.com/office/powerpoint/2010/main" val="196775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A5B96B-F04A-4EB2-90CC-DB1B0A2EE684}"/>
              </a:ext>
            </a:extLst>
          </p:cNvPr>
          <p:cNvSpPr/>
          <p:nvPr/>
        </p:nvSpPr>
        <p:spPr bwMode="auto">
          <a:xfrm>
            <a:off x="687524" y="3044538"/>
            <a:ext cx="3425033" cy="30728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b="1" dirty="0">
                <a:solidFill>
                  <a:schemeClr val="accent6"/>
                </a:solidFill>
                <a:latin typeface="Merriweather Sans" pitchFamily="2" charset="0"/>
              </a:rPr>
              <a:t>Collateral Provider Account</a:t>
            </a:r>
          </a:p>
        </p:txBody>
      </p:sp>
      <p:sp>
        <p:nvSpPr>
          <p:cNvPr id="16" name="Rectangle 15">
            <a:extLst>
              <a:ext uri="{FF2B5EF4-FFF2-40B4-BE49-F238E27FC236}">
                <a16:creationId xmlns:a16="http://schemas.microsoft.com/office/drawing/2014/main" id="{48B2DBBA-D279-46C3-A5DC-8FDAB5A11D00}"/>
              </a:ext>
            </a:extLst>
          </p:cNvPr>
          <p:cNvSpPr/>
          <p:nvPr/>
        </p:nvSpPr>
        <p:spPr bwMode="auto">
          <a:xfrm>
            <a:off x="4191480" y="3044538"/>
            <a:ext cx="3425033" cy="30728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b="1" dirty="0">
                <a:solidFill>
                  <a:schemeClr val="accent6"/>
                </a:solidFill>
                <a:latin typeface="Merriweather Sans" pitchFamily="2" charset="0"/>
              </a:rPr>
              <a:t>Record Date Filter</a:t>
            </a:r>
          </a:p>
        </p:txBody>
      </p:sp>
      <p:sp>
        <p:nvSpPr>
          <p:cNvPr id="26" name="Rectangle 25">
            <a:extLst>
              <a:ext uri="{FF2B5EF4-FFF2-40B4-BE49-F238E27FC236}">
                <a16:creationId xmlns:a16="http://schemas.microsoft.com/office/drawing/2014/main" id="{CBCFA576-633E-4F97-AD33-820952725F32}"/>
              </a:ext>
            </a:extLst>
          </p:cNvPr>
          <p:cNvSpPr/>
          <p:nvPr/>
        </p:nvSpPr>
        <p:spPr bwMode="auto">
          <a:xfrm>
            <a:off x="7701923" y="3044538"/>
            <a:ext cx="3425033" cy="307286"/>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b="1" dirty="0">
                <a:solidFill>
                  <a:schemeClr val="accent6"/>
                </a:solidFill>
                <a:latin typeface="Merriweather Sans" pitchFamily="2" charset="0"/>
              </a:rPr>
              <a:t>Collateral Selection Engine</a:t>
            </a:r>
          </a:p>
        </p:txBody>
      </p:sp>
      <p:sp>
        <p:nvSpPr>
          <p:cNvPr id="33" name="Isosceles Triangle 32">
            <a:extLst>
              <a:ext uri="{FF2B5EF4-FFF2-40B4-BE49-F238E27FC236}">
                <a16:creationId xmlns:a16="http://schemas.microsoft.com/office/drawing/2014/main" id="{35ACB4A6-3959-4528-8C18-7E51855F4B0F}"/>
              </a:ext>
            </a:extLst>
          </p:cNvPr>
          <p:cNvSpPr/>
          <p:nvPr/>
        </p:nvSpPr>
        <p:spPr bwMode="auto">
          <a:xfrm rot="5400000">
            <a:off x="11001153" y="3038174"/>
            <a:ext cx="570674" cy="320015"/>
          </a:xfrm>
          <a:prstGeom prst="triangle">
            <a:avLst/>
          </a:prstGeom>
          <a:solidFill>
            <a:schemeClr val="accent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b="1" dirty="0">
              <a:solidFill>
                <a:schemeClr val="bg1"/>
              </a:solidFill>
              <a:latin typeface="Merriweather Sans" pitchFamily="2" charset="0"/>
            </a:endParaRPr>
          </a:p>
        </p:txBody>
      </p:sp>
      <p:sp>
        <p:nvSpPr>
          <p:cNvPr id="3" name="Text Placeholder 2">
            <a:extLst>
              <a:ext uri="{FF2B5EF4-FFF2-40B4-BE49-F238E27FC236}">
                <a16:creationId xmlns:a16="http://schemas.microsoft.com/office/drawing/2014/main" id="{F454EE6B-4A19-4745-B7A5-DD6A5A8C42E9}"/>
              </a:ext>
            </a:extLst>
          </p:cNvPr>
          <p:cNvSpPr>
            <a:spLocks noGrp="1"/>
          </p:cNvSpPr>
          <p:nvPr>
            <p:ph type="body" sz="half" idx="2"/>
          </p:nvPr>
        </p:nvSpPr>
        <p:spPr/>
        <p:txBody>
          <a:bodyPr/>
          <a:lstStyle/>
          <a:p>
            <a:r>
              <a:rPr lang="en-US" dirty="0"/>
              <a:t>Collateral Solutions - COAC</a:t>
            </a:r>
          </a:p>
        </p:txBody>
      </p:sp>
      <p:sp>
        <p:nvSpPr>
          <p:cNvPr id="4" name="Rectangle 3">
            <a:extLst>
              <a:ext uri="{FF2B5EF4-FFF2-40B4-BE49-F238E27FC236}">
                <a16:creationId xmlns:a16="http://schemas.microsoft.com/office/drawing/2014/main" id="{A9AD5981-925B-418F-AA09-400F3AE15CC9}"/>
              </a:ext>
            </a:extLst>
          </p:cNvPr>
          <p:cNvSpPr/>
          <p:nvPr/>
        </p:nvSpPr>
        <p:spPr bwMode="auto">
          <a:xfrm>
            <a:off x="687524" y="1574800"/>
            <a:ext cx="10897832" cy="30728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400" b="1" dirty="0">
                <a:solidFill>
                  <a:schemeClr val="accent6"/>
                </a:solidFill>
                <a:latin typeface="Merriweather Sans" pitchFamily="2" charset="0"/>
              </a:rPr>
              <a:t>Controlling Dividend Risk</a:t>
            </a:r>
          </a:p>
        </p:txBody>
      </p:sp>
      <p:sp>
        <p:nvSpPr>
          <p:cNvPr id="5" name="Rectangle 4">
            <a:extLst>
              <a:ext uri="{FF2B5EF4-FFF2-40B4-BE49-F238E27FC236}">
                <a16:creationId xmlns:a16="http://schemas.microsoft.com/office/drawing/2014/main" id="{0C32D3D2-F4CB-438B-9CD2-CEF2BAE58C72}"/>
              </a:ext>
            </a:extLst>
          </p:cNvPr>
          <p:cNvSpPr/>
          <p:nvPr/>
        </p:nvSpPr>
        <p:spPr bwMode="auto">
          <a:xfrm>
            <a:off x="687524" y="1941495"/>
            <a:ext cx="3418547" cy="3786206"/>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erriweather Sans" pitchFamily="2" charset="0"/>
              <a:ea typeface="MS PGothic" panose="020B0600070205080204" pitchFamily="34" charset="-128"/>
            </a:endParaRPr>
          </a:p>
        </p:txBody>
      </p:sp>
      <p:sp>
        <p:nvSpPr>
          <p:cNvPr id="6" name="Content Placeholder 35">
            <a:extLst>
              <a:ext uri="{FF2B5EF4-FFF2-40B4-BE49-F238E27FC236}">
                <a16:creationId xmlns:a16="http://schemas.microsoft.com/office/drawing/2014/main" id="{55FF7364-63BB-46C5-BB41-BD41AD6760F6}"/>
              </a:ext>
            </a:extLst>
          </p:cNvPr>
          <p:cNvSpPr txBox="1">
            <a:spLocks/>
          </p:cNvSpPr>
          <p:nvPr/>
        </p:nvSpPr>
        <p:spPr bwMode="auto">
          <a:xfrm>
            <a:off x="762123" y="1984624"/>
            <a:ext cx="3269349" cy="95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A94"/>
              </a:buClr>
              <a:buFont typeface="Times" panose="02020603060405020304" pitchFamily="18" charset="0"/>
              <a:buChar char="•"/>
              <a:defRPr lang="en-US" altLang="en-US" sz="2400" kern="1200" dirty="0" smtClean="0">
                <a:solidFill>
                  <a:schemeClr val="tx1"/>
                </a:solidFill>
                <a:latin typeface="+mn-lt"/>
                <a:ea typeface="+mn-ea"/>
                <a:cs typeface="+mn-cs"/>
              </a:defRPr>
            </a:lvl1pPr>
            <a:lvl2pPr marL="742950" indent="-285750" algn="l" rtl="0" eaLnBrk="0" fontAlgn="base" hangingPunct="0">
              <a:spcBef>
                <a:spcPct val="20000"/>
              </a:spcBef>
              <a:spcAft>
                <a:spcPct val="0"/>
              </a:spcAft>
              <a:buClr>
                <a:srgbClr val="007A94"/>
              </a:buClr>
              <a:buFont typeface="Times" panose="02020603060405020304" pitchFamily="18"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7A94"/>
              </a:buClr>
              <a:buFont typeface="Times" panose="02020603060405020304" pitchFamily="18"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7A94"/>
              </a:buClr>
              <a:buFont typeface="Times" panose="02020603060405020304" pitchFamily="18"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7A94"/>
              </a:buClr>
              <a:buFont typeface="Times" panose="02020603060405020304" pitchFamily="18"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Times" panose="02020603050405020304" pitchFamily="18" charset="0"/>
              <a:buNone/>
              <a:defRPr/>
            </a:pPr>
            <a:r>
              <a:rPr lang="en-GB" sz="1100" dirty="0">
                <a:latin typeface="Merriweather Sans" pitchFamily="2" charset="0"/>
                <a:cs typeface="Arial" charset="0"/>
              </a:rPr>
              <a:t>The Triparty agent is responsible for asset servicing to both parties including assisting with corporate actions.</a:t>
            </a:r>
          </a:p>
        </p:txBody>
      </p:sp>
      <p:sp>
        <p:nvSpPr>
          <p:cNvPr id="9" name="Rectangle 8">
            <a:extLst>
              <a:ext uri="{FF2B5EF4-FFF2-40B4-BE49-F238E27FC236}">
                <a16:creationId xmlns:a16="http://schemas.microsoft.com/office/drawing/2014/main" id="{A89DC4A3-A4F6-4102-BC8C-05330A5DEE68}"/>
              </a:ext>
            </a:extLst>
          </p:cNvPr>
          <p:cNvSpPr/>
          <p:nvPr/>
        </p:nvSpPr>
        <p:spPr bwMode="auto">
          <a:xfrm>
            <a:off x="1569730" y="3558018"/>
            <a:ext cx="1660621" cy="1361609"/>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erriweather Sans" pitchFamily="2" charset="0"/>
              <a:ea typeface="MS PGothic" panose="020B0600070205080204" pitchFamily="34" charset="-128"/>
            </a:endParaRPr>
          </a:p>
        </p:txBody>
      </p:sp>
      <p:sp>
        <p:nvSpPr>
          <p:cNvPr id="10" name="Rectangle 9">
            <a:extLst>
              <a:ext uri="{FF2B5EF4-FFF2-40B4-BE49-F238E27FC236}">
                <a16:creationId xmlns:a16="http://schemas.microsoft.com/office/drawing/2014/main" id="{2F7EF15F-FD5D-44BC-AE2E-AE83208BDD4C}"/>
              </a:ext>
            </a:extLst>
          </p:cNvPr>
          <p:cNvSpPr/>
          <p:nvPr/>
        </p:nvSpPr>
        <p:spPr bwMode="auto">
          <a:xfrm>
            <a:off x="1648807" y="3622857"/>
            <a:ext cx="715461" cy="586635"/>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erriweather Sans" pitchFamily="2" charset="0"/>
              <a:ea typeface="MS PGothic" panose="020B0600070205080204" pitchFamily="34" charset="-128"/>
            </a:endParaRPr>
          </a:p>
        </p:txBody>
      </p:sp>
      <p:sp>
        <p:nvSpPr>
          <p:cNvPr id="11" name="Rectangle 10">
            <a:extLst>
              <a:ext uri="{FF2B5EF4-FFF2-40B4-BE49-F238E27FC236}">
                <a16:creationId xmlns:a16="http://schemas.microsoft.com/office/drawing/2014/main" id="{0CBAE725-928E-4DF1-9C37-040243587278}"/>
              </a:ext>
            </a:extLst>
          </p:cNvPr>
          <p:cNvSpPr/>
          <p:nvPr/>
        </p:nvSpPr>
        <p:spPr bwMode="auto">
          <a:xfrm>
            <a:off x="2435813" y="3622857"/>
            <a:ext cx="715461" cy="586635"/>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erriweather Sans" pitchFamily="2" charset="0"/>
              <a:ea typeface="MS PGothic" panose="020B0600070205080204" pitchFamily="34" charset="-128"/>
            </a:endParaRPr>
          </a:p>
        </p:txBody>
      </p:sp>
      <p:sp>
        <p:nvSpPr>
          <p:cNvPr id="12" name="Rectangle 11">
            <a:extLst>
              <a:ext uri="{FF2B5EF4-FFF2-40B4-BE49-F238E27FC236}">
                <a16:creationId xmlns:a16="http://schemas.microsoft.com/office/drawing/2014/main" id="{D8BC8C9B-8F36-4585-BDD8-79E6DA924124}"/>
              </a:ext>
            </a:extLst>
          </p:cNvPr>
          <p:cNvSpPr/>
          <p:nvPr/>
        </p:nvSpPr>
        <p:spPr bwMode="auto">
          <a:xfrm>
            <a:off x="1648807" y="4268154"/>
            <a:ext cx="715461" cy="586635"/>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erriweather Sans" pitchFamily="2" charset="0"/>
              <a:ea typeface="MS PGothic" panose="020B0600070205080204" pitchFamily="34" charset="-128"/>
            </a:endParaRPr>
          </a:p>
        </p:txBody>
      </p:sp>
      <p:sp>
        <p:nvSpPr>
          <p:cNvPr id="13" name="Rectangle 12">
            <a:extLst>
              <a:ext uri="{FF2B5EF4-FFF2-40B4-BE49-F238E27FC236}">
                <a16:creationId xmlns:a16="http://schemas.microsoft.com/office/drawing/2014/main" id="{C261A38A-5C54-40F5-94C9-95417FE85493}"/>
              </a:ext>
            </a:extLst>
          </p:cNvPr>
          <p:cNvSpPr/>
          <p:nvPr/>
        </p:nvSpPr>
        <p:spPr bwMode="auto">
          <a:xfrm>
            <a:off x="2435813" y="4268154"/>
            <a:ext cx="715461" cy="5866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erriweather Sans" pitchFamily="2" charset="0"/>
              <a:ea typeface="MS PGothic" panose="020B0600070205080204" pitchFamily="34" charset="-128"/>
            </a:endParaRPr>
          </a:p>
        </p:txBody>
      </p:sp>
      <p:sp>
        <p:nvSpPr>
          <p:cNvPr id="14" name="Rectangle 13">
            <a:extLst>
              <a:ext uri="{FF2B5EF4-FFF2-40B4-BE49-F238E27FC236}">
                <a16:creationId xmlns:a16="http://schemas.microsoft.com/office/drawing/2014/main" id="{8308A09F-C9E1-4E1F-9F75-F6A360BC28C9}"/>
              </a:ext>
            </a:extLst>
          </p:cNvPr>
          <p:cNvSpPr/>
          <p:nvPr/>
        </p:nvSpPr>
        <p:spPr bwMode="auto">
          <a:xfrm>
            <a:off x="4197966" y="1941495"/>
            <a:ext cx="3418547" cy="3786206"/>
          </a:xfrm>
          <a:prstGeom prst="rect">
            <a:avLst/>
          </a:prstGeom>
          <a:no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erriweather Sans" pitchFamily="2" charset="0"/>
              <a:ea typeface="MS PGothic" panose="020B0600070205080204" pitchFamily="34" charset="-128"/>
            </a:endParaRPr>
          </a:p>
        </p:txBody>
      </p:sp>
      <p:sp>
        <p:nvSpPr>
          <p:cNvPr id="15" name="Content Placeholder 28">
            <a:extLst>
              <a:ext uri="{FF2B5EF4-FFF2-40B4-BE49-F238E27FC236}">
                <a16:creationId xmlns:a16="http://schemas.microsoft.com/office/drawing/2014/main" id="{3E429BCB-D99C-4E78-A574-D824216B6F56}"/>
              </a:ext>
            </a:extLst>
          </p:cNvPr>
          <p:cNvSpPr txBox="1">
            <a:spLocks/>
          </p:cNvSpPr>
          <p:nvPr/>
        </p:nvSpPr>
        <p:spPr>
          <a:xfrm>
            <a:off x="4272565" y="1984624"/>
            <a:ext cx="3269349" cy="952648"/>
          </a:xfrm>
          <a:prstGeom prst="rect">
            <a:avLst/>
          </a:prstGeom>
        </p:spPr>
        <p:txBody>
          <a:bodyPr/>
          <a:lstStyle>
            <a:lvl1pPr marL="342900" indent="-342900" algn="l" rtl="0" eaLnBrk="0" fontAlgn="base" hangingPunct="0">
              <a:spcBef>
                <a:spcPct val="20000"/>
              </a:spcBef>
              <a:spcAft>
                <a:spcPct val="0"/>
              </a:spcAft>
              <a:buClr>
                <a:srgbClr val="007A94"/>
              </a:buClr>
              <a:buFont typeface="Times" panose="02020603060405020304" pitchFamily="18" charset="0"/>
              <a:buChar char="•"/>
              <a:defRPr lang="en-US" altLang="en-US" sz="2400" kern="1200" dirty="0" smtClean="0">
                <a:solidFill>
                  <a:schemeClr val="tx1"/>
                </a:solidFill>
                <a:latin typeface="+mn-lt"/>
                <a:ea typeface="+mn-ea"/>
                <a:cs typeface="+mn-cs"/>
              </a:defRPr>
            </a:lvl1pPr>
            <a:lvl2pPr marL="742950" indent="-285750" algn="l" rtl="0" eaLnBrk="0" fontAlgn="base" hangingPunct="0">
              <a:spcBef>
                <a:spcPct val="20000"/>
              </a:spcBef>
              <a:spcAft>
                <a:spcPct val="0"/>
              </a:spcAft>
              <a:buClr>
                <a:srgbClr val="007A94"/>
              </a:buClr>
              <a:buFont typeface="Times" panose="02020603060405020304" pitchFamily="18"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7A94"/>
              </a:buClr>
              <a:buFont typeface="Times" panose="02020603060405020304" pitchFamily="18"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7A94"/>
              </a:buClr>
              <a:buFont typeface="Times" panose="02020603060405020304" pitchFamily="18"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7A94"/>
              </a:buClr>
              <a:buFont typeface="Times" panose="02020603060405020304" pitchFamily="18"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Times" panose="02020603050405020304" pitchFamily="18" charset="0"/>
              <a:buNone/>
              <a:defRPr/>
            </a:pPr>
            <a:r>
              <a:rPr lang="en-GB" sz="1100" dirty="0">
                <a:latin typeface="Merriweather Sans" pitchFamily="2" charset="0"/>
                <a:cs typeface="Arial" charset="0"/>
              </a:rPr>
              <a:t>Triparty agents, depending on rules/client preference will substitutes or filters collateral so income paying securities will reside in the collateral provider’s account over record date unless separately agreed. </a:t>
            </a:r>
          </a:p>
        </p:txBody>
      </p:sp>
      <p:sp>
        <p:nvSpPr>
          <p:cNvPr id="18" name="Rectangle 17">
            <a:extLst>
              <a:ext uri="{FF2B5EF4-FFF2-40B4-BE49-F238E27FC236}">
                <a16:creationId xmlns:a16="http://schemas.microsoft.com/office/drawing/2014/main" id="{74057F2F-1E9F-4C76-ACF0-92B5D44E838C}"/>
              </a:ext>
            </a:extLst>
          </p:cNvPr>
          <p:cNvSpPr/>
          <p:nvPr/>
        </p:nvSpPr>
        <p:spPr bwMode="auto">
          <a:xfrm>
            <a:off x="4671086" y="3558018"/>
            <a:ext cx="1660624" cy="1361611"/>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erriweather Sans" pitchFamily="2" charset="0"/>
              <a:ea typeface="MS PGothic" panose="020B0600070205080204" pitchFamily="34" charset="-128"/>
            </a:endParaRPr>
          </a:p>
        </p:txBody>
      </p:sp>
      <p:sp>
        <p:nvSpPr>
          <p:cNvPr id="19" name="Rectangle 18">
            <a:extLst>
              <a:ext uri="{FF2B5EF4-FFF2-40B4-BE49-F238E27FC236}">
                <a16:creationId xmlns:a16="http://schemas.microsoft.com/office/drawing/2014/main" id="{D0F1BB7E-DDD7-4B98-A49E-9508E40C8048}"/>
              </a:ext>
            </a:extLst>
          </p:cNvPr>
          <p:cNvSpPr/>
          <p:nvPr/>
        </p:nvSpPr>
        <p:spPr bwMode="auto">
          <a:xfrm>
            <a:off x="4750163" y="3622857"/>
            <a:ext cx="715462" cy="586635"/>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erriweather Sans" pitchFamily="2" charset="0"/>
              <a:ea typeface="MS PGothic" panose="020B0600070205080204" pitchFamily="34" charset="-128"/>
            </a:endParaRPr>
          </a:p>
        </p:txBody>
      </p:sp>
      <p:sp>
        <p:nvSpPr>
          <p:cNvPr id="20" name="Rectangle 19">
            <a:extLst>
              <a:ext uri="{FF2B5EF4-FFF2-40B4-BE49-F238E27FC236}">
                <a16:creationId xmlns:a16="http://schemas.microsoft.com/office/drawing/2014/main" id="{54E7B4B2-D499-4E19-B25C-7F824136047E}"/>
              </a:ext>
            </a:extLst>
          </p:cNvPr>
          <p:cNvSpPr/>
          <p:nvPr/>
        </p:nvSpPr>
        <p:spPr bwMode="auto">
          <a:xfrm>
            <a:off x="5537170" y="3622857"/>
            <a:ext cx="715462" cy="586635"/>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erriweather Sans" pitchFamily="2" charset="0"/>
              <a:ea typeface="MS PGothic" panose="020B0600070205080204" pitchFamily="34" charset="-128"/>
            </a:endParaRPr>
          </a:p>
        </p:txBody>
      </p:sp>
      <p:sp>
        <p:nvSpPr>
          <p:cNvPr id="21" name="Rectangle 20">
            <a:extLst>
              <a:ext uri="{FF2B5EF4-FFF2-40B4-BE49-F238E27FC236}">
                <a16:creationId xmlns:a16="http://schemas.microsoft.com/office/drawing/2014/main" id="{C3FD1FFD-0FCA-4A87-9DCB-B569B23A67BA}"/>
              </a:ext>
            </a:extLst>
          </p:cNvPr>
          <p:cNvSpPr/>
          <p:nvPr/>
        </p:nvSpPr>
        <p:spPr bwMode="auto">
          <a:xfrm>
            <a:off x="4750163" y="4268155"/>
            <a:ext cx="715462" cy="586635"/>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erriweather Sans" pitchFamily="2" charset="0"/>
              <a:ea typeface="MS PGothic" panose="020B0600070205080204" pitchFamily="34" charset="-128"/>
            </a:endParaRPr>
          </a:p>
        </p:txBody>
      </p:sp>
      <p:sp>
        <p:nvSpPr>
          <p:cNvPr id="22" name="Rectangle 21">
            <a:extLst>
              <a:ext uri="{FF2B5EF4-FFF2-40B4-BE49-F238E27FC236}">
                <a16:creationId xmlns:a16="http://schemas.microsoft.com/office/drawing/2014/main" id="{08BC1428-D196-4CD5-B13F-39F3F6C437AA}"/>
              </a:ext>
            </a:extLst>
          </p:cNvPr>
          <p:cNvSpPr/>
          <p:nvPr/>
        </p:nvSpPr>
        <p:spPr bwMode="auto">
          <a:xfrm>
            <a:off x="6421444" y="4268156"/>
            <a:ext cx="715463" cy="5866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erriweather Sans" pitchFamily="2" charset="0"/>
              <a:ea typeface="MS PGothic" panose="020B0600070205080204" pitchFamily="34" charset="-128"/>
            </a:endParaRPr>
          </a:p>
        </p:txBody>
      </p:sp>
      <p:sp>
        <p:nvSpPr>
          <p:cNvPr id="23" name="Rectangle 22">
            <a:extLst>
              <a:ext uri="{FF2B5EF4-FFF2-40B4-BE49-F238E27FC236}">
                <a16:creationId xmlns:a16="http://schemas.microsoft.com/office/drawing/2014/main" id="{154ECCB8-B2C5-410E-839C-F209131E52D4}"/>
              </a:ext>
            </a:extLst>
          </p:cNvPr>
          <p:cNvSpPr/>
          <p:nvPr/>
        </p:nvSpPr>
        <p:spPr bwMode="auto">
          <a:xfrm>
            <a:off x="5537170" y="4983457"/>
            <a:ext cx="715462" cy="586634"/>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erriweather Sans" pitchFamily="2" charset="0"/>
              <a:ea typeface="MS PGothic" panose="020B0600070205080204" pitchFamily="34" charset="-128"/>
            </a:endParaRPr>
          </a:p>
        </p:txBody>
      </p:sp>
      <p:sp>
        <p:nvSpPr>
          <p:cNvPr id="24" name="Rectangle 23">
            <a:extLst>
              <a:ext uri="{FF2B5EF4-FFF2-40B4-BE49-F238E27FC236}">
                <a16:creationId xmlns:a16="http://schemas.microsoft.com/office/drawing/2014/main" id="{FCC632FF-9DF8-4D18-B364-935FDEDD9368}"/>
              </a:ext>
            </a:extLst>
          </p:cNvPr>
          <p:cNvSpPr/>
          <p:nvPr/>
        </p:nvSpPr>
        <p:spPr bwMode="auto">
          <a:xfrm>
            <a:off x="7708409" y="1941495"/>
            <a:ext cx="3418547" cy="3786206"/>
          </a:xfrm>
          <a:prstGeom prst="rect">
            <a:avLst/>
          </a:prstGeom>
          <a:noFill/>
          <a:ln w="12700"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erriweather Sans" pitchFamily="2" charset="0"/>
              <a:ea typeface="MS PGothic" panose="020B0600070205080204" pitchFamily="34" charset="-128"/>
            </a:endParaRPr>
          </a:p>
        </p:txBody>
      </p:sp>
      <p:sp>
        <p:nvSpPr>
          <p:cNvPr id="25" name="Content Placeholder 18">
            <a:extLst>
              <a:ext uri="{FF2B5EF4-FFF2-40B4-BE49-F238E27FC236}">
                <a16:creationId xmlns:a16="http://schemas.microsoft.com/office/drawing/2014/main" id="{14FA64BF-6BCB-4879-B0AC-7C3D45191ED3}"/>
              </a:ext>
            </a:extLst>
          </p:cNvPr>
          <p:cNvSpPr txBox="1">
            <a:spLocks/>
          </p:cNvSpPr>
          <p:nvPr/>
        </p:nvSpPr>
        <p:spPr>
          <a:xfrm>
            <a:off x="7783008" y="1984624"/>
            <a:ext cx="3269349" cy="952649"/>
          </a:xfrm>
          <a:prstGeom prst="rect">
            <a:avLst/>
          </a:prstGeom>
        </p:spPr>
        <p:txBody>
          <a:bodyPr/>
          <a:lstStyle>
            <a:lvl1pPr marL="342900" indent="-342900" algn="l" rtl="0" eaLnBrk="0" fontAlgn="base" hangingPunct="0">
              <a:spcBef>
                <a:spcPct val="20000"/>
              </a:spcBef>
              <a:spcAft>
                <a:spcPct val="0"/>
              </a:spcAft>
              <a:buClr>
                <a:srgbClr val="007A94"/>
              </a:buClr>
              <a:buFont typeface="Times" panose="02020603060405020304" pitchFamily="18" charset="0"/>
              <a:buChar char="•"/>
              <a:defRPr lang="en-US" altLang="en-US" sz="2400" kern="1200" dirty="0" smtClean="0">
                <a:solidFill>
                  <a:schemeClr val="tx1"/>
                </a:solidFill>
                <a:latin typeface="+mn-lt"/>
                <a:ea typeface="+mn-ea"/>
                <a:cs typeface="+mn-cs"/>
              </a:defRPr>
            </a:lvl1pPr>
            <a:lvl2pPr marL="742950" indent="-285750" algn="l" rtl="0" eaLnBrk="0" fontAlgn="base" hangingPunct="0">
              <a:spcBef>
                <a:spcPct val="20000"/>
              </a:spcBef>
              <a:spcAft>
                <a:spcPct val="0"/>
              </a:spcAft>
              <a:buClr>
                <a:srgbClr val="007A94"/>
              </a:buClr>
              <a:buFont typeface="Times" panose="02020603060405020304" pitchFamily="18"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7A94"/>
              </a:buClr>
              <a:buFont typeface="Times" panose="02020603060405020304" pitchFamily="18"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7A94"/>
              </a:buClr>
              <a:buFont typeface="Times" panose="02020603060405020304" pitchFamily="18"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7A94"/>
              </a:buClr>
              <a:buFont typeface="Times" panose="02020603060405020304" pitchFamily="18"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50000"/>
              </a:spcBef>
              <a:buFont typeface="Times" panose="02020603050405020304" pitchFamily="18" charset="0"/>
              <a:buNone/>
              <a:defRPr/>
            </a:pPr>
            <a:r>
              <a:rPr lang="en-GB" sz="1100" dirty="0">
                <a:latin typeface="Merriweather Sans" pitchFamily="2" charset="0"/>
                <a:cs typeface="Arial" charset="0"/>
              </a:rPr>
              <a:t>Triparty agent allocates collateral based upon criteria mutually agreed between the collateral provider and collateral receiver.</a:t>
            </a:r>
          </a:p>
        </p:txBody>
      </p:sp>
      <p:sp>
        <p:nvSpPr>
          <p:cNvPr id="28" name="Rectangle 27">
            <a:extLst>
              <a:ext uri="{FF2B5EF4-FFF2-40B4-BE49-F238E27FC236}">
                <a16:creationId xmlns:a16="http://schemas.microsoft.com/office/drawing/2014/main" id="{E522A9CD-CFF3-4140-853B-CFFE3E255932}"/>
              </a:ext>
            </a:extLst>
          </p:cNvPr>
          <p:cNvSpPr/>
          <p:nvPr/>
        </p:nvSpPr>
        <p:spPr bwMode="auto">
          <a:xfrm>
            <a:off x="8584128" y="3558023"/>
            <a:ext cx="1660623" cy="136161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erriweather Sans" pitchFamily="2" charset="0"/>
              <a:ea typeface="MS PGothic" panose="020B0600070205080204" pitchFamily="34" charset="-128"/>
            </a:endParaRPr>
          </a:p>
        </p:txBody>
      </p:sp>
      <p:sp>
        <p:nvSpPr>
          <p:cNvPr id="29" name="Rectangle 28">
            <a:extLst>
              <a:ext uri="{FF2B5EF4-FFF2-40B4-BE49-F238E27FC236}">
                <a16:creationId xmlns:a16="http://schemas.microsoft.com/office/drawing/2014/main" id="{26C64429-E3A2-4DFD-B9FA-D914884B9B77}"/>
              </a:ext>
            </a:extLst>
          </p:cNvPr>
          <p:cNvSpPr/>
          <p:nvPr/>
        </p:nvSpPr>
        <p:spPr bwMode="auto">
          <a:xfrm>
            <a:off x="8663205" y="3622861"/>
            <a:ext cx="715462" cy="586635"/>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erriweather Sans" pitchFamily="2" charset="0"/>
              <a:ea typeface="MS PGothic" panose="020B0600070205080204" pitchFamily="34" charset="-128"/>
            </a:endParaRPr>
          </a:p>
        </p:txBody>
      </p:sp>
      <p:sp>
        <p:nvSpPr>
          <p:cNvPr id="30" name="Rectangle 29">
            <a:extLst>
              <a:ext uri="{FF2B5EF4-FFF2-40B4-BE49-F238E27FC236}">
                <a16:creationId xmlns:a16="http://schemas.microsoft.com/office/drawing/2014/main" id="{47AF443C-5EB7-4D5D-A096-73BA3DAEA0B1}"/>
              </a:ext>
            </a:extLst>
          </p:cNvPr>
          <p:cNvSpPr/>
          <p:nvPr/>
        </p:nvSpPr>
        <p:spPr bwMode="auto">
          <a:xfrm>
            <a:off x="9450212" y="3622861"/>
            <a:ext cx="715462" cy="586635"/>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erriweather Sans" pitchFamily="2" charset="0"/>
              <a:ea typeface="MS PGothic" panose="020B0600070205080204" pitchFamily="34" charset="-128"/>
            </a:endParaRPr>
          </a:p>
        </p:txBody>
      </p:sp>
      <p:sp>
        <p:nvSpPr>
          <p:cNvPr id="31" name="Rectangle 30">
            <a:extLst>
              <a:ext uri="{FF2B5EF4-FFF2-40B4-BE49-F238E27FC236}">
                <a16:creationId xmlns:a16="http://schemas.microsoft.com/office/drawing/2014/main" id="{9CA24EA9-7EEB-47E0-A409-CD677D39C52C}"/>
              </a:ext>
            </a:extLst>
          </p:cNvPr>
          <p:cNvSpPr/>
          <p:nvPr/>
        </p:nvSpPr>
        <p:spPr bwMode="auto">
          <a:xfrm>
            <a:off x="8663205" y="4268159"/>
            <a:ext cx="715462" cy="586635"/>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erriweather Sans" pitchFamily="2" charset="0"/>
              <a:ea typeface="MS PGothic" panose="020B0600070205080204" pitchFamily="34" charset="-128"/>
            </a:endParaRPr>
          </a:p>
        </p:txBody>
      </p:sp>
      <p:sp>
        <p:nvSpPr>
          <p:cNvPr id="32" name="Rectangle 31">
            <a:extLst>
              <a:ext uri="{FF2B5EF4-FFF2-40B4-BE49-F238E27FC236}">
                <a16:creationId xmlns:a16="http://schemas.microsoft.com/office/drawing/2014/main" id="{E2A6AA06-8C89-446C-9E01-646BDB2394AC}"/>
              </a:ext>
            </a:extLst>
          </p:cNvPr>
          <p:cNvSpPr/>
          <p:nvPr/>
        </p:nvSpPr>
        <p:spPr bwMode="auto">
          <a:xfrm>
            <a:off x="9450212" y="4268159"/>
            <a:ext cx="715462" cy="586635"/>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latin typeface="Merriweather Sans" pitchFamily="2" charset="0"/>
            </a:endParaRPr>
          </a:p>
        </p:txBody>
      </p:sp>
    </p:spTree>
    <p:extLst>
      <p:ext uri="{BB962C8B-B14F-4D97-AF65-F5344CB8AC3E}">
        <p14:creationId xmlns:p14="http://schemas.microsoft.com/office/powerpoint/2010/main" val="3079646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37B0AA-DAA3-46DA-BA36-C8F140F17667}"/>
              </a:ext>
            </a:extLst>
          </p:cNvPr>
          <p:cNvSpPr>
            <a:spLocks noGrp="1"/>
          </p:cNvSpPr>
          <p:nvPr>
            <p:ph type="body" sz="half" idx="2"/>
          </p:nvPr>
        </p:nvSpPr>
        <p:spPr/>
        <p:txBody>
          <a:bodyPr/>
          <a:lstStyle/>
          <a:p>
            <a:r>
              <a:rPr lang="en-US" dirty="0"/>
              <a:t>Collateral Solutions - Pricing</a:t>
            </a:r>
          </a:p>
        </p:txBody>
      </p:sp>
      <p:sp>
        <p:nvSpPr>
          <p:cNvPr id="4" name="Rectangle 3">
            <a:extLst>
              <a:ext uri="{FF2B5EF4-FFF2-40B4-BE49-F238E27FC236}">
                <a16:creationId xmlns:a16="http://schemas.microsoft.com/office/drawing/2014/main" id="{45A589D8-AD3A-45BA-9577-DB17F4EFDF76}"/>
              </a:ext>
            </a:extLst>
          </p:cNvPr>
          <p:cNvSpPr/>
          <p:nvPr/>
        </p:nvSpPr>
        <p:spPr bwMode="auto">
          <a:xfrm>
            <a:off x="687522" y="1809750"/>
            <a:ext cx="10894878" cy="32004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400" b="1" dirty="0">
                <a:solidFill>
                  <a:schemeClr val="accent6"/>
                </a:solidFill>
                <a:latin typeface="Merriweather Sans" pitchFamily="2" charset="0"/>
              </a:rPr>
              <a:t>Price Selection Controls</a:t>
            </a:r>
          </a:p>
        </p:txBody>
      </p:sp>
      <p:sp>
        <p:nvSpPr>
          <p:cNvPr id="5" name="Rectangle 4">
            <a:extLst>
              <a:ext uri="{FF2B5EF4-FFF2-40B4-BE49-F238E27FC236}">
                <a16:creationId xmlns:a16="http://schemas.microsoft.com/office/drawing/2014/main" id="{C23BD7C2-393E-415D-846E-5AC29148E468}"/>
              </a:ext>
            </a:extLst>
          </p:cNvPr>
          <p:cNvSpPr/>
          <p:nvPr/>
        </p:nvSpPr>
        <p:spPr bwMode="auto">
          <a:xfrm>
            <a:off x="687522" y="2933700"/>
            <a:ext cx="3417620" cy="2787649"/>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erriweather Sans" pitchFamily="2" charset="0"/>
              <a:ea typeface="MS PGothic" panose="020B0600070205080204" pitchFamily="34" charset="-128"/>
            </a:endParaRPr>
          </a:p>
        </p:txBody>
      </p:sp>
      <p:sp>
        <p:nvSpPr>
          <p:cNvPr id="6" name="Rectangle 5">
            <a:extLst>
              <a:ext uri="{FF2B5EF4-FFF2-40B4-BE49-F238E27FC236}">
                <a16:creationId xmlns:a16="http://schemas.microsoft.com/office/drawing/2014/main" id="{776247D7-A6DD-4A55-946C-968726100CEB}"/>
              </a:ext>
            </a:extLst>
          </p:cNvPr>
          <p:cNvSpPr/>
          <p:nvPr/>
        </p:nvSpPr>
        <p:spPr bwMode="auto">
          <a:xfrm>
            <a:off x="4426151" y="2933700"/>
            <a:ext cx="3417620" cy="2787649"/>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erriweather Sans" pitchFamily="2" charset="0"/>
              <a:ea typeface="MS PGothic" panose="020B0600070205080204" pitchFamily="34" charset="-128"/>
            </a:endParaRPr>
          </a:p>
        </p:txBody>
      </p:sp>
      <p:sp>
        <p:nvSpPr>
          <p:cNvPr id="7" name="Rectangle 6">
            <a:extLst>
              <a:ext uri="{FF2B5EF4-FFF2-40B4-BE49-F238E27FC236}">
                <a16:creationId xmlns:a16="http://schemas.microsoft.com/office/drawing/2014/main" id="{138737A1-61D7-41FA-8CE8-FB39DC56C579}"/>
              </a:ext>
            </a:extLst>
          </p:cNvPr>
          <p:cNvSpPr/>
          <p:nvPr/>
        </p:nvSpPr>
        <p:spPr bwMode="auto">
          <a:xfrm>
            <a:off x="8164780" y="2933700"/>
            <a:ext cx="3417620" cy="2787649"/>
          </a:xfrm>
          <a:prstGeom prst="rect">
            <a:avLst/>
          </a:prstGeom>
          <a:noFill/>
          <a:ln w="19050"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erriweather Sans" pitchFamily="2" charset="0"/>
              <a:ea typeface="MS PGothic" panose="020B0600070205080204" pitchFamily="34" charset="-128"/>
            </a:endParaRPr>
          </a:p>
        </p:txBody>
      </p:sp>
      <p:sp>
        <p:nvSpPr>
          <p:cNvPr id="8" name="Content Placeholder 35">
            <a:extLst>
              <a:ext uri="{FF2B5EF4-FFF2-40B4-BE49-F238E27FC236}">
                <a16:creationId xmlns:a16="http://schemas.microsoft.com/office/drawing/2014/main" id="{11B51E7F-7C39-445D-81F1-FD1CFED4199D}"/>
              </a:ext>
            </a:extLst>
          </p:cNvPr>
          <p:cNvSpPr txBox="1">
            <a:spLocks/>
          </p:cNvSpPr>
          <p:nvPr/>
        </p:nvSpPr>
        <p:spPr bwMode="auto">
          <a:xfrm>
            <a:off x="687522" y="3233400"/>
            <a:ext cx="3417620" cy="992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A94"/>
              </a:buClr>
              <a:buFont typeface="Times" panose="02020603060405020304" pitchFamily="18" charset="0"/>
              <a:buChar char="•"/>
              <a:defRPr lang="en-US" altLang="en-US" sz="2400" kern="1200" dirty="0" smtClean="0">
                <a:solidFill>
                  <a:schemeClr val="tx1"/>
                </a:solidFill>
                <a:latin typeface="+mn-lt"/>
                <a:ea typeface="+mn-ea"/>
                <a:cs typeface="+mn-cs"/>
              </a:defRPr>
            </a:lvl1pPr>
            <a:lvl2pPr marL="742950" indent="-285750" algn="l" rtl="0" eaLnBrk="0" fontAlgn="base" hangingPunct="0">
              <a:spcBef>
                <a:spcPct val="20000"/>
              </a:spcBef>
              <a:spcAft>
                <a:spcPct val="0"/>
              </a:spcAft>
              <a:buClr>
                <a:srgbClr val="007A94"/>
              </a:buClr>
              <a:buFont typeface="Times" panose="02020603060405020304" pitchFamily="18"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7A94"/>
              </a:buClr>
              <a:buFont typeface="Times" panose="02020603060405020304" pitchFamily="18"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7A94"/>
              </a:buClr>
              <a:buFont typeface="Times" panose="02020603060405020304" pitchFamily="18"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7A94"/>
              </a:buClr>
              <a:buFont typeface="Times" panose="02020603060405020304" pitchFamily="18"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Times" panose="02020603050405020304" pitchFamily="18" charset="0"/>
              <a:buNone/>
              <a:defRPr/>
            </a:pPr>
            <a:r>
              <a:rPr lang="en-GB" sz="1100" dirty="0">
                <a:latin typeface="Merriweather Sans" pitchFamily="2" charset="0"/>
                <a:cs typeface="Arial" charset="0"/>
              </a:rPr>
              <a:t>Daily mark-to-market of collateral </a:t>
            </a:r>
            <a:br>
              <a:rPr lang="en-GB" sz="1100" dirty="0">
                <a:latin typeface="Merriweather Sans" pitchFamily="2" charset="0"/>
                <a:cs typeface="Arial" charset="0"/>
              </a:rPr>
            </a:br>
            <a:endParaRPr lang="en-GB" sz="1100" dirty="0">
              <a:latin typeface="Merriweather Sans" pitchFamily="2" charset="0"/>
              <a:cs typeface="Arial" charset="0"/>
            </a:endParaRPr>
          </a:p>
        </p:txBody>
      </p:sp>
      <p:sp>
        <p:nvSpPr>
          <p:cNvPr id="9" name="Content Placeholder 28">
            <a:extLst>
              <a:ext uri="{FF2B5EF4-FFF2-40B4-BE49-F238E27FC236}">
                <a16:creationId xmlns:a16="http://schemas.microsoft.com/office/drawing/2014/main" id="{44B78D77-DE70-4B0E-932C-9CF6A13EAA74}"/>
              </a:ext>
            </a:extLst>
          </p:cNvPr>
          <p:cNvSpPr txBox="1">
            <a:spLocks/>
          </p:cNvSpPr>
          <p:nvPr/>
        </p:nvSpPr>
        <p:spPr>
          <a:xfrm>
            <a:off x="4426151" y="3233400"/>
            <a:ext cx="3417620" cy="2185214"/>
          </a:xfrm>
          <a:prstGeom prst="rect">
            <a:avLst/>
          </a:prstGeom>
        </p:spPr>
        <p:txBody>
          <a:bodyPr>
            <a:spAutoFit/>
          </a:bodyPr>
          <a:lstStyle>
            <a:lvl1pPr marL="342900" indent="-342900" algn="l" rtl="0" eaLnBrk="0" fontAlgn="base" hangingPunct="0">
              <a:spcBef>
                <a:spcPct val="20000"/>
              </a:spcBef>
              <a:spcAft>
                <a:spcPct val="0"/>
              </a:spcAft>
              <a:buClr>
                <a:srgbClr val="007A94"/>
              </a:buClr>
              <a:buFont typeface="Times" panose="02020603060405020304" pitchFamily="18" charset="0"/>
              <a:buChar char="•"/>
              <a:defRPr lang="en-US" altLang="en-US" sz="2400" kern="1200" dirty="0" smtClean="0">
                <a:solidFill>
                  <a:schemeClr val="tx1"/>
                </a:solidFill>
                <a:latin typeface="+mn-lt"/>
                <a:ea typeface="+mn-ea"/>
                <a:cs typeface="+mn-cs"/>
              </a:defRPr>
            </a:lvl1pPr>
            <a:lvl2pPr marL="742950" indent="-285750" algn="l" rtl="0" eaLnBrk="0" fontAlgn="base" hangingPunct="0">
              <a:spcBef>
                <a:spcPct val="20000"/>
              </a:spcBef>
              <a:spcAft>
                <a:spcPct val="0"/>
              </a:spcAft>
              <a:buClr>
                <a:srgbClr val="007A94"/>
              </a:buClr>
              <a:buFont typeface="Times" panose="02020603060405020304" pitchFamily="18"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7A94"/>
              </a:buClr>
              <a:buFont typeface="Times" panose="02020603060405020304" pitchFamily="18"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7A94"/>
              </a:buClr>
              <a:buFont typeface="Times" panose="02020603060405020304" pitchFamily="18"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7A94"/>
              </a:buClr>
              <a:buFont typeface="Times" panose="02020603060405020304" pitchFamily="18"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Times" panose="02020603050405020304" pitchFamily="18" charset="0"/>
              <a:buNone/>
              <a:defRPr/>
            </a:pPr>
            <a:r>
              <a:rPr lang="en-GB" sz="1100" dirty="0">
                <a:latin typeface="Merriweather Sans" pitchFamily="2" charset="0"/>
                <a:cs typeface="Arial" charset="0"/>
              </a:rPr>
              <a:t>Tri-party agent receives price, ratings and static data feeds from various vendors, for example:</a:t>
            </a:r>
          </a:p>
          <a:p>
            <a:pPr marL="114300" indent="-114300">
              <a:spcBef>
                <a:spcPts val="220"/>
              </a:spcBef>
              <a:buClr>
                <a:schemeClr val="bg1"/>
              </a:buClr>
              <a:defRPr/>
            </a:pPr>
            <a:r>
              <a:rPr lang="en-GB" altLang="en-US" sz="1100" dirty="0">
                <a:latin typeface="Merriweather Sans" pitchFamily="2" charset="0"/>
              </a:rPr>
              <a:t>Bloomberg</a:t>
            </a:r>
          </a:p>
          <a:p>
            <a:pPr marL="114300" indent="-114300">
              <a:spcBef>
                <a:spcPts val="220"/>
              </a:spcBef>
              <a:buClr>
                <a:schemeClr val="bg1"/>
              </a:buClr>
              <a:defRPr/>
            </a:pPr>
            <a:r>
              <a:rPr lang="en-GB" altLang="en-US" sz="1100" dirty="0">
                <a:latin typeface="Merriweather Sans" pitchFamily="2" charset="0"/>
              </a:rPr>
              <a:t>Bloomberg Generic</a:t>
            </a:r>
          </a:p>
          <a:p>
            <a:pPr marL="114300" indent="-114300">
              <a:spcBef>
                <a:spcPts val="220"/>
              </a:spcBef>
              <a:buClr>
                <a:schemeClr val="bg1"/>
              </a:buClr>
              <a:defRPr/>
            </a:pPr>
            <a:r>
              <a:rPr lang="en-GB" altLang="en-US" sz="1100" dirty="0">
                <a:latin typeface="Merriweather Sans" pitchFamily="2" charset="0"/>
              </a:rPr>
              <a:t>DataStream</a:t>
            </a:r>
          </a:p>
          <a:p>
            <a:pPr marL="114300" indent="-114300">
              <a:spcBef>
                <a:spcPts val="220"/>
              </a:spcBef>
              <a:buClr>
                <a:schemeClr val="bg1"/>
              </a:buClr>
              <a:defRPr/>
            </a:pPr>
            <a:r>
              <a:rPr lang="en-GB" altLang="en-US" sz="1100" dirty="0">
                <a:latin typeface="Merriweather Sans" pitchFamily="2" charset="0"/>
              </a:rPr>
              <a:t>Euroclear</a:t>
            </a:r>
          </a:p>
          <a:p>
            <a:pPr marL="114300" indent="-114300">
              <a:spcBef>
                <a:spcPts val="220"/>
              </a:spcBef>
              <a:buClr>
                <a:schemeClr val="bg1"/>
              </a:buClr>
              <a:defRPr/>
            </a:pPr>
            <a:r>
              <a:rPr lang="en-GB" altLang="en-US" sz="1100" dirty="0">
                <a:latin typeface="Merriweather Sans" pitchFamily="2" charset="0"/>
              </a:rPr>
              <a:t>Exshare </a:t>
            </a:r>
          </a:p>
          <a:p>
            <a:pPr marL="114300" indent="-114300">
              <a:spcBef>
                <a:spcPts val="220"/>
              </a:spcBef>
              <a:buClr>
                <a:schemeClr val="bg1"/>
              </a:buClr>
              <a:defRPr/>
            </a:pPr>
            <a:r>
              <a:rPr lang="en-GB" altLang="en-US" sz="1100" dirty="0">
                <a:latin typeface="Merriweather Sans" pitchFamily="2" charset="0"/>
              </a:rPr>
              <a:t>Fitch </a:t>
            </a:r>
          </a:p>
          <a:p>
            <a:pPr marL="114300" indent="-114300">
              <a:spcBef>
                <a:spcPts val="220"/>
              </a:spcBef>
              <a:buClr>
                <a:schemeClr val="bg1"/>
              </a:buClr>
              <a:defRPr/>
            </a:pPr>
            <a:r>
              <a:rPr lang="en-GB" altLang="en-US" sz="1100" dirty="0">
                <a:latin typeface="Merriweather Sans" pitchFamily="2" charset="0"/>
              </a:rPr>
              <a:t>ICE Data Services</a:t>
            </a:r>
          </a:p>
          <a:p>
            <a:pPr marL="114300" indent="-114300">
              <a:spcBef>
                <a:spcPts val="220"/>
              </a:spcBef>
              <a:buClr>
                <a:schemeClr val="bg1"/>
              </a:buClr>
              <a:defRPr/>
            </a:pPr>
            <a:r>
              <a:rPr lang="en-GB" altLang="en-US" sz="1100" dirty="0">
                <a:latin typeface="Merriweather Sans" pitchFamily="2" charset="0"/>
              </a:rPr>
              <a:t>Telekurs</a:t>
            </a:r>
          </a:p>
          <a:p>
            <a:pPr marL="114300" indent="-114300">
              <a:spcBef>
                <a:spcPts val="220"/>
              </a:spcBef>
              <a:buClr>
                <a:schemeClr val="bg1"/>
              </a:buClr>
              <a:defRPr/>
            </a:pPr>
            <a:r>
              <a:rPr lang="en-GB" altLang="en-US" sz="1100" dirty="0">
                <a:latin typeface="Merriweather Sans" pitchFamily="2" charset="0"/>
              </a:rPr>
              <a:t>Street Software Technology</a:t>
            </a:r>
          </a:p>
        </p:txBody>
      </p:sp>
      <p:sp>
        <p:nvSpPr>
          <p:cNvPr id="10" name="Content Placeholder 18">
            <a:extLst>
              <a:ext uri="{FF2B5EF4-FFF2-40B4-BE49-F238E27FC236}">
                <a16:creationId xmlns:a16="http://schemas.microsoft.com/office/drawing/2014/main" id="{0CEFBCC2-CF21-473D-AA2C-B4F9E48A19BE}"/>
              </a:ext>
            </a:extLst>
          </p:cNvPr>
          <p:cNvSpPr txBox="1">
            <a:spLocks/>
          </p:cNvSpPr>
          <p:nvPr/>
        </p:nvSpPr>
        <p:spPr>
          <a:xfrm>
            <a:off x="8164780" y="3233400"/>
            <a:ext cx="3417620" cy="2446824"/>
          </a:xfrm>
          <a:prstGeom prst="rect">
            <a:avLst/>
          </a:prstGeom>
        </p:spPr>
        <p:txBody>
          <a:bodyPr>
            <a:spAutoFit/>
          </a:bodyPr>
          <a:lstStyle>
            <a:lvl1pPr marL="342900" indent="-342900" algn="l" rtl="0" eaLnBrk="0" fontAlgn="base" hangingPunct="0">
              <a:spcBef>
                <a:spcPct val="20000"/>
              </a:spcBef>
              <a:spcAft>
                <a:spcPct val="0"/>
              </a:spcAft>
              <a:buClr>
                <a:srgbClr val="007A94"/>
              </a:buClr>
              <a:buFont typeface="Times" panose="02020603060405020304" pitchFamily="18" charset="0"/>
              <a:buChar char="•"/>
              <a:defRPr lang="en-US" altLang="en-US" sz="2400" kern="1200" dirty="0" smtClean="0">
                <a:solidFill>
                  <a:schemeClr val="tx1"/>
                </a:solidFill>
                <a:latin typeface="+mn-lt"/>
                <a:ea typeface="+mn-ea"/>
                <a:cs typeface="+mn-cs"/>
              </a:defRPr>
            </a:lvl1pPr>
            <a:lvl2pPr marL="742950" indent="-285750" algn="l" rtl="0" eaLnBrk="0" fontAlgn="base" hangingPunct="0">
              <a:spcBef>
                <a:spcPct val="20000"/>
              </a:spcBef>
              <a:spcAft>
                <a:spcPct val="0"/>
              </a:spcAft>
              <a:buClr>
                <a:srgbClr val="007A94"/>
              </a:buClr>
              <a:buFont typeface="Times" panose="02020603060405020304" pitchFamily="18"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7A94"/>
              </a:buClr>
              <a:buFont typeface="Times" panose="02020603060405020304" pitchFamily="18"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7A94"/>
              </a:buClr>
              <a:buFont typeface="Times" panose="02020603060405020304" pitchFamily="18"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7A94"/>
              </a:buClr>
              <a:buFont typeface="Times" panose="02020603060405020304" pitchFamily="18"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lumMod val="50000"/>
                </a:schemeClr>
              </a:buClr>
              <a:buNone/>
              <a:defRPr/>
            </a:pPr>
            <a:r>
              <a:rPr lang="en-GB" sz="1100" dirty="0">
                <a:latin typeface="Merriweather Sans" pitchFamily="2" charset="0"/>
                <a:cs typeface="Arial" charset="0"/>
              </a:rPr>
              <a:t>Price testing</a:t>
            </a:r>
          </a:p>
          <a:p>
            <a:pPr marL="114300" indent="-114300">
              <a:spcBef>
                <a:spcPts val="220"/>
              </a:spcBef>
              <a:buClr>
                <a:schemeClr val="accent5"/>
              </a:buClr>
              <a:defRPr/>
            </a:pPr>
            <a:r>
              <a:rPr lang="en-GB" sz="1100" dirty="0">
                <a:latin typeface="Merriweather Sans" pitchFamily="2" charset="0"/>
              </a:rPr>
              <a:t>Mean Side Deviation</a:t>
            </a:r>
          </a:p>
          <a:p>
            <a:pPr marL="114300" indent="-114300">
              <a:spcBef>
                <a:spcPts val="220"/>
              </a:spcBef>
              <a:buClr>
                <a:schemeClr val="accent5"/>
              </a:buClr>
              <a:defRPr/>
            </a:pPr>
            <a:r>
              <a:rPr lang="en-GB" sz="1100" dirty="0">
                <a:latin typeface="Merriweather Sans" pitchFamily="2" charset="0"/>
              </a:rPr>
              <a:t>Price Type Order</a:t>
            </a:r>
          </a:p>
          <a:p>
            <a:pPr marL="114300" indent="-114300">
              <a:spcBef>
                <a:spcPts val="220"/>
              </a:spcBef>
              <a:buClr>
                <a:schemeClr val="accent5"/>
              </a:buClr>
              <a:defRPr/>
            </a:pPr>
            <a:r>
              <a:rPr lang="en-GB" sz="1100" dirty="0">
                <a:latin typeface="Merriweather Sans" pitchFamily="2" charset="0"/>
              </a:rPr>
              <a:t>Vendor Order</a:t>
            </a:r>
          </a:p>
          <a:p>
            <a:pPr marL="114300" indent="-114300">
              <a:spcBef>
                <a:spcPts val="220"/>
              </a:spcBef>
              <a:buClr>
                <a:schemeClr val="accent5"/>
              </a:buClr>
              <a:defRPr/>
            </a:pPr>
            <a:r>
              <a:rPr lang="en-GB" sz="1100" dirty="0">
                <a:latin typeface="Merriweather Sans" pitchFamily="2" charset="0"/>
              </a:rPr>
              <a:t>Vendor Majority</a:t>
            </a:r>
          </a:p>
          <a:p>
            <a:pPr marL="114300" indent="-114300">
              <a:spcBef>
                <a:spcPts val="220"/>
              </a:spcBef>
              <a:buClr>
                <a:schemeClr val="accent5"/>
              </a:buClr>
              <a:defRPr/>
            </a:pPr>
            <a:r>
              <a:rPr lang="en-GB" sz="1100" dirty="0">
                <a:latin typeface="Merriweather Sans" pitchFamily="2" charset="0"/>
              </a:rPr>
              <a:t>Previous Price Deviation</a:t>
            </a:r>
          </a:p>
          <a:p>
            <a:pPr marL="114300" indent="-114300">
              <a:spcBef>
                <a:spcPts val="220"/>
              </a:spcBef>
              <a:buClr>
                <a:schemeClr val="accent5"/>
              </a:buClr>
              <a:defRPr/>
            </a:pPr>
            <a:r>
              <a:rPr lang="en-GB" sz="1100" dirty="0">
                <a:latin typeface="Merriweather Sans" pitchFamily="2" charset="0"/>
              </a:rPr>
              <a:t>Last Updated Price Criteria</a:t>
            </a:r>
          </a:p>
          <a:p>
            <a:pPr marL="0" indent="0">
              <a:spcBef>
                <a:spcPct val="50000"/>
              </a:spcBef>
              <a:buFont typeface="Times" panose="02020603050405020304" pitchFamily="18" charset="0"/>
              <a:buNone/>
              <a:defRPr/>
            </a:pPr>
            <a:r>
              <a:rPr lang="en-GB" sz="1100" dirty="0">
                <a:latin typeface="Merriweather Sans" pitchFamily="2" charset="0"/>
                <a:cs typeface="Arial" charset="0"/>
              </a:rPr>
              <a:t>Prices fed into the collateral management platform where the securities are valued</a:t>
            </a:r>
          </a:p>
          <a:p>
            <a:pPr marL="0" indent="0">
              <a:spcBef>
                <a:spcPct val="50000"/>
              </a:spcBef>
              <a:buFont typeface="Times" panose="02020603050405020304" pitchFamily="18" charset="0"/>
              <a:buNone/>
              <a:defRPr/>
            </a:pPr>
            <a:r>
              <a:rPr lang="en-GB" sz="1100" b="1" dirty="0">
                <a:latin typeface="Merriweather Sans" pitchFamily="2" charset="0"/>
                <a:cs typeface="Arial" charset="0"/>
              </a:rPr>
              <a:t>Aged prices:  </a:t>
            </a:r>
            <a:r>
              <a:rPr lang="en-GB" sz="1100" dirty="0">
                <a:latin typeface="Merriweather Sans" pitchFamily="2" charset="0"/>
                <a:cs typeface="Arial" charset="0"/>
              </a:rPr>
              <a:t>Prices more than an agreed period are not fed into the system, and the security will be excluded from allocation. </a:t>
            </a:r>
          </a:p>
        </p:txBody>
      </p:sp>
      <p:sp>
        <p:nvSpPr>
          <p:cNvPr id="11" name="Oval 10">
            <a:extLst>
              <a:ext uri="{FF2B5EF4-FFF2-40B4-BE49-F238E27FC236}">
                <a16:creationId xmlns:a16="http://schemas.microsoft.com/office/drawing/2014/main" id="{F831EA66-15E0-4C8F-8816-F3C253E08DED}"/>
              </a:ext>
            </a:extLst>
          </p:cNvPr>
          <p:cNvSpPr/>
          <p:nvPr/>
        </p:nvSpPr>
        <p:spPr bwMode="auto">
          <a:xfrm>
            <a:off x="488108" y="2754572"/>
            <a:ext cx="376133" cy="367656"/>
          </a:xfrm>
          <a:prstGeom prst="ellipse">
            <a:avLst/>
          </a:prstGeom>
          <a:solidFill>
            <a:schemeClr val="accent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400" b="1" dirty="0">
                <a:latin typeface="Merriweather Sans" pitchFamily="2" charset="0"/>
              </a:rPr>
              <a:t>1</a:t>
            </a:r>
          </a:p>
        </p:txBody>
      </p:sp>
      <p:sp>
        <p:nvSpPr>
          <p:cNvPr id="12" name="Oval 11">
            <a:extLst>
              <a:ext uri="{FF2B5EF4-FFF2-40B4-BE49-F238E27FC236}">
                <a16:creationId xmlns:a16="http://schemas.microsoft.com/office/drawing/2014/main" id="{D28ACF87-5E7E-4192-AD5D-C203DF87494D}"/>
              </a:ext>
            </a:extLst>
          </p:cNvPr>
          <p:cNvSpPr/>
          <p:nvPr/>
        </p:nvSpPr>
        <p:spPr bwMode="auto">
          <a:xfrm>
            <a:off x="4235790" y="2754572"/>
            <a:ext cx="376133" cy="367656"/>
          </a:xfrm>
          <a:prstGeom prst="ellipse">
            <a:avLst/>
          </a:prstGeom>
          <a:solidFill>
            <a:schemeClr val="accent6"/>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400" b="1" dirty="0">
                <a:solidFill>
                  <a:schemeClr val="bg1"/>
                </a:solidFill>
                <a:latin typeface="Merriweather Sans" pitchFamily="2" charset="0"/>
              </a:rPr>
              <a:t>2</a:t>
            </a:r>
          </a:p>
        </p:txBody>
      </p:sp>
      <p:sp>
        <p:nvSpPr>
          <p:cNvPr id="13" name="Oval 12">
            <a:extLst>
              <a:ext uri="{FF2B5EF4-FFF2-40B4-BE49-F238E27FC236}">
                <a16:creationId xmlns:a16="http://schemas.microsoft.com/office/drawing/2014/main" id="{4C665870-1BAB-4846-B888-513D627EA19D}"/>
              </a:ext>
            </a:extLst>
          </p:cNvPr>
          <p:cNvSpPr/>
          <p:nvPr/>
        </p:nvSpPr>
        <p:spPr bwMode="auto">
          <a:xfrm>
            <a:off x="7974418" y="2754572"/>
            <a:ext cx="376133" cy="367656"/>
          </a:xfrm>
          <a:prstGeom prst="ellipse">
            <a:avLst/>
          </a:prstGeom>
          <a:solidFill>
            <a:schemeClr val="accent6"/>
          </a:solidFill>
          <a:ln w="19050" cap="flat" cmpd="sng" algn="ctr">
            <a:solidFill>
              <a:schemeClr val="accent5"/>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400" b="1" dirty="0">
                <a:solidFill>
                  <a:schemeClr val="accent5"/>
                </a:solidFill>
                <a:latin typeface="Merriweather Sans" pitchFamily="2" charset="0"/>
              </a:rPr>
              <a:t>3</a:t>
            </a:r>
          </a:p>
        </p:txBody>
      </p:sp>
      <p:pic>
        <p:nvPicPr>
          <p:cNvPr id="17" name="Graphic 16">
            <a:extLst>
              <a:ext uri="{FF2B5EF4-FFF2-40B4-BE49-F238E27FC236}">
                <a16:creationId xmlns:a16="http://schemas.microsoft.com/office/drawing/2014/main" id="{80B15EC4-F2B5-4A14-A326-5A50EDBABD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9937" y="2312369"/>
            <a:ext cx="552791" cy="511764"/>
          </a:xfrm>
          <a:prstGeom prst="rect">
            <a:avLst/>
          </a:prstGeom>
        </p:spPr>
      </p:pic>
      <p:pic>
        <p:nvPicPr>
          <p:cNvPr id="19" name="Graphic 18">
            <a:extLst>
              <a:ext uri="{FF2B5EF4-FFF2-40B4-BE49-F238E27FC236}">
                <a16:creationId xmlns:a16="http://schemas.microsoft.com/office/drawing/2014/main" id="{90A36E63-92D5-4E52-BF42-BAEFB25DE3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71686" y="2304445"/>
            <a:ext cx="526550" cy="527613"/>
          </a:xfrm>
          <a:prstGeom prst="rect">
            <a:avLst/>
          </a:prstGeom>
        </p:spPr>
      </p:pic>
      <p:pic>
        <p:nvPicPr>
          <p:cNvPr id="21" name="Graphic 20">
            <a:extLst>
              <a:ext uri="{FF2B5EF4-FFF2-40B4-BE49-F238E27FC236}">
                <a16:creationId xmlns:a16="http://schemas.microsoft.com/office/drawing/2014/main" id="{093ADD3E-FB19-493B-AA19-ADF96C34F53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01274" y="2295935"/>
            <a:ext cx="544632" cy="544632"/>
          </a:xfrm>
          <a:prstGeom prst="rect">
            <a:avLst/>
          </a:prstGeom>
        </p:spPr>
      </p:pic>
    </p:spTree>
    <p:extLst>
      <p:ext uri="{BB962C8B-B14F-4D97-AF65-F5344CB8AC3E}">
        <p14:creationId xmlns:p14="http://schemas.microsoft.com/office/powerpoint/2010/main" val="240782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62711D-FAC1-472E-9B0D-160B3A7210DD}"/>
              </a:ext>
            </a:extLst>
          </p:cNvPr>
          <p:cNvSpPr>
            <a:spLocks noGrp="1"/>
          </p:cNvSpPr>
          <p:nvPr>
            <p:ph type="body" sz="half" idx="2"/>
          </p:nvPr>
        </p:nvSpPr>
        <p:spPr/>
        <p:txBody>
          <a:bodyPr/>
          <a:lstStyle/>
          <a:p>
            <a:r>
              <a:rPr lang="en-US" dirty="0"/>
              <a:t>Collateral Solutions- Reporting</a:t>
            </a:r>
          </a:p>
        </p:txBody>
      </p:sp>
      <p:sp>
        <p:nvSpPr>
          <p:cNvPr id="9" name="Oval 8">
            <a:extLst>
              <a:ext uri="{FF2B5EF4-FFF2-40B4-BE49-F238E27FC236}">
                <a16:creationId xmlns:a16="http://schemas.microsoft.com/office/drawing/2014/main" id="{36D82EE8-63B4-47FF-B5B2-A734195B97F5}"/>
              </a:ext>
            </a:extLst>
          </p:cNvPr>
          <p:cNvSpPr/>
          <p:nvPr/>
        </p:nvSpPr>
        <p:spPr bwMode="auto">
          <a:xfrm>
            <a:off x="1986598" y="2020163"/>
            <a:ext cx="690562" cy="690562"/>
          </a:xfrm>
          <a:prstGeom prst="ellipse">
            <a:avLst/>
          </a:prstGeom>
          <a:solidFill>
            <a:schemeClr val="accent6"/>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sz="1400" b="1" dirty="0">
              <a:solidFill>
                <a:schemeClr val="accent1">
                  <a:lumMod val="50000"/>
                </a:schemeClr>
              </a:solidFill>
              <a:latin typeface="Merriweather Sans" pitchFamily="2" charset="0"/>
            </a:endParaRPr>
          </a:p>
        </p:txBody>
      </p:sp>
      <p:sp>
        <p:nvSpPr>
          <p:cNvPr id="10" name="Oval 9">
            <a:extLst>
              <a:ext uri="{FF2B5EF4-FFF2-40B4-BE49-F238E27FC236}">
                <a16:creationId xmlns:a16="http://schemas.microsoft.com/office/drawing/2014/main" id="{9ACE021B-BB76-4D00-93B9-D184D85628D3}"/>
              </a:ext>
            </a:extLst>
          </p:cNvPr>
          <p:cNvSpPr/>
          <p:nvPr/>
        </p:nvSpPr>
        <p:spPr bwMode="auto">
          <a:xfrm>
            <a:off x="5753894" y="2020163"/>
            <a:ext cx="690562" cy="690562"/>
          </a:xfrm>
          <a:prstGeom prst="ellipse">
            <a:avLst/>
          </a:prstGeom>
          <a:solidFill>
            <a:schemeClr val="accent6"/>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sz="1400" b="1" dirty="0">
              <a:solidFill>
                <a:schemeClr val="accent2">
                  <a:lumMod val="60000"/>
                  <a:lumOff val="40000"/>
                </a:schemeClr>
              </a:solidFill>
              <a:latin typeface="Merriweather Sans" pitchFamily="2" charset="0"/>
            </a:endParaRPr>
          </a:p>
        </p:txBody>
      </p:sp>
      <p:sp>
        <p:nvSpPr>
          <p:cNvPr id="11" name="Oval 10">
            <a:extLst>
              <a:ext uri="{FF2B5EF4-FFF2-40B4-BE49-F238E27FC236}">
                <a16:creationId xmlns:a16="http://schemas.microsoft.com/office/drawing/2014/main" id="{9E56CFE5-57BA-4635-902E-5B59285F74AF}"/>
              </a:ext>
            </a:extLst>
          </p:cNvPr>
          <p:cNvSpPr/>
          <p:nvPr/>
        </p:nvSpPr>
        <p:spPr bwMode="auto">
          <a:xfrm>
            <a:off x="9521190" y="2020163"/>
            <a:ext cx="690562" cy="690562"/>
          </a:xfrm>
          <a:prstGeom prst="ellipse">
            <a:avLst/>
          </a:prstGeom>
          <a:solidFill>
            <a:schemeClr val="accent6"/>
          </a:solidFill>
          <a:ln w="19050" cap="flat" cmpd="sng" algn="ctr">
            <a:solidFill>
              <a:schemeClr val="accent5"/>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en-US" sz="1400" b="1" dirty="0">
              <a:solidFill>
                <a:schemeClr val="accent4">
                  <a:lumMod val="75000"/>
                  <a:lumOff val="25000"/>
                </a:schemeClr>
              </a:solidFill>
              <a:latin typeface="Merriweather Sans" pitchFamily="2" charset="0"/>
            </a:endParaRPr>
          </a:p>
        </p:txBody>
      </p:sp>
      <p:sp>
        <p:nvSpPr>
          <p:cNvPr id="4" name="Rectangle 3">
            <a:extLst>
              <a:ext uri="{FF2B5EF4-FFF2-40B4-BE49-F238E27FC236}">
                <a16:creationId xmlns:a16="http://schemas.microsoft.com/office/drawing/2014/main" id="{01D82B39-7B6D-4D7E-AD19-DD3FA30B7A9E}"/>
              </a:ext>
            </a:extLst>
          </p:cNvPr>
          <p:cNvSpPr/>
          <p:nvPr/>
        </p:nvSpPr>
        <p:spPr bwMode="auto">
          <a:xfrm>
            <a:off x="606424" y="1908443"/>
            <a:ext cx="3450910" cy="3797816"/>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erriweather Sans" pitchFamily="2" charset="0"/>
              <a:ea typeface="MS PGothic" panose="020B0600070205080204" pitchFamily="34" charset="-128"/>
            </a:endParaRPr>
          </a:p>
        </p:txBody>
      </p:sp>
      <p:sp>
        <p:nvSpPr>
          <p:cNvPr id="5" name="Rectangle 4">
            <a:extLst>
              <a:ext uri="{FF2B5EF4-FFF2-40B4-BE49-F238E27FC236}">
                <a16:creationId xmlns:a16="http://schemas.microsoft.com/office/drawing/2014/main" id="{494935C1-444A-4B22-88D7-B2AAEEB18933}"/>
              </a:ext>
            </a:extLst>
          </p:cNvPr>
          <p:cNvSpPr/>
          <p:nvPr/>
        </p:nvSpPr>
        <p:spPr bwMode="auto">
          <a:xfrm>
            <a:off x="4373720" y="1908444"/>
            <a:ext cx="3450910" cy="3797815"/>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erriweather Sans" pitchFamily="2" charset="0"/>
              <a:ea typeface="MS PGothic" panose="020B0600070205080204" pitchFamily="34" charset="-128"/>
            </a:endParaRPr>
          </a:p>
        </p:txBody>
      </p:sp>
      <p:sp>
        <p:nvSpPr>
          <p:cNvPr id="6" name="Rectangle 5">
            <a:extLst>
              <a:ext uri="{FF2B5EF4-FFF2-40B4-BE49-F238E27FC236}">
                <a16:creationId xmlns:a16="http://schemas.microsoft.com/office/drawing/2014/main" id="{0A5036D8-84FA-4F18-A28E-A1EABE4BFA18}"/>
              </a:ext>
            </a:extLst>
          </p:cNvPr>
          <p:cNvSpPr/>
          <p:nvPr/>
        </p:nvSpPr>
        <p:spPr bwMode="auto">
          <a:xfrm>
            <a:off x="606424" y="1466851"/>
            <a:ext cx="3450910" cy="383938"/>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b="1" dirty="0">
                <a:solidFill>
                  <a:schemeClr val="accent6"/>
                </a:solidFill>
                <a:latin typeface="Merriweather Sans" pitchFamily="2" charset="0"/>
              </a:rPr>
              <a:t>Reports/Files Available</a:t>
            </a:r>
          </a:p>
        </p:txBody>
      </p:sp>
      <p:sp>
        <p:nvSpPr>
          <p:cNvPr id="7" name="Rectangle 6">
            <a:extLst>
              <a:ext uri="{FF2B5EF4-FFF2-40B4-BE49-F238E27FC236}">
                <a16:creationId xmlns:a16="http://schemas.microsoft.com/office/drawing/2014/main" id="{77491565-B64B-4301-819C-28E409CAE565}"/>
              </a:ext>
            </a:extLst>
          </p:cNvPr>
          <p:cNvSpPr/>
          <p:nvPr/>
        </p:nvSpPr>
        <p:spPr bwMode="auto">
          <a:xfrm>
            <a:off x="4373720" y="1466851"/>
            <a:ext cx="3450910" cy="3839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b="1" dirty="0">
                <a:solidFill>
                  <a:schemeClr val="accent6"/>
                </a:solidFill>
                <a:latin typeface="Merriweather Sans" pitchFamily="2" charset="0"/>
              </a:rPr>
              <a:t>Communications</a:t>
            </a:r>
          </a:p>
        </p:txBody>
      </p:sp>
      <p:sp>
        <p:nvSpPr>
          <p:cNvPr id="8" name="Rectangle 7">
            <a:extLst>
              <a:ext uri="{FF2B5EF4-FFF2-40B4-BE49-F238E27FC236}">
                <a16:creationId xmlns:a16="http://schemas.microsoft.com/office/drawing/2014/main" id="{FE7FF392-87E7-414E-A9F2-D5AF7B0155BF}"/>
              </a:ext>
            </a:extLst>
          </p:cNvPr>
          <p:cNvSpPr/>
          <p:nvPr/>
        </p:nvSpPr>
        <p:spPr bwMode="auto">
          <a:xfrm>
            <a:off x="8141016" y="1466851"/>
            <a:ext cx="3450910" cy="383938"/>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b="1" dirty="0">
                <a:solidFill>
                  <a:schemeClr val="accent6"/>
                </a:solidFill>
                <a:latin typeface="Merriweather Sans" pitchFamily="2" charset="0"/>
              </a:rPr>
              <a:t>SWIFT Instructions/Reporting</a:t>
            </a:r>
          </a:p>
        </p:txBody>
      </p:sp>
      <p:sp>
        <p:nvSpPr>
          <p:cNvPr id="12" name="Rectangle 11">
            <a:extLst>
              <a:ext uri="{FF2B5EF4-FFF2-40B4-BE49-F238E27FC236}">
                <a16:creationId xmlns:a16="http://schemas.microsoft.com/office/drawing/2014/main" id="{5A5EC403-13B5-4397-A185-46AC22C2F067}"/>
              </a:ext>
            </a:extLst>
          </p:cNvPr>
          <p:cNvSpPr/>
          <p:nvPr/>
        </p:nvSpPr>
        <p:spPr bwMode="auto">
          <a:xfrm>
            <a:off x="8141016" y="1908444"/>
            <a:ext cx="3450910" cy="3797815"/>
          </a:xfrm>
          <a:prstGeom prst="rect">
            <a:avLst/>
          </a:prstGeom>
          <a:noFill/>
          <a:ln w="19050"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erriweather Sans" pitchFamily="2" charset="0"/>
              <a:ea typeface="MS PGothic" panose="020B0600070205080204" pitchFamily="34" charset="-128"/>
            </a:endParaRPr>
          </a:p>
        </p:txBody>
      </p:sp>
      <p:sp>
        <p:nvSpPr>
          <p:cNvPr id="13" name="Content Placeholder 35">
            <a:extLst>
              <a:ext uri="{FF2B5EF4-FFF2-40B4-BE49-F238E27FC236}">
                <a16:creationId xmlns:a16="http://schemas.microsoft.com/office/drawing/2014/main" id="{7FF5F826-450D-4760-94DF-1FDB8DDC3050}"/>
              </a:ext>
            </a:extLst>
          </p:cNvPr>
          <p:cNvSpPr txBox="1">
            <a:spLocks/>
          </p:cNvSpPr>
          <p:nvPr/>
        </p:nvSpPr>
        <p:spPr bwMode="auto">
          <a:xfrm>
            <a:off x="620125" y="2771774"/>
            <a:ext cx="3423509" cy="2914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007A94"/>
              </a:buClr>
              <a:buFont typeface="Times" panose="02020603060405020304" pitchFamily="18" charset="0"/>
              <a:buChar char="•"/>
              <a:defRPr lang="en-US" altLang="en-US" sz="2400" kern="1200" dirty="0" smtClean="0">
                <a:solidFill>
                  <a:schemeClr val="tx1"/>
                </a:solidFill>
                <a:latin typeface="+mn-lt"/>
                <a:ea typeface="+mn-ea"/>
                <a:cs typeface="+mn-cs"/>
              </a:defRPr>
            </a:lvl1pPr>
            <a:lvl2pPr marL="742950" indent="-285750" algn="l" rtl="0" eaLnBrk="0" fontAlgn="base" hangingPunct="0">
              <a:spcBef>
                <a:spcPct val="20000"/>
              </a:spcBef>
              <a:spcAft>
                <a:spcPct val="0"/>
              </a:spcAft>
              <a:buClr>
                <a:srgbClr val="007A94"/>
              </a:buClr>
              <a:buFont typeface="Times" panose="02020603060405020304" pitchFamily="18"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7A94"/>
              </a:buClr>
              <a:buFont typeface="Times" panose="02020603060405020304" pitchFamily="18"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7A94"/>
              </a:buClr>
              <a:buFont typeface="Times" panose="02020603060405020304" pitchFamily="18"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7A94"/>
              </a:buClr>
              <a:buFont typeface="Times" panose="02020603060405020304" pitchFamily="18"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Font typeface="Times" panose="02020603050405020304" pitchFamily="18" charset="0"/>
              <a:buNone/>
              <a:defRPr/>
            </a:pPr>
            <a:r>
              <a:rPr lang="en-GB" sz="900" b="1" dirty="0">
                <a:latin typeface="Merriweather Sans" pitchFamily="2" charset="0"/>
                <a:cs typeface="Arial" charset="0"/>
              </a:rPr>
              <a:t>Position Holding </a:t>
            </a:r>
          </a:p>
          <a:p>
            <a:pPr marL="114300" indent="-114300">
              <a:spcBef>
                <a:spcPts val="220"/>
              </a:spcBef>
              <a:buClr>
                <a:schemeClr val="tx1"/>
              </a:buClr>
              <a:defRPr/>
            </a:pPr>
            <a:r>
              <a:rPr lang="en-GB" altLang="en-US" sz="900" dirty="0">
                <a:latin typeface="Merriweather Sans" pitchFamily="2" charset="0"/>
              </a:rPr>
              <a:t>Statement of holdings including positions held in the trades and collateral providers custody</a:t>
            </a:r>
          </a:p>
          <a:p>
            <a:pPr marL="0" indent="0">
              <a:buClr>
                <a:schemeClr val="accent1"/>
              </a:buClr>
              <a:buFont typeface="Times" panose="02020603050405020304" pitchFamily="18" charset="0"/>
              <a:buNone/>
              <a:defRPr/>
            </a:pPr>
            <a:r>
              <a:rPr lang="en-GB" sz="900" b="1" dirty="0">
                <a:latin typeface="Merriweather Sans" pitchFamily="2" charset="0"/>
                <a:cs typeface="Arial" charset="0"/>
              </a:rPr>
              <a:t>Allocation Files</a:t>
            </a:r>
          </a:p>
          <a:p>
            <a:pPr marL="114300" indent="-114300">
              <a:spcBef>
                <a:spcPts val="220"/>
              </a:spcBef>
              <a:buClr>
                <a:schemeClr val="tx1"/>
              </a:buClr>
              <a:defRPr/>
            </a:pPr>
            <a:r>
              <a:rPr lang="en-GB" altLang="en-US" sz="900" dirty="0">
                <a:latin typeface="Merriweather Sans" pitchFamily="2" charset="0"/>
              </a:rPr>
              <a:t>Allocated positions for trades</a:t>
            </a:r>
          </a:p>
          <a:p>
            <a:pPr marL="114300" indent="-114300">
              <a:spcBef>
                <a:spcPts val="220"/>
              </a:spcBef>
              <a:buClr>
                <a:schemeClr val="tx1"/>
              </a:buClr>
              <a:defRPr/>
            </a:pPr>
            <a:r>
              <a:rPr lang="en-GB" altLang="en-US" sz="900" dirty="0">
                <a:latin typeface="Merriweather Sans" pitchFamily="2" charset="0"/>
              </a:rPr>
              <a:t>Excess collateral not allocated to a collateral receiver </a:t>
            </a:r>
          </a:p>
          <a:p>
            <a:pPr marL="114300" indent="-114300">
              <a:spcBef>
                <a:spcPts val="220"/>
              </a:spcBef>
              <a:buClr>
                <a:schemeClr val="tx1"/>
              </a:buClr>
              <a:defRPr/>
            </a:pPr>
            <a:r>
              <a:rPr lang="en-GB" sz="900" dirty="0">
                <a:latin typeface="Merriweather Sans" pitchFamily="2" charset="0"/>
                <a:cs typeface="Arial" charset="0"/>
              </a:rPr>
              <a:t>Currency of the collateral</a:t>
            </a:r>
          </a:p>
          <a:p>
            <a:pPr marL="0" indent="0">
              <a:buClr>
                <a:schemeClr val="accent1"/>
              </a:buClr>
              <a:buFont typeface="Times" panose="02020603050405020304" pitchFamily="18" charset="0"/>
              <a:buNone/>
              <a:defRPr/>
            </a:pPr>
            <a:r>
              <a:rPr lang="en-GB" sz="900" b="1" dirty="0">
                <a:latin typeface="Merriweather Sans" pitchFamily="2" charset="0"/>
                <a:cs typeface="Arial" charset="0"/>
              </a:rPr>
              <a:t>Trade Files</a:t>
            </a:r>
          </a:p>
          <a:p>
            <a:pPr marL="114300" indent="-114300">
              <a:spcBef>
                <a:spcPts val="220"/>
              </a:spcBef>
              <a:buClr>
                <a:schemeClr val="tx1"/>
              </a:buClr>
              <a:defRPr/>
            </a:pPr>
            <a:r>
              <a:rPr lang="en-GB" altLang="en-US" sz="900" dirty="0">
                <a:latin typeface="Merriweather Sans" pitchFamily="2" charset="0"/>
              </a:rPr>
              <a:t>Records of each active trade type with key fields such as trade currency and amount, purchase date and collateral receiver name etc</a:t>
            </a:r>
          </a:p>
          <a:p>
            <a:pPr marL="0" indent="0">
              <a:buClr>
                <a:schemeClr val="accent1"/>
              </a:buClr>
              <a:buFont typeface="Times" panose="02020603050405020304" pitchFamily="18" charset="0"/>
              <a:buNone/>
              <a:defRPr/>
            </a:pPr>
            <a:r>
              <a:rPr lang="en-GB" sz="900" b="1" dirty="0">
                <a:latin typeface="Merriweather Sans" pitchFamily="2" charset="0"/>
                <a:cs typeface="Arial" charset="0"/>
              </a:rPr>
              <a:t>Transaction files</a:t>
            </a:r>
          </a:p>
          <a:p>
            <a:pPr marL="114300" indent="-114300">
              <a:spcBef>
                <a:spcPts val="220"/>
              </a:spcBef>
              <a:buClr>
                <a:schemeClr val="tx1"/>
              </a:buClr>
              <a:defRPr/>
            </a:pPr>
            <a:r>
              <a:rPr lang="en-GB" altLang="en-US" sz="900" dirty="0">
                <a:latin typeface="Merriweather Sans" pitchFamily="2" charset="0"/>
              </a:rPr>
              <a:t>Daily report of changes to an allocation, done at a security ID level for a selected collateral provider </a:t>
            </a:r>
          </a:p>
          <a:p>
            <a:pPr marL="0" indent="0">
              <a:buClr>
                <a:schemeClr val="accent1"/>
              </a:buClr>
              <a:buFont typeface="Times" panose="02020603050405020304" pitchFamily="18" charset="0"/>
              <a:buNone/>
              <a:defRPr/>
            </a:pPr>
            <a:r>
              <a:rPr lang="en-GB" sz="900" b="1" dirty="0">
                <a:latin typeface="Merriweather Sans" pitchFamily="2" charset="0"/>
                <a:cs typeface="Arial" charset="0"/>
              </a:rPr>
              <a:t>Eligibility Extract</a:t>
            </a:r>
          </a:p>
          <a:p>
            <a:pPr marL="114300" indent="-114300">
              <a:spcBef>
                <a:spcPts val="220"/>
              </a:spcBef>
              <a:buClr>
                <a:schemeClr val="tx1"/>
              </a:buClr>
              <a:defRPr/>
            </a:pPr>
            <a:r>
              <a:rPr lang="en-GB" altLang="en-US" sz="900" dirty="0">
                <a:latin typeface="Merriweather Sans" pitchFamily="2" charset="0"/>
              </a:rPr>
              <a:t>File generating the agreement collateral eligibility for a trade containing key fields such as trade number, lender ID, concentration type and margin type. </a:t>
            </a:r>
          </a:p>
        </p:txBody>
      </p:sp>
      <p:sp>
        <p:nvSpPr>
          <p:cNvPr id="14" name="Content Placeholder 28">
            <a:extLst>
              <a:ext uri="{FF2B5EF4-FFF2-40B4-BE49-F238E27FC236}">
                <a16:creationId xmlns:a16="http://schemas.microsoft.com/office/drawing/2014/main" id="{3987C9B4-7F79-4189-894D-69EC783365E2}"/>
              </a:ext>
            </a:extLst>
          </p:cNvPr>
          <p:cNvSpPr txBox="1">
            <a:spLocks/>
          </p:cNvSpPr>
          <p:nvPr/>
        </p:nvSpPr>
        <p:spPr>
          <a:xfrm>
            <a:off x="4387421" y="2771774"/>
            <a:ext cx="3423509" cy="1328569"/>
          </a:xfrm>
          <a:prstGeom prst="rect">
            <a:avLst/>
          </a:prstGeom>
        </p:spPr>
        <p:txBody>
          <a:bodyPr>
            <a:spAutoFit/>
          </a:bodyPr>
          <a:lstStyle>
            <a:lvl1pPr marL="342900" indent="-342900" algn="l" rtl="0" eaLnBrk="0" fontAlgn="base" hangingPunct="0">
              <a:spcBef>
                <a:spcPct val="20000"/>
              </a:spcBef>
              <a:spcAft>
                <a:spcPct val="0"/>
              </a:spcAft>
              <a:buClr>
                <a:srgbClr val="007A94"/>
              </a:buClr>
              <a:buFont typeface="Times" panose="02020603060405020304" pitchFamily="18" charset="0"/>
              <a:buChar char="•"/>
              <a:defRPr lang="en-US" altLang="en-US" sz="2400" kern="1200" dirty="0" smtClean="0">
                <a:solidFill>
                  <a:schemeClr val="tx1"/>
                </a:solidFill>
                <a:latin typeface="+mn-lt"/>
                <a:ea typeface="+mn-ea"/>
                <a:cs typeface="+mn-cs"/>
              </a:defRPr>
            </a:lvl1pPr>
            <a:lvl2pPr marL="742950" indent="-285750" algn="l" rtl="0" eaLnBrk="0" fontAlgn="base" hangingPunct="0">
              <a:spcBef>
                <a:spcPct val="20000"/>
              </a:spcBef>
              <a:spcAft>
                <a:spcPct val="0"/>
              </a:spcAft>
              <a:buClr>
                <a:srgbClr val="007A94"/>
              </a:buClr>
              <a:buFont typeface="Times" panose="02020603060405020304" pitchFamily="18"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7A94"/>
              </a:buClr>
              <a:buFont typeface="Times" panose="02020603060405020304" pitchFamily="18"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7A94"/>
              </a:buClr>
              <a:buFont typeface="Times" panose="02020603060405020304" pitchFamily="18"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7A94"/>
              </a:buClr>
              <a:buFont typeface="Times" panose="02020603060405020304" pitchFamily="18"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Times" panose="02020603050405020304" pitchFamily="18" charset="0"/>
              <a:buNone/>
              <a:defRPr/>
            </a:pPr>
            <a:r>
              <a:rPr lang="en-GB" sz="900" dirty="0">
                <a:latin typeface="Merriweather Sans" pitchFamily="2" charset="0"/>
                <a:cs typeface="Arial" charset="0"/>
              </a:rPr>
              <a:t>The method depends on the report type.</a:t>
            </a:r>
          </a:p>
          <a:p>
            <a:pPr marL="114300" indent="-114300">
              <a:spcBef>
                <a:spcPts val="220"/>
              </a:spcBef>
              <a:buClr>
                <a:schemeClr val="bg1"/>
              </a:buClr>
              <a:defRPr/>
            </a:pPr>
            <a:r>
              <a:rPr lang="en-GB" altLang="en-US" sz="900" dirty="0">
                <a:latin typeface="Merriweather Sans" pitchFamily="2" charset="0"/>
              </a:rPr>
              <a:t>HTTPs or MQ Channels</a:t>
            </a:r>
          </a:p>
          <a:p>
            <a:pPr marL="114300" indent="-114300">
              <a:spcBef>
                <a:spcPts val="220"/>
              </a:spcBef>
              <a:buClr>
                <a:schemeClr val="bg1"/>
              </a:buClr>
              <a:defRPr/>
            </a:pPr>
            <a:r>
              <a:rPr lang="en-GB" altLang="en-US" sz="900" dirty="0">
                <a:latin typeface="Merriweather Sans" pitchFamily="2" charset="0"/>
              </a:rPr>
              <a:t>Secure File Transfer Protocol (sFTP)</a:t>
            </a:r>
          </a:p>
          <a:p>
            <a:pPr marL="114300" indent="-114300">
              <a:spcBef>
                <a:spcPts val="220"/>
              </a:spcBef>
              <a:buClr>
                <a:schemeClr val="bg1"/>
              </a:buClr>
              <a:defRPr/>
            </a:pPr>
            <a:r>
              <a:rPr lang="en-GB" sz="900" dirty="0">
                <a:latin typeface="Merriweather Sans" pitchFamily="2" charset="0"/>
                <a:cs typeface="Arial" charset="0"/>
              </a:rPr>
              <a:t>Online portal</a:t>
            </a:r>
          </a:p>
          <a:p>
            <a:pPr marL="0" indent="0">
              <a:spcBef>
                <a:spcPts val="220"/>
              </a:spcBef>
              <a:buClr>
                <a:schemeClr val="accent2">
                  <a:lumMod val="60000"/>
                  <a:lumOff val="40000"/>
                </a:schemeClr>
              </a:buClr>
              <a:buNone/>
              <a:defRPr/>
            </a:pPr>
            <a:endParaRPr lang="en-GB" sz="900" dirty="0">
              <a:latin typeface="Merriweather Sans" pitchFamily="2" charset="0"/>
              <a:cs typeface="Arial" charset="0"/>
            </a:endParaRPr>
          </a:p>
          <a:p>
            <a:pPr marL="0" indent="0">
              <a:spcBef>
                <a:spcPts val="220"/>
              </a:spcBef>
              <a:buClr>
                <a:schemeClr val="accent2">
                  <a:lumMod val="60000"/>
                  <a:lumOff val="40000"/>
                </a:schemeClr>
              </a:buClr>
              <a:buNone/>
              <a:defRPr/>
            </a:pPr>
            <a:r>
              <a:rPr lang="en-GB" sz="900" dirty="0">
                <a:latin typeface="Merriweather Sans" pitchFamily="2" charset="0"/>
                <a:cs typeface="Arial" charset="0"/>
              </a:rPr>
              <a:t>Collateral receivers can view, download, and forward by email and/or via SFTP an End of Day price report in either PDF or CSV format </a:t>
            </a:r>
          </a:p>
        </p:txBody>
      </p:sp>
      <p:sp>
        <p:nvSpPr>
          <p:cNvPr id="15" name="Content Placeholder 18">
            <a:extLst>
              <a:ext uri="{FF2B5EF4-FFF2-40B4-BE49-F238E27FC236}">
                <a16:creationId xmlns:a16="http://schemas.microsoft.com/office/drawing/2014/main" id="{883898C6-B6AE-4C9C-90C7-A23EE9AAA058}"/>
              </a:ext>
            </a:extLst>
          </p:cNvPr>
          <p:cNvSpPr txBox="1">
            <a:spLocks/>
          </p:cNvSpPr>
          <p:nvPr/>
        </p:nvSpPr>
        <p:spPr>
          <a:xfrm>
            <a:off x="8154717" y="2771774"/>
            <a:ext cx="3423509" cy="1190069"/>
          </a:xfrm>
          <a:prstGeom prst="rect">
            <a:avLst/>
          </a:prstGeom>
        </p:spPr>
        <p:txBody>
          <a:bodyPr>
            <a:spAutoFit/>
          </a:bodyPr>
          <a:lstStyle>
            <a:lvl1pPr marL="342900" indent="-342900" algn="l" rtl="0" eaLnBrk="0" fontAlgn="base" hangingPunct="0">
              <a:spcBef>
                <a:spcPct val="20000"/>
              </a:spcBef>
              <a:spcAft>
                <a:spcPct val="0"/>
              </a:spcAft>
              <a:buClr>
                <a:srgbClr val="007A94"/>
              </a:buClr>
              <a:buFont typeface="Times" panose="02020603060405020304" pitchFamily="18" charset="0"/>
              <a:buChar char="•"/>
              <a:defRPr lang="en-US" altLang="en-US" sz="2400" kern="1200" dirty="0" smtClean="0">
                <a:solidFill>
                  <a:schemeClr val="tx1"/>
                </a:solidFill>
                <a:latin typeface="+mn-lt"/>
                <a:ea typeface="+mn-ea"/>
                <a:cs typeface="+mn-cs"/>
              </a:defRPr>
            </a:lvl1pPr>
            <a:lvl2pPr marL="742950" indent="-285750" algn="l" rtl="0" eaLnBrk="0" fontAlgn="base" hangingPunct="0">
              <a:spcBef>
                <a:spcPct val="20000"/>
              </a:spcBef>
              <a:spcAft>
                <a:spcPct val="0"/>
              </a:spcAft>
              <a:buClr>
                <a:srgbClr val="007A94"/>
              </a:buClr>
              <a:buFont typeface="Times" panose="02020603060405020304" pitchFamily="18"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7A94"/>
              </a:buClr>
              <a:buFont typeface="Times" panose="02020603060405020304" pitchFamily="18"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7A94"/>
              </a:buClr>
              <a:buFont typeface="Times" panose="02020603060405020304" pitchFamily="18"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7A94"/>
              </a:buClr>
              <a:buFont typeface="Times" panose="02020603060405020304" pitchFamily="18"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lumMod val="50000"/>
                </a:schemeClr>
              </a:buClr>
              <a:buNone/>
              <a:defRPr/>
            </a:pPr>
            <a:r>
              <a:rPr lang="en-GB" altLang="en-US" sz="900" dirty="0">
                <a:latin typeface="Merriweather Sans" pitchFamily="2" charset="0"/>
                <a:cs typeface="Arial" charset="0"/>
              </a:rPr>
              <a:t>Message types supported:</a:t>
            </a:r>
          </a:p>
          <a:p>
            <a:pPr marL="114300" indent="-114300">
              <a:spcBef>
                <a:spcPts val="220"/>
              </a:spcBef>
              <a:buClr>
                <a:schemeClr val="accent5"/>
              </a:buClr>
              <a:defRPr/>
            </a:pPr>
            <a:r>
              <a:rPr lang="en-GB" altLang="en-US" sz="900" dirty="0">
                <a:latin typeface="Merriweather Sans" pitchFamily="2" charset="0"/>
                <a:cs typeface="Arial" charset="0"/>
              </a:rPr>
              <a:t>SWIFT MT 527 Tri-Party Collateral Instruction</a:t>
            </a:r>
          </a:p>
          <a:p>
            <a:pPr marL="114300" indent="-114300">
              <a:spcBef>
                <a:spcPts val="220"/>
              </a:spcBef>
              <a:buClr>
                <a:schemeClr val="accent5"/>
              </a:buClr>
              <a:defRPr/>
            </a:pPr>
            <a:r>
              <a:rPr lang="en-GB" altLang="en-US" sz="900" dirty="0">
                <a:latin typeface="Merriweather Sans" pitchFamily="2" charset="0"/>
                <a:cs typeface="Arial" charset="0"/>
              </a:rPr>
              <a:t>SWIFT MT 558 Tri-Party Collateral Advice (Status, Deal Confirm and Allocation Status)</a:t>
            </a:r>
          </a:p>
          <a:p>
            <a:pPr marL="114300" indent="-114300">
              <a:spcBef>
                <a:spcPts val="220"/>
              </a:spcBef>
              <a:buClr>
                <a:schemeClr val="accent5"/>
              </a:buClr>
              <a:defRPr/>
            </a:pPr>
            <a:r>
              <a:rPr lang="en-GB" altLang="en-US" sz="900" dirty="0">
                <a:latin typeface="Merriweather Sans" pitchFamily="2" charset="0"/>
                <a:cs typeface="Arial" charset="0"/>
              </a:rPr>
              <a:t>SWIFT MT 535 for Position Reporting</a:t>
            </a:r>
          </a:p>
          <a:p>
            <a:pPr marL="114300" indent="-114300">
              <a:spcBef>
                <a:spcPts val="220"/>
              </a:spcBef>
              <a:buClr>
                <a:schemeClr val="accent5"/>
              </a:buClr>
              <a:defRPr/>
            </a:pPr>
            <a:r>
              <a:rPr lang="en-GB" altLang="en-US" sz="900" dirty="0">
                <a:latin typeface="Merriweather Sans" pitchFamily="2" charset="0"/>
                <a:cs typeface="Arial" charset="0"/>
              </a:rPr>
              <a:t>SWIFT MT 536 for  Activity Reporting</a:t>
            </a:r>
          </a:p>
          <a:p>
            <a:pPr marL="114300" indent="-114300">
              <a:spcBef>
                <a:spcPts val="220"/>
              </a:spcBef>
              <a:buClr>
                <a:schemeClr val="accent5"/>
              </a:buClr>
              <a:defRPr/>
            </a:pPr>
            <a:r>
              <a:rPr lang="en-GB" altLang="en-US" sz="900" dirty="0">
                <a:latin typeface="Merriweather Sans" pitchFamily="2" charset="0"/>
                <a:cs typeface="Arial" charset="0"/>
              </a:rPr>
              <a:t>SWIFT MT 569 for Triparty Collateral Exposure Statement</a:t>
            </a:r>
          </a:p>
        </p:txBody>
      </p:sp>
      <p:pic>
        <p:nvPicPr>
          <p:cNvPr id="22" name="Graphic 21">
            <a:extLst>
              <a:ext uri="{FF2B5EF4-FFF2-40B4-BE49-F238E27FC236}">
                <a16:creationId xmlns:a16="http://schemas.microsoft.com/office/drawing/2014/main" id="{12C3E7B5-0E95-4FC2-9A4D-E8FD4F7597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61650" y="2160849"/>
            <a:ext cx="340459" cy="409190"/>
          </a:xfrm>
          <a:prstGeom prst="rect">
            <a:avLst/>
          </a:prstGeom>
        </p:spPr>
      </p:pic>
      <p:pic>
        <p:nvPicPr>
          <p:cNvPr id="24" name="Graphic 23">
            <a:extLst>
              <a:ext uri="{FF2B5EF4-FFF2-40B4-BE49-F238E27FC236}">
                <a16:creationId xmlns:a16="http://schemas.microsoft.com/office/drawing/2014/main" id="{26C68E77-E4A4-475E-BE39-4537431345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13180" y="2204151"/>
            <a:ext cx="371991" cy="322586"/>
          </a:xfrm>
          <a:prstGeom prst="rect">
            <a:avLst/>
          </a:prstGeom>
        </p:spPr>
      </p:pic>
      <p:pic>
        <p:nvPicPr>
          <p:cNvPr id="26" name="Graphic 25">
            <a:extLst>
              <a:ext uri="{FF2B5EF4-FFF2-40B4-BE49-F238E27FC236}">
                <a16:creationId xmlns:a16="http://schemas.microsoft.com/office/drawing/2014/main" id="{C67F0CBA-5E81-4331-B62C-AF00D2C74B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61876" y="2160849"/>
            <a:ext cx="409190" cy="409190"/>
          </a:xfrm>
          <a:prstGeom prst="rect">
            <a:avLst/>
          </a:prstGeom>
        </p:spPr>
      </p:pic>
    </p:spTree>
    <p:extLst>
      <p:ext uri="{BB962C8B-B14F-4D97-AF65-F5344CB8AC3E}">
        <p14:creationId xmlns:p14="http://schemas.microsoft.com/office/powerpoint/2010/main" val="2207793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72AF719-17F9-4CD2-AD00-7B46D89D04F9}"/>
              </a:ext>
            </a:extLst>
          </p:cNvPr>
          <p:cNvSpPr>
            <a:spLocks noGrp="1"/>
          </p:cNvSpPr>
          <p:nvPr>
            <p:ph type="body" sz="half" idx="11"/>
          </p:nvPr>
        </p:nvSpPr>
        <p:spPr/>
        <p:txBody>
          <a:bodyPr/>
          <a:lstStyle/>
          <a:p>
            <a:r>
              <a:rPr lang="en-US" dirty="0"/>
              <a:t>Legal Documentation </a:t>
            </a:r>
          </a:p>
        </p:txBody>
      </p:sp>
    </p:spTree>
    <p:extLst>
      <p:ext uri="{BB962C8B-B14F-4D97-AF65-F5344CB8AC3E}">
        <p14:creationId xmlns:p14="http://schemas.microsoft.com/office/powerpoint/2010/main" val="3823229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A93D59-F79D-408D-959E-4BDF2AE40BB0}"/>
              </a:ext>
            </a:extLst>
          </p:cNvPr>
          <p:cNvSpPr>
            <a:spLocks noGrp="1"/>
          </p:cNvSpPr>
          <p:nvPr>
            <p:ph type="body" sz="half" idx="2"/>
          </p:nvPr>
        </p:nvSpPr>
        <p:spPr>
          <a:xfrm>
            <a:off x="606423" y="518797"/>
            <a:ext cx="5914473" cy="598141"/>
          </a:xfrm>
        </p:spPr>
        <p:txBody>
          <a:bodyPr/>
          <a:lstStyle/>
          <a:p>
            <a:r>
              <a:rPr lang="en-US" dirty="0"/>
              <a:t>Legal Documentation </a:t>
            </a:r>
          </a:p>
        </p:txBody>
      </p:sp>
      <p:sp>
        <p:nvSpPr>
          <p:cNvPr id="4" name="Rectangle 3">
            <a:extLst>
              <a:ext uri="{FF2B5EF4-FFF2-40B4-BE49-F238E27FC236}">
                <a16:creationId xmlns:a16="http://schemas.microsoft.com/office/drawing/2014/main" id="{BD7F33F7-5334-492C-A237-15C0D510960E}"/>
              </a:ext>
            </a:extLst>
          </p:cNvPr>
          <p:cNvSpPr txBox="1">
            <a:spLocks noChangeArrowheads="1"/>
          </p:cNvSpPr>
          <p:nvPr/>
        </p:nvSpPr>
        <p:spPr bwMode="black">
          <a:xfrm>
            <a:off x="606423" y="4644041"/>
            <a:ext cx="10985502" cy="1077218"/>
          </a:xfrm>
          <a:prstGeom prst="rect">
            <a:avLst/>
          </a:prstGeom>
          <a:noFill/>
          <a:ln w="9525">
            <a:noFill/>
            <a:miter lim="800000"/>
            <a:headEnd/>
            <a:tailEnd/>
          </a:ln>
        </p:spPr>
        <p:txBody>
          <a:bodyPr lIns="91440" tIns="0" rIns="91440" bIns="0">
            <a:spAutoFit/>
          </a:bodyPr>
          <a:lstStyle/>
          <a:p>
            <a:pPr>
              <a:spcBef>
                <a:spcPct val="20000"/>
              </a:spcBef>
              <a:buClr>
                <a:srgbClr val="007A94"/>
              </a:buClr>
              <a:defRPr/>
            </a:pPr>
            <a:r>
              <a:rPr lang="en-GB" altLang="en-US" sz="1000" dirty="0">
                <a:latin typeface="Merriweather Sans" pitchFamily="2" charset="0"/>
              </a:rPr>
              <a:t>In the event of a default, the Triparty manager has specific obligations which are clearly laid out in the specific agreements of the Triparty Agent.</a:t>
            </a:r>
          </a:p>
          <a:p>
            <a:pPr>
              <a:spcBef>
                <a:spcPct val="20000"/>
              </a:spcBef>
              <a:buClr>
                <a:srgbClr val="007A94"/>
              </a:buClr>
              <a:defRPr/>
            </a:pPr>
            <a:endParaRPr lang="en-GB" altLang="en-US" sz="1000" dirty="0">
              <a:latin typeface="Merriweather Sans" pitchFamily="2" charset="0"/>
            </a:endParaRPr>
          </a:p>
          <a:p>
            <a:pPr>
              <a:spcBef>
                <a:spcPct val="20000"/>
              </a:spcBef>
              <a:buClr>
                <a:srgbClr val="007A94"/>
              </a:buClr>
              <a:defRPr/>
            </a:pPr>
            <a:r>
              <a:rPr lang="en-GB" altLang="en-US" sz="1000" i="1" dirty="0">
                <a:latin typeface="Merriweather Sans" pitchFamily="2" charset="0"/>
              </a:rPr>
              <a:t>Practical  Example through implementation of legal documentation</a:t>
            </a:r>
          </a:p>
          <a:p>
            <a:pPr marL="228600" indent="-228600">
              <a:spcBef>
                <a:spcPct val="20000"/>
              </a:spcBef>
              <a:buClr>
                <a:schemeClr val="tx1"/>
              </a:buClr>
              <a:buFont typeface="+mj-lt"/>
              <a:buAutoNum type="arabicPeriod"/>
              <a:defRPr/>
            </a:pPr>
            <a:r>
              <a:rPr lang="en-GB" altLang="en-US" sz="1000" i="1" dirty="0">
                <a:latin typeface="Merriweather Sans" pitchFamily="2" charset="0"/>
              </a:rPr>
              <a:t>Non defaulting party under collateral management agreement sends an Event of Default Notice to Triparty Agent </a:t>
            </a:r>
          </a:p>
          <a:p>
            <a:pPr marL="228600" indent="-228600">
              <a:spcBef>
                <a:spcPct val="20000"/>
              </a:spcBef>
              <a:buClr>
                <a:schemeClr val="tx1"/>
              </a:buClr>
              <a:buFont typeface="+mj-lt"/>
              <a:buAutoNum type="arabicPeriod"/>
              <a:defRPr/>
            </a:pPr>
            <a:r>
              <a:rPr lang="en-GB" altLang="en-US" sz="1000" i="1" dirty="0">
                <a:latin typeface="Merriweather Sans" pitchFamily="2" charset="0"/>
              </a:rPr>
              <a:t>Triparty Agent will stop </a:t>
            </a:r>
            <a:r>
              <a:rPr lang="en-US" altLang="en-US" sz="1000" i="1" dirty="0">
                <a:latin typeface="Merriweather Sans" pitchFamily="2" charset="0"/>
              </a:rPr>
              <a:t>servicing the activity related to the service agreement, meaning stop generating and entering instructions</a:t>
            </a:r>
            <a:endParaRPr lang="en-GB" altLang="en-US" sz="1000" i="1" dirty="0">
              <a:latin typeface="Merriweather Sans" pitchFamily="2" charset="0"/>
            </a:endParaRPr>
          </a:p>
          <a:p>
            <a:pPr marL="228600" indent="-228600">
              <a:spcBef>
                <a:spcPct val="20000"/>
              </a:spcBef>
              <a:buClr>
                <a:schemeClr val="tx1"/>
              </a:buClr>
              <a:buFont typeface="+mj-lt"/>
              <a:buAutoNum type="arabicPeriod"/>
              <a:defRPr/>
            </a:pPr>
            <a:r>
              <a:rPr lang="en-GB" altLang="en-US" sz="1000" i="1" dirty="0">
                <a:latin typeface="Merriweather Sans" pitchFamily="2" charset="0"/>
              </a:rPr>
              <a:t>Triparty Agent will process delivery instructions from non defaulting party</a:t>
            </a:r>
          </a:p>
        </p:txBody>
      </p:sp>
      <p:sp>
        <p:nvSpPr>
          <p:cNvPr id="5" name="Rectangle 4">
            <a:extLst>
              <a:ext uri="{FF2B5EF4-FFF2-40B4-BE49-F238E27FC236}">
                <a16:creationId xmlns:a16="http://schemas.microsoft.com/office/drawing/2014/main" id="{BD8AEA40-2152-4A5B-B00D-3890414963B4}"/>
              </a:ext>
            </a:extLst>
          </p:cNvPr>
          <p:cNvSpPr/>
          <p:nvPr/>
        </p:nvSpPr>
        <p:spPr bwMode="auto">
          <a:xfrm>
            <a:off x="606423" y="1651111"/>
            <a:ext cx="10985502" cy="32004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b="1" dirty="0">
                <a:solidFill>
                  <a:schemeClr val="accent6"/>
                </a:solidFill>
                <a:latin typeface="Merriweather Sans" pitchFamily="2" charset="0"/>
              </a:rPr>
              <a:t>Legal documents </a:t>
            </a:r>
          </a:p>
        </p:txBody>
      </p:sp>
      <p:sp>
        <p:nvSpPr>
          <p:cNvPr id="6" name="Rectangle 5">
            <a:extLst>
              <a:ext uri="{FF2B5EF4-FFF2-40B4-BE49-F238E27FC236}">
                <a16:creationId xmlns:a16="http://schemas.microsoft.com/office/drawing/2014/main" id="{E91B553D-15D6-480C-A4C0-4BDC6B8A9C75}"/>
              </a:ext>
            </a:extLst>
          </p:cNvPr>
          <p:cNvSpPr/>
          <p:nvPr/>
        </p:nvSpPr>
        <p:spPr bwMode="auto">
          <a:xfrm>
            <a:off x="606423" y="4288966"/>
            <a:ext cx="10985502" cy="32004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200" b="1" dirty="0">
                <a:solidFill>
                  <a:schemeClr val="accent6"/>
                </a:solidFill>
                <a:latin typeface="Merriweather Sans" pitchFamily="2" charset="0"/>
              </a:rPr>
              <a:t>Default</a:t>
            </a:r>
          </a:p>
        </p:txBody>
      </p:sp>
      <p:grpSp>
        <p:nvGrpSpPr>
          <p:cNvPr id="14" name="Group 13">
            <a:extLst>
              <a:ext uri="{FF2B5EF4-FFF2-40B4-BE49-F238E27FC236}">
                <a16:creationId xmlns:a16="http://schemas.microsoft.com/office/drawing/2014/main" id="{EA5A205B-006D-469A-9C91-FA108C8D1EC1}"/>
              </a:ext>
            </a:extLst>
          </p:cNvPr>
          <p:cNvGrpSpPr/>
          <p:nvPr/>
        </p:nvGrpSpPr>
        <p:grpSpPr>
          <a:xfrm>
            <a:off x="606423" y="2991828"/>
            <a:ext cx="10985502" cy="942440"/>
            <a:chOff x="606423" y="2991828"/>
            <a:chExt cx="10985502" cy="942440"/>
          </a:xfrm>
        </p:grpSpPr>
        <p:sp>
          <p:nvSpPr>
            <p:cNvPr id="7" name="TextBox 6">
              <a:extLst>
                <a:ext uri="{FF2B5EF4-FFF2-40B4-BE49-F238E27FC236}">
                  <a16:creationId xmlns:a16="http://schemas.microsoft.com/office/drawing/2014/main" id="{9C1C0F16-3F3A-4F16-910B-E3DF4B32A74A}"/>
                </a:ext>
              </a:extLst>
            </p:cNvPr>
            <p:cNvSpPr txBox="1"/>
            <p:nvPr/>
          </p:nvSpPr>
          <p:spPr>
            <a:xfrm>
              <a:off x="606423" y="2991828"/>
              <a:ext cx="1522853" cy="184666"/>
            </a:xfrm>
            <a:prstGeom prst="rect">
              <a:avLst/>
            </a:prstGeom>
            <a:noFill/>
          </p:spPr>
          <p:txBody>
            <a:bodyPr wrap="none" lIns="0" tIns="0" rIns="0" bIns="0" rtlCol="0">
              <a:spAutoFit/>
            </a:bodyPr>
            <a:lstStyle/>
            <a:p>
              <a:pPr algn="ctr"/>
              <a:r>
                <a:rPr lang="en-US" sz="1200" b="1" dirty="0">
                  <a:latin typeface="Merriweather Sans" pitchFamily="2" charset="0"/>
                </a:rPr>
                <a:t>Triparty Documents</a:t>
              </a:r>
              <a:endParaRPr lang="en-GB" sz="1200" b="1" dirty="0">
                <a:latin typeface="Merriweather Sans" pitchFamily="2" charset="0"/>
              </a:endParaRPr>
            </a:p>
          </p:txBody>
        </p:sp>
        <p:sp>
          <p:nvSpPr>
            <p:cNvPr id="8" name="Rectangle 3">
              <a:extLst>
                <a:ext uri="{FF2B5EF4-FFF2-40B4-BE49-F238E27FC236}">
                  <a16:creationId xmlns:a16="http://schemas.microsoft.com/office/drawing/2014/main" id="{102B510E-2207-48C6-9FF0-18C507D1C1F0}"/>
                </a:ext>
              </a:extLst>
            </p:cNvPr>
            <p:cNvSpPr txBox="1">
              <a:spLocks noChangeArrowheads="1"/>
            </p:cNvSpPr>
            <p:nvPr/>
          </p:nvSpPr>
          <p:spPr bwMode="black">
            <a:xfrm>
              <a:off x="606423" y="3214776"/>
              <a:ext cx="10985502" cy="719492"/>
            </a:xfrm>
            <a:prstGeom prst="rect">
              <a:avLst/>
            </a:prstGeom>
            <a:noFill/>
            <a:ln w="9525">
              <a:noFill/>
              <a:miter lim="800000"/>
              <a:headEnd/>
              <a:tailEnd/>
            </a:ln>
          </p:spPr>
          <p:txBody>
            <a:bodyPr lIns="91440" tIns="0" rIns="91440" bIns="0">
              <a:spAutoFit/>
            </a:bodyPr>
            <a:lstStyle/>
            <a:p>
              <a:pPr marL="142875" indent="-142875">
                <a:lnSpc>
                  <a:spcPct val="110000"/>
                </a:lnSpc>
                <a:spcBef>
                  <a:spcPts val="100"/>
                </a:spcBef>
                <a:spcAft>
                  <a:spcPts val="100"/>
                </a:spcAft>
                <a:buClr>
                  <a:schemeClr val="tx1"/>
                </a:buClr>
                <a:buFont typeface="Times" panose="02020603060405020304" pitchFamily="18" charset="0"/>
                <a:buChar char="•"/>
                <a:defRPr/>
              </a:pPr>
              <a:r>
                <a:rPr lang="en-GB" altLang="en-US" sz="1000" b="1" dirty="0">
                  <a:latin typeface="Merriweather Sans" pitchFamily="2" charset="0"/>
                </a:rPr>
                <a:t>Custody Agreement </a:t>
              </a:r>
              <a:r>
                <a:rPr lang="en-GB" altLang="en-US" sz="1000" dirty="0">
                  <a:latin typeface="Merriweather Sans" pitchFamily="2" charset="0"/>
                </a:rPr>
                <a:t>– Governs client’s custody account</a:t>
              </a:r>
            </a:p>
            <a:p>
              <a:pPr marL="142875" indent="-142875">
                <a:lnSpc>
                  <a:spcPct val="110000"/>
                </a:lnSpc>
                <a:spcBef>
                  <a:spcPts val="100"/>
                </a:spcBef>
                <a:spcAft>
                  <a:spcPts val="100"/>
                </a:spcAft>
                <a:buClr>
                  <a:schemeClr val="tx1"/>
                </a:buClr>
                <a:buFont typeface="Times" panose="02020603060405020304" pitchFamily="18" charset="0"/>
                <a:buChar char="•"/>
                <a:defRPr/>
              </a:pPr>
              <a:r>
                <a:rPr lang="en-GB" altLang="en-US" sz="1000" b="1" dirty="0">
                  <a:latin typeface="Merriweather Sans" pitchFamily="2" charset="0"/>
                </a:rPr>
                <a:t>Security Agreement </a:t>
              </a:r>
              <a:r>
                <a:rPr lang="en-GB" altLang="en-US" sz="1000" dirty="0">
                  <a:latin typeface="Merriweather Sans" pitchFamily="2" charset="0"/>
                </a:rPr>
                <a:t>– Outlines security interest collateral provider grants to Triparty Agent </a:t>
              </a:r>
            </a:p>
            <a:p>
              <a:pPr marL="142875" indent="-142875">
                <a:lnSpc>
                  <a:spcPct val="110000"/>
                </a:lnSpc>
                <a:spcBef>
                  <a:spcPts val="100"/>
                </a:spcBef>
                <a:spcAft>
                  <a:spcPts val="100"/>
                </a:spcAft>
                <a:buClr>
                  <a:schemeClr val="tx1"/>
                </a:buClr>
                <a:buFont typeface="Times" panose="02020603060405020304" pitchFamily="18" charset="0"/>
                <a:buChar char="•"/>
                <a:defRPr/>
              </a:pPr>
              <a:r>
                <a:rPr lang="en-GB" altLang="en-US" sz="1000" b="1" dirty="0">
                  <a:latin typeface="Merriweather Sans" pitchFamily="2" charset="0"/>
                </a:rPr>
                <a:t>Collateral Agreement</a:t>
              </a:r>
              <a:r>
                <a:rPr lang="en-GB" altLang="en-US" sz="1000" dirty="0">
                  <a:latin typeface="Merriweather Sans" pitchFamily="2" charset="0"/>
                </a:rPr>
                <a:t> – Outlines the obligations as a Triparty collateral manager and include Transfer of Title Agreement templates and non title transfer ‘Pledge’ Agreements. These can have specific addendums for markets in APAC e.g. Korea, Connect, Taiwan</a:t>
              </a:r>
            </a:p>
          </p:txBody>
        </p:sp>
      </p:grpSp>
      <p:grpSp>
        <p:nvGrpSpPr>
          <p:cNvPr id="13" name="Group 12">
            <a:extLst>
              <a:ext uri="{FF2B5EF4-FFF2-40B4-BE49-F238E27FC236}">
                <a16:creationId xmlns:a16="http://schemas.microsoft.com/office/drawing/2014/main" id="{AACCB030-20E3-43D4-B68E-CC0FCD7AC4F7}"/>
              </a:ext>
            </a:extLst>
          </p:cNvPr>
          <p:cNvGrpSpPr/>
          <p:nvPr/>
        </p:nvGrpSpPr>
        <p:grpSpPr>
          <a:xfrm>
            <a:off x="606423" y="2043746"/>
            <a:ext cx="10985502" cy="756027"/>
            <a:chOff x="606423" y="2043746"/>
            <a:chExt cx="10985502" cy="756027"/>
          </a:xfrm>
        </p:grpSpPr>
        <p:sp>
          <p:nvSpPr>
            <p:cNvPr id="9" name="Rectangle 3">
              <a:extLst>
                <a:ext uri="{FF2B5EF4-FFF2-40B4-BE49-F238E27FC236}">
                  <a16:creationId xmlns:a16="http://schemas.microsoft.com/office/drawing/2014/main" id="{DB85688E-AE77-463B-9B48-B93A22900751}"/>
                </a:ext>
              </a:extLst>
            </p:cNvPr>
            <p:cNvSpPr txBox="1">
              <a:spLocks noChangeArrowheads="1"/>
            </p:cNvSpPr>
            <p:nvPr/>
          </p:nvSpPr>
          <p:spPr bwMode="black">
            <a:xfrm>
              <a:off x="606423" y="2275206"/>
              <a:ext cx="10985502" cy="524567"/>
            </a:xfrm>
            <a:prstGeom prst="rect">
              <a:avLst/>
            </a:prstGeom>
            <a:noFill/>
            <a:ln w="9525">
              <a:noFill/>
              <a:miter lim="800000"/>
              <a:headEnd/>
              <a:tailEnd/>
            </a:ln>
          </p:spPr>
          <p:txBody>
            <a:bodyPr lIns="91440" tIns="0" rIns="91440" bIns="0">
              <a:spAutoFit/>
            </a:bodyPr>
            <a:lstStyle/>
            <a:p>
              <a:pPr marL="142875" indent="-142875">
                <a:lnSpc>
                  <a:spcPct val="110000"/>
                </a:lnSpc>
                <a:spcBef>
                  <a:spcPts val="100"/>
                </a:spcBef>
                <a:spcAft>
                  <a:spcPts val="100"/>
                </a:spcAft>
                <a:buClr>
                  <a:schemeClr val="tx1"/>
                </a:buClr>
                <a:buFont typeface="Times" panose="02020603060405020304" pitchFamily="18" charset="0"/>
                <a:buChar char="•"/>
                <a:defRPr/>
              </a:pPr>
              <a:r>
                <a:rPr lang="en-GB" altLang="en-US" sz="1000" b="1" dirty="0">
                  <a:latin typeface="Merriweather Sans" pitchFamily="2" charset="0"/>
                </a:rPr>
                <a:t>Title Transfer or Pledge Trade Agreement </a:t>
              </a:r>
              <a:r>
                <a:rPr lang="en-GB" altLang="en-US" sz="1000" dirty="0">
                  <a:latin typeface="Merriweather Sans" pitchFamily="2" charset="0"/>
                </a:rPr>
                <a:t>– Governs the terms of the </a:t>
              </a:r>
              <a:r>
                <a:rPr lang="en-GB" altLang="en-US" sz="1000" b="1" u="sng" dirty="0">
                  <a:latin typeface="Merriweather Sans" pitchFamily="2" charset="0"/>
                </a:rPr>
                <a:t>transactions</a:t>
              </a:r>
              <a:r>
                <a:rPr lang="en-GB" altLang="en-US" sz="1000" dirty="0">
                  <a:latin typeface="Merriweather Sans" pitchFamily="2" charset="0"/>
                </a:rPr>
                <a:t> (GMRA, GMSLA, CSA)</a:t>
              </a:r>
            </a:p>
            <a:p>
              <a:pPr marL="142875" indent="-142875">
                <a:lnSpc>
                  <a:spcPct val="110000"/>
                </a:lnSpc>
                <a:spcBef>
                  <a:spcPts val="100"/>
                </a:spcBef>
                <a:spcAft>
                  <a:spcPts val="100"/>
                </a:spcAft>
                <a:buClr>
                  <a:schemeClr val="tx1"/>
                </a:buClr>
                <a:buFont typeface="Times" panose="02020603060405020304" pitchFamily="18" charset="0"/>
                <a:buChar char="•"/>
                <a:defRPr/>
              </a:pPr>
              <a:r>
                <a:rPr lang="en-GB" altLang="en-US" sz="1000" b="1" dirty="0">
                  <a:latin typeface="Merriweather Sans" pitchFamily="2" charset="0"/>
                </a:rPr>
                <a:t>Addendums </a:t>
              </a:r>
              <a:r>
                <a:rPr lang="en-GB" altLang="en-US" sz="1000" dirty="0">
                  <a:latin typeface="Merriweather Sans" pitchFamily="2" charset="0"/>
                </a:rPr>
                <a:t>– In order to manage the security interest the collateral provider grants to the secured party, there are often specific addendums for markets in APAC </a:t>
              </a:r>
              <a:br>
                <a:rPr lang="en-GB" altLang="en-US" sz="1000" dirty="0">
                  <a:latin typeface="Merriweather Sans" pitchFamily="2" charset="0"/>
                </a:rPr>
              </a:br>
              <a:r>
                <a:rPr lang="en-GB" altLang="en-US" sz="1000" dirty="0">
                  <a:latin typeface="Merriweather Sans" pitchFamily="2" charset="0"/>
                </a:rPr>
                <a:t>e.g., Korea, Connect</a:t>
              </a:r>
            </a:p>
          </p:txBody>
        </p:sp>
        <p:sp>
          <p:nvSpPr>
            <p:cNvPr id="10" name="Rectangle 9">
              <a:extLst>
                <a:ext uri="{FF2B5EF4-FFF2-40B4-BE49-F238E27FC236}">
                  <a16:creationId xmlns:a16="http://schemas.microsoft.com/office/drawing/2014/main" id="{504689D6-74F5-465E-B363-931779E64DE4}"/>
                </a:ext>
              </a:extLst>
            </p:cNvPr>
            <p:cNvSpPr/>
            <p:nvPr/>
          </p:nvSpPr>
          <p:spPr>
            <a:xfrm>
              <a:off x="606423" y="2043746"/>
              <a:ext cx="1551707" cy="184666"/>
            </a:xfrm>
            <a:prstGeom prst="rect">
              <a:avLst/>
            </a:prstGeom>
          </p:spPr>
          <p:txBody>
            <a:bodyPr wrap="none" lIns="0" tIns="0" rIns="0" bIns="0">
              <a:spAutoFit/>
            </a:bodyPr>
            <a:lstStyle/>
            <a:p>
              <a:pPr algn="ctr"/>
              <a:r>
                <a:rPr lang="en-US" sz="1200" b="1" dirty="0">
                  <a:latin typeface="Merriweather Sans" pitchFamily="2" charset="0"/>
                </a:rPr>
                <a:t>Bilateral Documents</a:t>
              </a:r>
              <a:endParaRPr lang="en-GB" sz="1200" b="1" dirty="0">
                <a:latin typeface="Merriweather Sans" pitchFamily="2" charset="0"/>
              </a:endParaRPr>
            </a:p>
          </p:txBody>
        </p:sp>
      </p:grpSp>
    </p:spTree>
    <p:extLst>
      <p:ext uri="{BB962C8B-B14F-4D97-AF65-F5344CB8AC3E}">
        <p14:creationId xmlns:p14="http://schemas.microsoft.com/office/powerpoint/2010/main" val="3574586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43F9B43-BD61-4914-8ED7-87FBF2189015}"/>
              </a:ext>
            </a:extLst>
          </p:cNvPr>
          <p:cNvSpPr>
            <a:spLocks noGrp="1"/>
          </p:cNvSpPr>
          <p:nvPr>
            <p:ph type="body" sz="half" idx="11"/>
          </p:nvPr>
        </p:nvSpPr>
        <p:spPr/>
        <p:txBody>
          <a:bodyPr/>
          <a:lstStyle/>
          <a:p>
            <a:r>
              <a:rPr lang="en-US" dirty="0"/>
              <a:t>Industry Overview </a:t>
            </a:r>
          </a:p>
        </p:txBody>
      </p:sp>
      <p:sp>
        <p:nvSpPr>
          <p:cNvPr id="5" name="Text Placeholder 4">
            <a:extLst>
              <a:ext uri="{FF2B5EF4-FFF2-40B4-BE49-F238E27FC236}">
                <a16:creationId xmlns:a16="http://schemas.microsoft.com/office/drawing/2014/main" id="{115B5F8A-0484-45AB-8BCB-33DBF7F98359}"/>
              </a:ext>
            </a:extLst>
          </p:cNvPr>
          <p:cNvSpPr>
            <a:spLocks noGrp="1"/>
          </p:cNvSpPr>
          <p:nvPr>
            <p:ph type="body" sz="half" idx="12"/>
          </p:nvPr>
        </p:nvSpPr>
        <p:spPr/>
        <p:txBody>
          <a:bodyPr/>
          <a:lstStyle/>
          <a:p>
            <a:r>
              <a:rPr lang="en-US" dirty="0"/>
              <a:t>Global Tri-party Market </a:t>
            </a:r>
          </a:p>
          <a:p>
            <a:r>
              <a:rPr lang="en-GB" dirty="0"/>
              <a:t>APAC Markets &amp; Prospects for Collateral </a:t>
            </a:r>
          </a:p>
        </p:txBody>
      </p:sp>
    </p:spTree>
    <p:extLst>
      <p:ext uri="{BB962C8B-B14F-4D97-AF65-F5344CB8AC3E}">
        <p14:creationId xmlns:p14="http://schemas.microsoft.com/office/powerpoint/2010/main" val="1584821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CE0EAD-79A0-4251-9D13-30ABC1BCE33F}"/>
              </a:ext>
            </a:extLst>
          </p:cNvPr>
          <p:cNvSpPr>
            <a:spLocks noGrp="1"/>
          </p:cNvSpPr>
          <p:nvPr>
            <p:ph type="body" sz="half" idx="2"/>
          </p:nvPr>
        </p:nvSpPr>
        <p:spPr>
          <a:xfrm>
            <a:off x="606423" y="518797"/>
            <a:ext cx="10958945" cy="598141"/>
          </a:xfrm>
        </p:spPr>
        <p:txBody>
          <a:bodyPr/>
          <a:lstStyle/>
          <a:p>
            <a:r>
              <a:rPr lang="en-US" dirty="0"/>
              <a:t>Global Collateral Market - $25.5 Tn (USD)*</a:t>
            </a:r>
          </a:p>
        </p:txBody>
      </p:sp>
      <p:sp>
        <p:nvSpPr>
          <p:cNvPr id="7" name="Rectangle 6">
            <a:extLst>
              <a:ext uri="{FF2B5EF4-FFF2-40B4-BE49-F238E27FC236}">
                <a16:creationId xmlns:a16="http://schemas.microsoft.com/office/drawing/2014/main" id="{0DBEF41B-D4E1-4520-9A1C-B85C6431233A}"/>
              </a:ext>
            </a:extLst>
          </p:cNvPr>
          <p:cNvSpPr/>
          <p:nvPr/>
        </p:nvSpPr>
        <p:spPr>
          <a:xfrm>
            <a:off x="606423" y="5724177"/>
            <a:ext cx="1226298" cy="107722"/>
          </a:xfrm>
          <a:prstGeom prst="rect">
            <a:avLst/>
          </a:prstGeom>
        </p:spPr>
        <p:txBody>
          <a:bodyPr wrap="none" lIns="0" tIns="0" rIns="0" bIns="0">
            <a:spAutoFit/>
          </a:bodyPr>
          <a:lstStyle/>
          <a:p>
            <a:r>
              <a:rPr lang="en-US" sz="700" dirty="0">
                <a:latin typeface="Merriweather Sans" pitchFamily="2" charset="0"/>
              </a:rPr>
              <a:t>* Source: </a:t>
            </a:r>
            <a:r>
              <a:rPr lang="en-US" sz="700" dirty="0" err="1">
                <a:latin typeface="Merriweather Sans" pitchFamily="2" charset="0"/>
              </a:rPr>
              <a:t>Finadium</a:t>
            </a:r>
            <a:r>
              <a:rPr lang="en-US" sz="700" dirty="0">
                <a:latin typeface="Merriweather Sans" pitchFamily="2" charset="0"/>
              </a:rPr>
              <a:t> Dec 2022</a:t>
            </a:r>
          </a:p>
        </p:txBody>
      </p:sp>
      <p:sp>
        <p:nvSpPr>
          <p:cNvPr id="8" name="Rectangle 7">
            <a:extLst>
              <a:ext uri="{FF2B5EF4-FFF2-40B4-BE49-F238E27FC236}">
                <a16:creationId xmlns:a16="http://schemas.microsoft.com/office/drawing/2014/main" id="{55325B43-E497-4804-BF4B-276267331ED3}"/>
              </a:ext>
            </a:extLst>
          </p:cNvPr>
          <p:cNvSpPr/>
          <p:nvPr/>
        </p:nvSpPr>
        <p:spPr bwMode="auto">
          <a:xfrm>
            <a:off x="6393221" y="1475610"/>
            <a:ext cx="5190253" cy="315877"/>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100" b="1" dirty="0">
                <a:solidFill>
                  <a:schemeClr val="accent6"/>
                </a:solidFill>
                <a:latin typeface="Merriweather Sans" pitchFamily="2" charset="0"/>
              </a:rPr>
              <a:t>Global Tri-party Market: 6.15 Trillion USD</a:t>
            </a:r>
          </a:p>
        </p:txBody>
      </p:sp>
      <p:sp>
        <p:nvSpPr>
          <p:cNvPr id="9" name="Rectangle 8">
            <a:extLst>
              <a:ext uri="{FF2B5EF4-FFF2-40B4-BE49-F238E27FC236}">
                <a16:creationId xmlns:a16="http://schemas.microsoft.com/office/drawing/2014/main" id="{208EFC9F-1499-44B5-926F-30387CD3503C}"/>
              </a:ext>
            </a:extLst>
          </p:cNvPr>
          <p:cNvSpPr/>
          <p:nvPr/>
        </p:nvSpPr>
        <p:spPr bwMode="auto">
          <a:xfrm>
            <a:off x="606423" y="1475611"/>
            <a:ext cx="5190253" cy="315879"/>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eaLnBrk="1" fontAlgn="auto" hangingPunct="1">
              <a:spcBef>
                <a:spcPts val="0"/>
              </a:spcBef>
              <a:spcAft>
                <a:spcPts val="0"/>
              </a:spcAft>
              <a:defRPr sz="1309" b="1" i="0" u="none" strike="noStrike" kern="1200" baseline="0">
                <a:solidFill>
                  <a:srgbClr val="000000"/>
                </a:solidFill>
                <a:latin typeface="Arial"/>
                <a:ea typeface="Arial"/>
                <a:cs typeface="Arial"/>
              </a:defRPr>
            </a:pPr>
            <a:r>
              <a:rPr lang="en-US" sz="1100" b="1" dirty="0">
                <a:solidFill>
                  <a:schemeClr val="accent6"/>
                </a:solidFill>
                <a:latin typeface="Merriweather Sans" pitchFamily="2" charset="0"/>
              </a:rPr>
              <a:t>Global repo market size (Bilateral, Triparty and CCP)</a:t>
            </a:r>
          </a:p>
        </p:txBody>
      </p:sp>
      <p:graphicFrame>
        <p:nvGraphicFramePr>
          <p:cNvPr id="11" name="Table 10">
            <a:extLst>
              <a:ext uri="{FF2B5EF4-FFF2-40B4-BE49-F238E27FC236}">
                <a16:creationId xmlns:a16="http://schemas.microsoft.com/office/drawing/2014/main" id="{EB64BE1D-4B8D-4D96-8193-669CD7EDFFD6}"/>
              </a:ext>
            </a:extLst>
          </p:cNvPr>
          <p:cNvGraphicFramePr>
            <a:graphicFrameLocks noGrp="1"/>
          </p:cNvGraphicFramePr>
          <p:nvPr>
            <p:extLst>
              <p:ext uri="{D42A27DB-BD31-4B8C-83A1-F6EECF244321}">
                <p14:modId xmlns:p14="http://schemas.microsoft.com/office/powerpoint/2010/main" val="3336780408"/>
              </p:ext>
            </p:extLst>
          </p:nvPr>
        </p:nvGraphicFramePr>
        <p:xfrm>
          <a:off x="606423" y="4168118"/>
          <a:ext cx="10977050" cy="1481246"/>
        </p:xfrm>
        <a:graphic>
          <a:graphicData uri="http://schemas.openxmlformats.org/drawingml/2006/table">
            <a:tbl>
              <a:tblPr firstRow="1" firstCol="1" bandRow="1">
                <a:tableStyleId>{5C22544A-7EE6-4342-B048-85BDC9FD1C3A}</a:tableStyleId>
              </a:tblPr>
              <a:tblGrid>
                <a:gridCol w="2464437">
                  <a:extLst>
                    <a:ext uri="{9D8B030D-6E8A-4147-A177-3AD203B41FA5}">
                      <a16:colId xmlns:a16="http://schemas.microsoft.com/office/drawing/2014/main" val="20000"/>
                    </a:ext>
                  </a:extLst>
                </a:gridCol>
                <a:gridCol w="2202180">
                  <a:extLst>
                    <a:ext uri="{9D8B030D-6E8A-4147-A177-3AD203B41FA5}">
                      <a16:colId xmlns:a16="http://schemas.microsoft.com/office/drawing/2014/main" val="1716393476"/>
                    </a:ext>
                  </a:extLst>
                </a:gridCol>
                <a:gridCol w="3109585">
                  <a:extLst>
                    <a:ext uri="{9D8B030D-6E8A-4147-A177-3AD203B41FA5}">
                      <a16:colId xmlns:a16="http://schemas.microsoft.com/office/drawing/2014/main" val="706290209"/>
                    </a:ext>
                  </a:extLst>
                </a:gridCol>
                <a:gridCol w="3200848">
                  <a:extLst>
                    <a:ext uri="{9D8B030D-6E8A-4147-A177-3AD203B41FA5}">
                      <a16:colId xmlns:a16="http://schemas.microsoft.com/office/drawing/2014/main" val="213886142"/>
                    </a:ext>
                  </a:extLst>
                </a:gridCol>
              </a:tblGrid>
              <a:tr h="288815">
                <a:tc>
                  <a:txBody>
                    <a:bodyPr/>
                    <a:lstStyle/>
                    <a:p>
                      <a:pPr marL="0" marR="0" algn="l">
                        <a:lnSpc>
                          <a:spcPct val="107000"/>
                        </a:lnSpc>
                        <a:spcBef>
                          <a:spcPts val="100"/>
                        </a:spcBef>
                        <a:spcAft>
                          <a:spcPts val="100"/>
                        </a:spcAft>
                      </a:pPr>
                      <a:r>
                        <a:rPr lang="en-US" sz="800" kern="1200" dirty="0">
                          <a:solidFill>
                            <a:schemeClr val="tx1"/>
                          </a:solidFill>
                          <a:effectLst/>
                          <a:latin typeface="Merriweather Sans" pitchFamily="2" charset="0"/>
                        </a:rPr>
                        <a:t>Product</a:t>
                      </a:r>
                      <a:endParaRPr lang="en-US" sz="800" dirty="0">
                        <a:solidFill>
                          <a:schemeClr val="tx1"/>
                        </a:solidFill>
                        <a:effectLst/>
                        <a:latin typeface="Merriweather Sans" pitchFamily="2" charset="0"/>
                        <a:ea typeface="SimSun" panose="02010600030101010101" pitchFamily="2" charset="-122"/>
                        <a:cs typeface="Times New Roman" panose="02020603050405020304" pitchFamily="18" charset="0"/>
                      </a:endParaRPr>
                    </a:p>
                  </a:txBody>
                  <a:tcPr marL="27432" marR="27432" marT="27432" marB="27432" anchor="b">
                    <a:lnL w="12700" cmpd="sng">
                      <a:noFill/>
                    </a:lnL>
                    <a:lnR w="12700" cmpd="sng">
                      <a:noFill/>
                    </a:lnR>
                    <a:lnT w="12700" cmpd="sng">
                      <a:noFill/>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100"/>
                        </a:spcBef>
                        <a:spcAft>
                          <a:spcPts val="100"/>
                        </a:spcAft>
                      </a:pPr>
                      <a:r>
                        <a:rPr lang="en-US" sz="800" dirty="0">
                          <a:solidFill>
                            <a:schemeClr val="tx1"/>
                          </a:solidFill>
                          <a:effectLst/>
                          <a:latin typeface="Merriweather Sans" pitchFamily="2" charset="0"/>
                          <a:ea typeface="SimSun" panose="02010600030101010101" pitchFamily="2" charset="-122"/>
                          <a:cs typeface="Times New Roman" panose="02020603050405020304" pitchFamily="18" charset="0"/>
                        </a:rPr>
                        <a:t>Asset Type</a:t>
                      </a:r>
                    </a:p>
                  </a:txBody>
                  <a:tcPr marL="27432" marR="27432" marT="27432" marB="27432" anchor="b">
                    <a:lnL w="12700" cmpd="sng">
                      <a:noFill/>
                    </a:lnL>
                    <a:lnR w="12700" cmpd="sng">
                      <a:noFill/>
                    </a:lnR>
                    <a:lnT w="12700" cmpd="sng">
                      <a:noFill/>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7000"/>
                        </a:lnSpc>
                        <a:spcBef>
                          <a:spcPts val="100"/>
                        </a:spcBef>
                        <a:spcAft>
                          <a:spcPts val="100"/>
                        </a:spcAft>
                      </a:pPr>
                      <a:r>
                        <a:rPr lang="en-US" sz="800" dirty="0">
                          <a:solidFill>
                            <a:schemeClr val="tx1"/>
                          </a:solidFill>
                          <a:effectLst/>
                          <a:latin typeface="Merriweather Sans" pitchFamily="2" charset="0"/>
                          <a:ea typeface="SimSun" panose="02010600030101010101" pitchFamily="2" charset="-122"/>
                          <a:cs typeface="Times New Roman" panose="02020603050405020304" pitchFamily="18" charset="0"/>
                        </a:rPr>
                        <a:t>Mode of Transfer</a:t>
                      </a:r>
                    </a:p>
                  </a:txBody>
                  <a:tcPr marL="27432" marR="27432" marT="27432" marB="27432" anchor="b">
                    <a:lnL w="12700" cmpd="sng">
                      <a:noFill/>
                    </a:lnL>
                    <a:lnR w="12700" cmpd="sng">
                      <a:noFill/>
                    </a:lnR>
                    <a:lnT w="12700" cmpd="sng">
                      <a:noFill/>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100"/>
                        </a:spcBef>
                        <a:spcAft>
                          <a:spcPts val="100"/>
                        </a:spcAft>
                      </a:pPr>
                      <a:r>
                        <a:rPr lang="en-US" sz="800" dirty="0">
                          <a:solidFill>
                            <a:schemeClr val="tx1"/>
                          </a:solidFill>
                          <a:effectLst/>
                          <a:latin typeface="Merriweather Sans" pitchFamily="2" charset="0"/>
                          <a:ea typeface="SimSun" panose="02010600030101010101" pitchFamily="2" charset="-122"/>
                          <a:cs typeface="Times New Roman" panose="02020603050405020304" pitchFamily="18" charset="0"/>
                        </a:rPr>
                        <a:t>Supported by </a:t>
                      </a:r>
                      <a:r>
                        <a:rPr lang="en-US" sz="800" u="sng" dirty="0">
                          <a:solidFill>
                            <a:schemeClr val="tx1"/>
                          </a:solidFill>
                          <a:effectLst/>
                          <a:latin typeface="Merriweather Sans" pitchFamily="2" charset="0"/>
                          <a:ea typeface="SimSun" panose="02010600030101010101" pitchFamily="2" charset="-122"/>
                          <a:cs typeface="Times New Roman" panose="02020603050405020304" pitchFamily="18" charset="0"/>
                        </a:rPr>
                        <a:t>Standard</a:t>
                      </a:r>
                      <a:r>
                        <a:rPr lang="en-US" sz="800" dirty="0">
                          <a:solidFill>
                            <a:schemeClr val="tx1"/>
                          </a:solidFill>
                          <a:effectLst/>
                          <a:latin typeface="Merriweather Sans" pitchFamily="2" charset="0"/>
                          <a:ea typeface="SimSun" panose="02010600030101010101" pitchFamily="2" charset="-122"/>
                          <a:cs typeface="Times New Roman" panose="02020603050405020304" pitchFamily="18" charset="0"/>
                        </a:rPr>
                        <a:t> Triparty/Collateral processes</a:t>
                      </a:r>
                    </a:p>
                  </a:txBody>
                  <a:tcPr marL="27432" marR="27432" marT="27432" marB="27432" anchor="b">
                    <a:lnL w="12700" cmpd="sng">
                      <a:noFill/>
                    </a:lnL>
                    <a:lnR w="12700" cmpd="sng">
                      <a:noFill/>
                    </a:lnR>
                    <a:lnT w="12700" cmpd="sng">
                      <a:noFill/>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5986">
                <a:tc>
                  <a:txBody>
                    <a:bodyPr/>
                    <a:lstStyle/>
                    <a:p>
                      <a:pPr marL="0" marR="0" lvl="0" indent="0" algn="l" defTabSz="914400" rtl="0" eaLnBrk="1" fontAlgn="auto" latinLnBrk="0" hangingPunct="1">
                        <a:lnSpc>
                          <a:spcPct val="107000"/>
                        </a:lnSpc>
                        <a:spcBef>
                          <a:spcPts val="100"/>
                        </a:spcBef>
                        <a:spcAft>
                          <a:spcPts val="100"/>
                        </a:spcAft>
                        <a:buClrTx/>
                        <a:buSzTx/>
                        <a:buFontTx/>
                        <a:buNone/>
                        <a:tabLst/>
                        <a:defRPr/>
                      </a:pPr>
                      <a:r>
                        <a:rPr lang="en-GB" sz="800" b="1" kern="1200" dirty="0">
                          <a:solidFill>
                            <a:schemeClr val="tx1"/>
                          </a:solidFill>
                          <a:effectLst/>
                          <a:latin typeface="Merriweather Sans" pitchFamily="2" charset="0"/>
                        </a:rPr>
                        <a:t>Australia</a:t>
                      </a:r>
                      <a:r>
                        <a:rPr lang="en-US" sz="800" b="1" kern="1200" dirty="0">
                          <a:solidFill>
                            <a:schemeClr val="tx1"/>
                          </a:solidFill>
                          <a:effectLst/>
                          <a:latin typeface="Merriweather Sans" pitchFamily="2" charset="0"/>
                        </a:rPr>
                        <a:t>,</a:t>
                      </a:r>
                      <a:r>
                        <a:rPr lang="en-US" sz="800" b="1" kern="1200" baseline="0" dirty="0">
                          <a:solidFill>
                            <a:schemeClr val="tx1"/>
                          </a:solidFill>
                          <a:effectLst/>
                          <a:latin typeface="Merriweather Sans" pitchFamily="2" charset="0"/>
                        </a:rPr>
                        <a:t> </a:t>
                      </a:r>
                      <a:r>
                        <a:rPr lang="en-US" sz="800" b="1" i="0" dirty="0">
                          <a:solidFill>
                            <a:schemeClr val="tx1"/>
                          </a:solidFill>
                          <a:effectLst/>
                          <a:latin typeface="Merriweather Sans" pitchFamily="2" charset="0"/>
                        </a:rPr>
                        <a:t>Thailand</a:t>
                      </a:r>
                      <a:r>
                        <a:rPr lang="en-US" sz="800" b="1" dirty="0">
                          <a:solidFill>
                            <a:schemeClr val="tx1"/>
                          </a:solidFill>
                          <a:effectLst/>
                          <a:latin typeface="Merriweather Sans" pitchFamily="2" charset="0"/>
                        </a:rPr>
                        <a:t>, Hong Kong,</a:t>
                      </a:r>
                      <a:r>
                        <a:rPr lang="en-US" sz="800" b="1" baseline="0" dirty="0">
                          <a:solidFill>
                            <a:schemeClr val="tx1"/>
                          </a:solidFill>
                          <a:effectLst/>
                          <a:latin typeface="Merriweather Sans" pitchFamily="2" charset="0"/>
                        </a:rPr>
                        <a:t> </a:t>
                      </a:r>
                      <a:r>
                        <a:rPr lang="en-GB" sz="800" b="1" kern="1200" dirty="0">
                          <a:solidFill>
                            <a:schemeClr val="tx1"/>
                          </a:solidFill>
                          <a:effectLst/>
                          <a:latin typeface="Merriweather Sans" pitchFamily="2" charset="0"/>
                        </a:rPr>
                        <a:t>Japan, </a:t>
                      </a:r>
                      <a:r>
                        <a:rPr lang="en-US" sz="800" b="1" baseline="0" dirty="0">
                          <a:solidFill>
                            <a:schemeClr val="tx1"/>
                          </a:solidFill>
                          <a:effectLst/>
                          <a:latin typeface="Merriweather Sans" pitchFamily="2" charset="0"/>
                        </a:rPr>
                        <a:t>Singapore, New Zealand</a:t>
                      </a:r>
                      <a:endParaRPr lang="en-US" sz="800" b="1" dirty="0">
                        <a:solidFill>
                          <a:schemeClr val="tx1"/>
                        </a:solidFill>
                        <a:effectLst/>
                        <a:latin typeface="Merriweather Sans" pitchFamily="2" charset="0"/>
                      </a:endParaRPr>
                    </a:p>
                  </a:txBody>
                  <a:tcPr marL="27432" marR="27432" marT="27432" marB="27432" anchor="ctr">
                    <a:lnL w="12700" cmpd="sng">
                      <a:noFill/>
                    </a:lnL>
                    <a:lnR w="12700" cmpd="sng">
                      <a:noFill/>
                    </a:lnR>
                    <a:lnT w="9525" cap="flat" cmpd="sng" algn="ctr">
                      <a:solidFill>
                        <a:schemeClr val="bg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7000"/>
                        </a:lnSpc>
                        <a:spcBef>
                          <a:spcPct val="20000"/>
                        </a:spcBef>
                        <a:spcAft>
                          <a:spcPct val="0"/>
                        </a:spcAft>
                        <a:buClr>
                          <a:srgbClr val="007A94"/>
                        </a:buClr>
                        <a:buSzTx/>
                        <a:buFont typeface="Times" panose="02020603060405020304" pitchFamily="18" charset="0"/>
                        <a:buNone/>
                        <a:tabLst/>
                        <a:defRPr/>
                      </a:pPr>
                      <a:r>
                        <a:rPr lang="en-US" sz="800" kern="1200" dirty="0">
                          <a:solidFill>
                            <a:schemeClr val="tx1"/>
                          </a:solidFill>
                          <a:latin typeface="Merriweather Sans" pitchFamily="2" charset="0"/>
                          <a:ea typeface="+mn-ea"/>
                          <a:cs typeface="+mn-cs"/>
                        </a:rPr>
                        <a:t>Equities and Fixed Income </a:t>
                      </a:r>
                    </a:p>
                  </a:txBody>
                  <a:tcPr marL="27432" marR="27432" marT="27432" marB="27432" anchor="ctr">
                    <a:lnL w="12700" cmpd="sng">
                      <a:noFill/>
                    </a:lnL>
                    <a:lnR w="12700" cmpd="sng">
                      <a:noFill/>
                    </a:lnR>
                    <a:lnT w="9525" cap="flat" cmpd="sng" algn="ctr">
                      <a:solidFill>
                        <a:schemeClr val="bg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7000"/>
                        </a:lnSpc>
                        <a:spcBef>
                          <a:spcPct val="20000"/>
                        </a:spcBef>
                        <a:spcAft>
                          <a:spcPct val="0"/>
                        </a:spcAft>
                        <a:buClr>
                          <a:srgbClr val="007A94"/>
                        </a:buClr>
                        <a:buSzTx/>
                        <a:buFont typeface="Times" panose="02020603060405020304" pitchFamily="18" charset="0"/>
                        <a:buNone/>
                        <a:tabLst/>
                        <a:defRPr/>
                      </a:pPr>
                      <a:r>
                        <a:rPr lang="en-US" sz="800" kern="1200" dirty="0">
                          <a:solidFill>
                            <a:schemeClr val="tx1"/>
                          </a:solidFill>
                          <a:latin typeface="Merriweather Sans" pitchFamily="2" charset="0"/>
                          <a:ea typeface="+mn-ea"/>
                          <a:cs typeface="+mn-cs"/>
                        </a:rPr>
                        <a:t>Pledge &amp;Transfer of Title </a:t>
                      </a:r>
                    </a:p>
                  </a:txBody>
                  <a:tcPr marL="27432" marR="27432" marT="27432" marB="27432" anchor="ctr">
                    <a:lnL w="12700" cmpd="sng">
                      <a:noFill/>
                    </a:lnL>
                    <a:lnR w="12700" cmpd="sng">
                      <a:noFill/>
                    </a:lnR>
                    <a:lnT w="9525" cap="flat" cmpd="sng" algn="ctr">
                      <a:solidFill>
                        <a:schemeClr val="bg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7000"/>
                        </a:lnSpc>
                        <a:spcBef>
                          <a:spcPct val="20000"/>
                        </a:spcBef>
                        <a:spcAft>
                          <a:spcPct val="0"/>
                        </a:spcAft>
                        <a:buClr>
                          <a:srgbClr val="007A94"/>
                        </a:buClr>
                        <a:buSzTx/>
                        <a:buFont typeface="Times" panose="02020603060405020304" pitchFamily="18" charset="0"/>
                        <a:buNone/>
                        <a:tabLst/>
                        <a:defRPr/>
                      </a:pPr>
                      <a:r>
                        <a:rPr lang="en-US" sz="800" kern="1200" dirty="0">
                          <a:solidFill>
                            <a:schemeClr val="tx1"/>
                          </a:solidFill>
                          <a:latin typeface="Merriweather Sans" pitchFamily="2" charset="0"/>
                          <a:ea typeface="+mn-ea"/>
                          <a:cs typeface="+mn-cs"/>
                        </a:rPr>
                        <a:t>Yes</a:t>
                      </a:r>
                    </a:p>
                  </a:txBody>
                  <a:tcPr marL="27432" marR="27432" marT="27432" marB="27432" anchor="ctr">
                    <a:lnL w="12700" cmpd="sng">
                      <a:noFill/>
                    </a:lnL>
                    <a:lnR w="12700" cmpd="sng">
                      <a:noFill/>
                    </a:lnR>
                    <a:lnT w="9525" cap="flat" cmpd="sng" algn="ctr">
                      <a:solidFill>
                        <a:schemeClr val="bg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1652906"/>
                  </a:ext>
                </a:extLst>
              </a:tr>
              <a:tr h="288815">
                <a:tc>
                  <a:txBody>
                    <a:bodyPr/>
                    <a:lstStyle/>
                    <a:p>
                      <a:pPr marL="0" marR="0" algn="l">
                        <a:lnSpc>
                          <a:spcPct val="107000"/>
                        </a:lnSpc>
                        <a:spcBef>
                          <a:spcPts val="100"/>
                        </a:spcBef>
                        <a:spcAft>
                          <a:spcPts val="100"/>
                        </a:spcAft>
                      </a:pPr>
                      <a:r>
                        <a:rPr lang="en-GB" sz="800" b="1" kern="1200" dirty="0">
                          <a:solidFill>
                            <a:schemeClr val="tx1"/>
                          </a:solidFill>
                          <a:effectLst/>
                          <a:latin typeface="Merriweather Sans" pitchFamily="2" charset="0"/>
                        </a:rPr>
                        <a:t>Korea</a:t>
                      </a:r>
                      <a:endParaRPr lang="en-US" sz="800" b="1" dirty="0">
                        <a:solidFill>
                          <a:schemeClr val="tx1"/>
                        </a:solidFill>
                        <a:effectLst/>
                        <a:latin typeface="Merriweather Sans" pitchFamily="2" charset="0"/>
                      </a:endParaRPr>
                    </a:p>
                  </a:txBody>
                  <a:tcPr marL="27432" marR="27432" marT="27432" marB="27432" anchor="ctr">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7000"/>
                        </a:lnSpc>
                        <a:spcBef>
                          <a:spcPct val="20000"/>
                        </a:spcBef>
                        <a:spcAft>
                          <a:spcPct val="0"/>
                        </a:spcAft>
                        <a:buClr>
                          <a:srgbClr val="007A94"/>
                        </a:buClr>
                        <a:buSzTx/>
                        <a:buFont typeface="Times" panose="02020603060405020304" pitchFamily="18" charset="0"/>
                        <a:buNone/>
                        <a:tabLst/>
                        <a:defRPr/>
                      </a:pPr>
                      <a:r>
                        <a:rPr lang="en-US" sz="800" kern="1200" dirty="0">
                          <a:solidFill>
                            <a:schemeClr val="tx1"/>
                          </a:solidFill>
                          <a:latin typeface="Merriweather Sans" pitchFamily="2" charset="0"/>
                          <a:ea typeface="+mn-ea"/>
                          <a:cs typeface="+mn-cs"/>
                        </a:rPr>
                        <a:t>Equities &amp; Fixed Income </a:t>
                      </a:r>
                    </a:p>
                  </a:txBody>
                  <a:tcPr marL="27432" marR="27432" marT="27432" marB="27432" anchor="ctr">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7000"/>
                        </a:lnSpc>
                        <a:spcBef>
                          <a:spcPct val="20000"/>
                        </a:spcBef>
                        <a:spcAft>
                          <a:spcPct val="0"/>
                        </a:spcAft>
                        <a:buClr>
                          <a:srgbClr val="007A94"/>
                        </a:buClr>
                        <a:buSzTx/>
                        <a:buFont typeface="Times" panose="02020603060405020304" pitchFamily="18" charset="0"/>
                        <a:buNone/>
                        <a:tabLst/>
                        <a:defRPr/>
                      </a:pPr>
                      <a:r>
                        <a:rPr lang="en-US" sz="800" kern="1200" dirty="0">
                          <a:solidFill>
                            <a:schemeClr val="tx1"/>
                          </a:solidFill>
                          <a:latin typeface="Merriweather Sans" pitchFamily="2" charset="0"/>
                          <a:ea typeface="+mn-ea"/>
                          <a:cs typeface="+mn-cs"/>
                        </a:rPr>
                        <a:t>Pledge &amp; Transfer of title</a:t>
                      </a:r>
                    </a:p>
                  </a:txBody>
                  <a:tcPr marL="27432" marR="27432" marT="27432" marB="27432" anchor="ctr">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7000"/>
                        </a:lnSpc>
                        <a:spcBef>
                          <a:spcPct val="20000"/>
                        </a:spcBef>
                        <a:spcAft>
                          <a:spcPct val="0"/>
                        </a:spcAft>
                        <a:buClr>
                          <a:srgbClr val="007A94"/>
                        </a:buClr>
                        <a:buSzTx/>
                        <a:buFont typeface="Times" panose="02020603060405020304" pitchFamily="18" charset="0"/>
                        <a:buNone/>
                        <a:tabLst/>
                        <a:defRPr/>
                      </a:pPr>
                      <a:r>
                        <a:rPr lang="en-US" sz="800" kern="1200" dirty="0">
                          <a:solidFill>
                            <a:schemeClr val="tx1"/>
                          </a:solidFill>
                          <a:latin typeface="Merriweather Sans" pitchFamily="2" charset="0"/>
                          <a:ea typeface="+mn-ea"/>
                          <a:cs typeface="+mn-cs"/>
                        </a:rPr>
                        <a:t>No**</a:t>
                      </a:r>
                    </a:p>
                  </a:txBody>
                  <a:tcPr marL="27432" marR="27432" marT="27432" marB="27432" anchor="ctr">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8815">
                <a:tc>
                  <a:txBody>
                    <a:bodyPr/>
                    <a:lstStyle/>
                    <a:p>
                      <a:pPr marL="0" marR="0" algn="l">
                        <a:lnSpc>
                          <a:spcPct val="107000"/>
                        </a:lnSpc>
                        <a:spcBef>
                          <a:spcPts val="100"/>
                        </a:spcBef>
                        <a:spcAft>
                          <a:spcPts val="100"/>
                        </a:spcAft>
                      </a:pPr>
                      <a:r>
                        <a:rPr lang="en-GB" sz="800" b="1" kern="1200" dirty="0">
                          <a:solidFill>
                            <a:schemeClr val="tx1"/>
                          </a:solidFill>
                          <a:effectLst/>
                          <a:latin typeface="Merriweather Sans" pitchFamily="2" charset="0"/>
                        </a:rPr>
                        <a:t>Taiwan</a:t>
                      </a:r>
                      <a:endParaRPr lang="en-US" sz="800" b="1" dirty="0">
                        <a:solidFill>
                          <a:schemeClr val="tx1"/>
                        </a:solidFill>
                        <a:effectLst/>
                        <a:latin typeface="Merriweather Sans" pitchFamily="2" charset="0"/>
                      </a:endParaRPr>
                    </a:p>
                  </a:txBody>
                  <a:tcPr marL="27432" marR="27432" marT="27432" marB="27432" anchor="ctr">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7000"/>
                        </a:lnSpc>
                        <a:spcBef>
                          <a:spcPct val="20000"/>
                        </a:spcBef>
                        <a:spcAft>
                          <a:spcPct val="0"/>
                        </a:spcAft>
                        <a:buClr>
                          <a:srgbClr val="007A94"/>
                        </a:buClr>
                        <a:buSzTx/>
                        <a:buFont typeface="Times" panose="02020603060405020304" pitchFamily="18" charset="0"/>
                        <a:buNone/>
                        <a:tabLst/>
                        <a:defRPr/>
                      </a:pPr>
                      <a:r>
                        <a:rPr lang="en-US" sz="800" kern="1200" dirty="0">
                          <a:solidFill>
                            <a:schemeClr val="tx1"/>
                          </a:solidFill>
                          <a:latin typeface="Merriweather Sans" pitchFamily="2" charset="0"/>
                          <a:ea typeface="+mn-ea"/>
                          <a:cs typeface="+mn-cs"/>
                        </a:rPr>
                        <a:t>Equities </a:t>
                      </a:r>
                    </a:p>
                  </a:txBody>
                  <a:tcPr marL="27432" marR="27432" marT="27432" marB="27432" anchor="ctr">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7000"/>
                        </a:lnSpc>
                        <a:spcBef>
                          <a:spcPct val="20000"/>
                        </a:spcBef>
                        <a:spcAft>
                          <a:spcPct val="0"/>
                        </a:spcAft>
                        <a:buClr>
                          <a:srgbClr val="007A94"/>
                        </a:buClr>
                        <a:buSzTx/>
                        <a:buFont typeface="Times" panose="02020603060405020304" pitchFamily="18" charset="0"/>
                        <a:buNone/>
                        <a:tabLst/>
                        <a:defRPr/>
                      </a:pPr>
                      <a:r>
                        <a:rPr lang="en-US" sz="800" kern="1200" dirty="0">
                          <a:solidFill>
                            <a:schemeClr val="tx1"/>
                          </a:solidFill>
                          <a:latin typeface="Merriweather Sans" pitchFamily="2" charset="0"/>
                          <a:ea typeface="+mn-ea"/>
                          <a:cs typeface="+mn-cs"/>
                        </a:rPr>
                        <a:t>Movement of collateral through Negotiated SBL</a:t>
                      </a:r>
                    </a:p>
                  </a:txBody>
                  <a:tcPr marL="27432" marR="27432" marT="27432" marB="27432" anchor="ctr">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7000"/>
                        </a:lnSpc>
                        <a:spcBef>
                          <a:spcPct val="20000"/>
                        </a:spcBef>
                        <a:spcAft>
                          <a:spcPct val="0"/>
                        </a:spcAft>
                        <a:buClr>
                          <a:srgbClr val="007A94"/>
                        </a:buClr>
                        <a:buSzTx/>
                        <a:buFont typeface="Times" panose="02020603060405020304" pitchFamily="18" charset="0"/>
                        <a:buNone/>
                        <a:tabLst/>
                        <a:defRPr/>
                      </a:pPr>
                      <a:r>
                        <a:rPr lang="en-US" sz="800" kern="1200" dirty="0">
                          <a:solidFill>
                            <a:schemeClr val="tx1"/>
                          </a:solidFill>
                          <a:latin typeface="Merriweather Sans" pitchFamily="2" charset="0"/>
                          <a:ea typeface="+mn-ea"/>
                          <a:cs typeface="+mn-cs"/>
                        </a:rPr>
                        <a:t>No**</a:t>
                      </a:r>
                    </a:p>
                  </a:txBody>
                  <a:tcPr marL="27432" marR="27432" marT="27432" marB="27432" anchor="ctr">
                    <a:lnL w="12700" cmpd="sng">
                      <a:noFill/>
                    </a:lnL>
                    <a:lnR w="12700" cmpd="sng">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8815">
                <a:tc>
                  <a:txBody>
                    <a:bodyPr/>
                    <a:lstStyle/>
                    <a:p>
                      <a:pPr algn="l">
                        <a:lnSpc>
                          <a:spcPct val="107000"/>
                        </a:lnSpc>
                      </a:pPr>
                      <a:r>
                        <a:rPr lang="en-GB" sz="800" b="1" kern="1200" dirty="0">
                          <a:solidFill>
                            <a:schemeClr val="tx1"/>
                          </a:solidFill>
                          <a:effectLst/>
                          <a:latin typeface="Merriweather Sans" pitchFamily="2" charset="0"/>
                        </a:rPr>
                        <a:t>Connect (Stock/Bond)</a:t>
                      </a:r>
                      <a:endParaRPr lang="en-US" sz="800" b="1" dirty="0">
                        <a:solidFill>
                          <a:schemeClr val="tx1"/>
                        </a:solidFill>
                        <a:effectLst/>
                        <a:latin typeface="Merriweather Sans" pitchFamily="2" charset="0"/>
                      </a:endParaRPr>
                    </a:p>
                  </a:txBody>
                  <a:tcPr marL="27432" marR="27432" marT="27432" marB="27432" anchor="ctr">
                    <a:lnL w="12700" cmpd="sng">
                      <a:noFill/>
                    </a:lnL>
                    <a:lnR w="12700" cmpd="sng">
                      <a:noFill/>
                    </a:lnR>
                    <a:lnT w="6350" cap="flat" cmpd="sng" algn="ctr">
                      <a:solidFill>
                        <a:schemeClr val="accent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7000"/>
                        </a:lnSpc>
                        <a:spcBef>
                          <a:spcPct val="20000"/>
                        </a:spcBef>
                        <a:spcAft>
                          <a:spcPct val="0"/>
                        </a:spcAft>
                        <a:buClr>
                          <a:srgbClr val="007A94"/>
                        </a:buClr>
                        <a:buSzTx/>
                        <a:buFont typeface="Times" panose="02020603060405020304" pitchFamily="18" charset="0"/>
                        <a:buNone/>
                        <a:tabLst/>
                        <a:defRPr/>
                      </a:pPr>
                      <a:r>
                        <a:rPr lang="en-US" sz="800" kern="1200" dirty="0">
                          <a:solidFill>
                            <a:schemeClr val="tx1"/>
                          </a:solidFill>
                          <a:latin typeface="Merriweather Sans" pitchFamily="2" charset="0"/>
                          <a:ea typeface="+mn-ea"/>
                          <a:cs typeface="+mn-cs"/>
                        </a:rPr>
                        <a:t>Equities and Fixed Income </a:t>
                      </a:r>
                    </a:p>
                  </a:txBody>
                  <a:tcPr marL="27432" marR="27432" marT="27432" marB="27432" anchor="ctr">
                    <a:lnL w="12700" cmpd="sng">
                      <a:noFill/>
                    </a:lnL>
                    <a:lnR w="12700" cmpd="sng">
                      <a:noFill/>
                    </a:lnR>
                    <a:lnT w="6350" cap="flat" cmpd="sng" algn="ctr">
                      <a:solidFill>
                        <a:schemeClr val="accent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7000"/>
                        </a:lnSpc>
                        <a:spcBef>
                          <a:spcPct val="20000"/>
                        </a:spcBef>
                        <a:spcAft>
                          <a:spcPct val="0"/>
                        </a:spcAft>
                        <a:buClr>
                          <a:srgbClr val="007A94"/>
                        </a:buClr>
                        <a:buSzTx/>
                        <a:buFont typeface="Times" panose="02020603060405020304" pitchFamily="18" charset="0"/>
                        <a:buNone/>
                        <a:tabLst/>
                        <a:defRPr/>
                      </a:pPr>
                      <a:r>
                        <a:rPr lang="en-US" sz="800" kern="1200" dirty="0">
                          <a:solidFill>
                            <a:schemeClr val="tx1"/>
                          </a:solidFill>
                          <a:latin typeface="Merriweather Sans" pitchFamily="2" charset="0"/>
                          <a:ea typeface="+mn-ea"/>
                          <a:cs typeface="+mn-cs"/>
                        </a:rPr>
                        <a:t>Pledge </a:t>
                      </a:r>
                    </a:p>
                  </a:txBody>
                  <a:tcPr marL="27432" marR="27432" marT="27432" marB="27432" anchor="ctr">
                    <a:lnL w="12700" cmpd="sng">
                      <a:noFill/>
                    </a:lnL>
                    <a:lnR w="12700" cmpd="sng">
                      <a:noFill/>
                    </a:lnR>
                    <a:lnT w="6350" cap="flat" cmpd="sng" algn="ctr">
                      <a:solidFill>
                        <a:schemeClr val="accent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7000"/>
                        </a:lnSpc>
                        <a:spcBef>
                          <a:spcPct val="20000"/>
                        </a:spcBef>
                        <a:spcAft>
                          <a:spcPct val="0"/>
                        </a:spcAft>
                        <a:buClr>
                          <a:srgbClr val="007A94"/>
                        </a:buClr>
                        <a:buSzTx/>
                        <a:buFont typeface="Times" panose="02020603060405020304" pitchFamily="18" charset="0"/>
                        <a:buNone/>
                        <a:tabLst/>
                        <a:defRPr/>
                      </a:pPr>
                      <a:r>
                        <a:rPr lang="en-US" sz="800" kern="1200" dirty="0">
                          <a:solidFill>
                            <a:schemeClr val="tx1"/>
                          </a:solidFill>
                          <a:latin typeface="Merriweather Sans" pitchFamily="2" charset="0"/>
                          <a:ea typeface="+mn-ea"/>
                          <a:cs typeface="+mn-cs"/>
                        </a:rPr>
                        <a:t>No**</a:t>
                      </a:r>
                    </a:p>
                  </a:txBody>
                  <a:tcPr marL="27432" marR="27432" marT="27432" marB="27432" anchor="ctr">
                    <a:lnL w="12700" cmpd="sng">
                      <a:noFill/>
                    </a:lnL>
                    <a:lnR w="12700" cmpd="sng">
                      <a:noFill/>
                    </a:lnR>
                    <a:lnT w="6350" cap="flat" cmpd="sng" algn="ctr">
                      <a:solidFill>
                        <a:schemeClr val="accent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2" name="Rectangle 11">
            <a:extLst>
              <a:ext uri="{FF2B5EF4-FFF2-40B4-BE49-F238E27FC236}">
                <a16:creationId xmlns:a16="http://schemas.microsoft.com/office/drawing/2014/main" id="{FBAA9A4E-C4A8-4E01-9C25-E0DB3E806B3E}"/>
              </a:ext>
            </a:extLst>
          </p:cNvPr>
          <p:cNvSpPr/>
          <p:nvPr/>
        </p:nvSpPr>
        <p:spPr>
          <a:xfrm>
            <a:off x="10612054" y="5724177"/>
            <a:ext cx="971420" cy="107722"/>
          </a:xfrm>
          <a:prstGeom prst="rect">
            <a:avLst/>
          </a:prstGeom>
        </p:spPr>
        <p:txBody>
          <a:bodyPr wrap="none" lIns="0" tIns="0" rIns="0" bIns="0">
            <a:spAutoFit/>
          </a:bodyPr>
          <a:lstStyle/>
          <a:p>
            <a:r>
              <a:rPr lang="en-US" sz="700" dirty="0">
                <a:latin typeface="Merriweather Sans" pitchFamily="2" charset="0"/>
              </a:rPr>
              <a:t>**  Discussion ongoing</a:t>
            </a:r>
          </a:p>
        </p:txBody>
      </p:sp>
      <p:sp>
        <p:nvSpPr>
          <p:cNvPr id="14" name="TextBox 13">
            <a:extLst>
              <a:ext uri="{FF2B5EF4-FFF2-40B4-BE49-F238E27FC236}">
                <a16:creationId xmlns:a16="http://schemas.microsoft.com/office/drawing/2014/main" id="{2A703893-8D0E-424E-BEBD-FC9A82592144}"/>
              </a:ext>
            </a:extLst>
          </p:cNvPr>
          <p:cNvSpPr txBox="1"/>
          <p:nvPr/>
        </p:nvSpPr>
        <p:spPr>
          <a:xfrm>
            <a:off x="1227584" y="1822909"/>
            <a:ext cx="3947930" cy="276999"/>
          </a:xfrm>
          <a:prstGeom prst="rect">
            <a:avLst/>
          </a:prstGeom>
          <a:noFill/>
        </p:spPr>
        <p:txBody>
          <a:bodyPr wrap="square" lIns="0" tIns="0" rIns="0" bIns="0" rtlCol="0">
            <a:spAutoFit/>
          </a:bodyPr>
          <a:lstStyle/>
          <a:p>
            <a:pPr algn="ctr"/>
            <a:r>
              <a:rPr lang="en-US" sz="900" dirty="0">
                <a:latin typeface="Merriweather Sans" pitchFamily="2" charset="0"/>
              </a:rPr>
              <a:t>Collateral outstanding by transaction type Q4 2022</a:t>
            </a:r>
          </a:p>
          <a:p>
            <a:pPr algn="ctr"/>
            <a:r>
              <a:rPr lang="en-US" sz="900" dirty="0">
                <a:latin typeface="Merriweather Sans" pitchFamily="2" charset="0"/>
              </a:rPr>
              <a:t>Total = ~US$25.5 trillion</a:t>
            </a:r>
          </a:p>
        </p:txBody>
      </p:sp>
      <p:graphicFrame>
        <p:nvGraphicFramePr>
          <p:cNvPr id="15" name="Chart 14">
            <a:extLst>
              <a:ext uri="{FF2B5EF4-FFF2-40B4-BE49-F238E27FC236}">
                <a16:creationId xmlns:a16="http://schemas.microsoft.com/office/drawing/2014/main" id="{71189FF1-92FC-4C4D-83AA-BB226C34D2B8}"/>
              </a:ext>
            </a:extLst>
          </p:cNvPr>
          <p:cNvGraphicFramePr/>
          <p:nvPr>
            <p:custDataLst>
              <p:tags r:id="rId1"/>
            </p:custDataLst>
            <p:extLst>
              <p:ext uri="{D42A27DB-BD31-4B8C-83A1-F6EECF244321}">
                <p14:modId xmlns:p14="http://schemas.microsoft.com/office/powerpoint/2010/main" val="3443574981"/>
              </p:ext>
            </p:extLst>
          </p:nvPr>
        </p:nvGraphicFramePr>
        <p:xfrm>
          <a:off x="606423" y="2118359"/>
          <a:ext cx="5190253" cy="2011681"/>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11144F17-A22C-4A94-A846-5EB50D6F1299}"/>
              </a:ext>
            </a:extLst>
          </p:cNvPr>
          <p:cNvSpPr txBox="1"/>
          <p:nvPr/>
        </p:nvSpPr>
        <p:spPr>
          <a:xfrm>
            <a:off x="6393221" y="1822909"/>
            <a:ext cx="5190252" cy="276999"/>
          </a:xfrm>
          <a:prstGeom prst="rect">
            <a:avLst/>
          </a:prstGeom>
          <a:noFill/>
        </p:spPr>
        <p:txBody>
          <a:bodyPr wrap="square" lIns="0" tIns="0" rIns="0" bIns="0" rtlCol="0">
            <a:spAutoFit/>
          </a:bodyPr>
          <a:lstStyle/>
          <a:p>
            <a:pPr algn="ctr"/>
            <a:r>
              <a:rPr lang="en-US" sz="900" dirty="0">
                <a:latin typeface="Merriweather Sans" pitchFamily="2" charset="0"/>
              </a:rPr>
              <a:t>Geography of tri-party business by location and activity</a:t>
            </a:r>
          </a:p>
          <a:p>
            <a:pPr algn="ctr"/>
            <a:r>
              <a:rPr lang="en-US" sz="900" dirty="0">
                <a:latin typeface="Merriweather Sans" pitchFamily="2" charset="0"/>
              </a:rPr>
              <a:t>Total = ~US$6.15 trillion</a:t>
            </a:r>
          </a:p>
        </p:txBody>
      </p:sp>
      <p:graphicFrame>
        <p:nvGraphicFramePr>
          <p:cNvPr id="17" name="Chart 16">
            <a:extLst>
              <a:ext uri="{FF2B5EF4-FFF2-40B4-BE49-F238E27FC236}">
                <a16:creationId xmlns:a16="http://schemas.microsoft.com/office/drawing/2014/main" id="{9E144C07-21EA-4FA8-86B7-927E8D00099F}"/>
              </a:ext>
            </a:extLst>
          </p:cNvPr>
          <p:cNvGraphicFramePr/>
          <p:nvPr>
            <p:custDataLst>
              <p:tags r:id="rId2"/>
            </p:custDataLst>
            <p:extLst>
              <p:ext uri="{D42A27DB-BD31-4B8C-83A1-F6EECF244321}">
                <p14:modId xmlns:p14="http://schemas.microsoft.com/office/powerpoint/2010/main" val="2902870879"/>
              </p:ext>
            </p:extLst>
          </p:nvPr>
        </p:nvGraphicFramePr>
        <p:xfrm>
          <a:off x="6393221" y="2118359"/>
          <a:ext cx="5190253" cy="2011681"/>
        </p:xfrm>
        <a:graphic>
          <a:graphicData uri="http://schemas.openxmlformats.org/drawingml/2006/chart">
            <c:chart xmlns:c="http://schemas.openxmlformats.org/drawingml/2006/chart" xmlns:r="http://schemas.openxmlformats.org/officeDocument/2006/relationships" r:id="rId5"/>
          </a:graphicData>
        </a:graphic>
      </p:graphicFrame>
      <p:sp>
        <p:nvSpPr>
          <p:cNvPr id="19" name="Freeform: Shape 18">
            <a:extLst>
              <a:ext uri="{FF2B5EF4-FFF2-40B4-BE49-F238E27FC236}">
                <a16:creationId xmlns:a16="http://schemas.microsoft.com/office/drawing/2014/main" id="{F1F707EC-50B6-4780-AC46-BD9C05C76A97}"/>
              </a:ext>
            </a:extLst>
          </p:cNvPr>
          <p:cNvSpPr/>
          <p:nvPr/>
        </p:nvSpPr>
        <p:spPr>
          <a:xfrm>
            <a:off x="8923020" y="2331720"/>
            <a:ext cx="426720" cy="106680"/>
          </a:xfrm>
          <a:custGeom>
            <a:avLst/>
            <a:gdLst>
              <a:gd name="connsiteX0" fmla="*/ 0 w 426720"/>
              <a:gd name="connsiteY0" fmla="*/ 106680 h 106680"/>
              <a:gd name="connsiteX1" fmla="*/ 0 w 426720"/>
              <a:gd name="connsiteY1" fmla="*/ 0 h 106680"/>
              <a:gd name="connsiteX2" fmla="*/ 426720 w 426720"/>
              <a:gd name="connsiteY2" fmla="*/ 0 h 106680"/>
            </a:gdLst>
            <a:ahLst/>
            <a:cxnLst>
              <a:cxn ang="0">
                <a:pos x="connsiteX0" y="connsiteY0"/>
              </a:cxn>
              <a:cxn ang="0">
                <a:pos x="connsiteX1" y="connsiteY1"/>
              </a:cxn>
              <a:cxn ang="0">
                <a:pos x="connsiteX2" y="connsiteY2"/>
              </a:cxn>
            </a:cxnLst>
            <a:rect l="l" t="t" r="r" b="b"/>
            <a:pathLst>
              <a:path w="426720" h="106680">
                <a:moveTo>
                  <a:pt x="0" y="106680"/>
                </a:moveTo>
                <a:lnTo>
                  <a:pt x="0" y="0"/>
                </a:lnTo>
                <a:lnTo>
                  <a:pt x="42672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170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F7F8A8-E496-4FDF-B61B-7AE14189EA19}"/>
              </a:ext>
            </a:extLst>
          </p:cNvPr>
          <p:cNvSpPr>
            <a:spLocks noGrp="1"/>
          </p:cNvSpPr>
          <p:nvPr>
            <p:ph type="body" sz="half" idx="2"/>
          </p:nvPr>
        </p:nvSpPr>
        <p:spPr>
          <a:xfrm>
            <a:off x="606423" y="501527"/>
            <a:ext cx="6394452" cy="598141"/>
          </a:xfrm>
        </p:spPr>
        <p:txBody>
          <a:bodyPr/>
          <a:lstStyle/>
          <a:p>
            <a:r>
              <a:rPr lang="en-US" dirty="0"/>
              <a:t>PASLA Collateral Working Group</a:t>
            </a:r>
          </a:p>
        </p:txBody>
      </p:sp>
      <p:sp>
        <p:nvSpPr>
          <p:cNvPr id="4" name="Rectangle 3">
            <a:extLst>
              <a:ext uri="{FF2B5EF4-FFF2-40B4-BE49-F238E27FC236}">
                <a16:creationId xmlns:a16="http://schemas.microsoft.com/office/drawing/2014/main" id="{82318FAB-4009-452C-8353-D8D0B4CFE14A}"/>
              </a:ext>
            </a:extLst>
          </p:cNvPr>
          <p:cNvSpPr txBox="1">
            <a:spLocks noChangeArrowheads="1"/>
          </p:cNvSpPr>
          <p:nvPr/>
        </p:nvSpPr>
        <p:spPr bwMode="black">
          <a:xfrm>
            <a:off x="530225" y="1236963"/>
            <a:ext cx="10985502" cy="523220"/>
          </a:xfrm>
          <a:prstGeom prst="rect">
            <a:avLst/>
          </a:prstGeom>
          <a:noFill/>
          <a:ln w="9525">
            <a:noFill/>
            <a:miter lim="800000"/>
            <a:headEnd/>
            <a:tailEnd/>
          </a:ln>
        </p:spPr>
        <p:txBody>
          <a:bodyPr lIns="91440" tIns="0" rIns="91440" bIns="0">
            <a:spAutoFit/>
          </a:bodyPr>
          <a:lstStyle/>
          <a:p>
            <a:pPr>
              <a:spcBef>
                <a:spcPct val="20000"/>
              </a:spcBef>
              <a:buClr>
                <a:schemeClr val="tx1"/>
              </a:buClr>
              <a:defRPr/>
            </a:pPr>
            <a:r>
              <a:rPr lang="en-GB" altLang="en-US" sz="1000" b="1" dirty="0">
                <a:latin typeface="Merriweather Sans" pitchFamily="2" charset="0"/>
              </a:rPr>
              <a:t>Working Group</a:t>
            </a:r>
          </a:p>
          <a:p>
            <a:pPr>
              <a:spcBef>
                <a:spcPct val="20000"/>
              </a:spcBef>
              <a:buClr>
                <a:schemeClr val="tx1"/>
              </a:buClr>
              <a:defRPr/>
            </a:pPr>
            <a:endParaRPr lang="en-GB" altLang="en-US" sz="1000" dirty="0">
              <a:latin typeface="Merriweather Sans" pitchFamily="2" charset="0"/>
            </a:endParaRPr>
          </a:p>
          <a:p>
            <a:pPr>
              <a:spcBef>
                <a:spcPct val="20000"/>
              </a:spcBef>
              <a:buClr>
                <a:schemeClr val="tx1"/>
              </a:buClr>
              <a:defRPr/>
            </a:pPr>
            <a:r>
              <a:rPr lang="en-GB" altLang="en-US" sz="1000" dirty="0">
                <a:latin typeface="Merriweather Sans" pitchFamily="2" charset="0"/>
              </a:rPr>
              <a:t>The PASLA Collateral Working Group was therefore established to identify and prioritize items which would expand the use of collateral within region:</a:t>
            </a:r>
          </a:p>
        </p:txBody>
      </p:sp>
      <p:sp>
        <p:nvSpPr>
          <p:cNvPr id="6" name="Freeform: Shape 5">
            <a:extLst>
              <a:ext uri="{FF2B5EF4-FFF2-40B4-BE49-F238E27FC236}">
                <a16:creationId xmlns:a16="http://schemas.microsoft.com/office/drawing/2014/main" id="{B37265CA-1678-4E80-89FA-A4EF4FE0D842}"/>
              </a:ext>
            </a:extLst>
          </p:cNvPr>
          <p:cNvSpPr/>
          <p:nvPr/>
        </p:nvSpPr>
        <p:spPr>
          <a:xfrm>
            <a:off x="7521574" y="3136531"/>
            <a:ext cx="3457576" cy="918981"/>
          </a:xfrm>
          <a:custGeom>
            <a:avLst/>
            <a:gdLst>
              <a:gd name="connsiteX0" fmla="*/ 0 w 1764985"/>
              <a:gd name="connsiteY0" fmla="*/ 0 h 1584169"/>
              <a:gd name="connsiteX1" fmla="*/ 1764985 w 1764985"/>
              <a:gd name="connsiteY1" fmla="*/ 0 h 1584169"/>
              <a:gd name="connsiteX2" fmla="*/ 1764985 w 1764985"/>
              <a:gd name="connsiteY2" fmla="*/ 1584169 h 1584169"/>
              <a:gd name="connsiteX3" fmla="*/ 0 w 1764985"/>
              <a:gd name="connsiteY3" fmla="*/ 1584169 h 1584169"/>
              <a:gd name="connsiteX4" fmla="*/ 0 w 1764985"/>
              <a:gd name="connsiteY4" fmla="*/ 0 h 1584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985" h="1584169">
                <a:moveTo>
                  <a:pt x="0" y="0"/>
                </a:moveTo>
                <a:lnTo>
                  <a:pt x="1764985" y="0"/>
                </a:lnTo>
                <a:lnTo>
                  <a:pt x="1764985" y="1584169"/>
                </a:lnTo>
                <a:lnTo>
                  <a:pt x="0" y="1584169"/>
                </a:lnTo>
                <a:lnTo>
                  <a:pt x="0" y="0"/>
                </a:lnTo>
                <a:close/>
              </a:path>
            </a:pathLst>
          </a:custGeom>
          <a:solidFill>
            <a:schemeClr val="accent6"/>
          </a:solidFill>
          <a:ln w="19050">
            <a:solidFill>
              <a:schemeClr val="accent5"/>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444500">
              <a:lnSpc>
                <a:spcPct val="120000"/>
              </a:lnSpc>
              <a:spcBef>
                <a:spcPts val="200"/>
              </a:spcBef>
              <a:spcAft>
                <a:spcPts val="200"/>
              </a:spcAft>
              <a:buNone/>
            </a:pPr>
            <a:r>
              <a:rPr lang="en-US" sz="1100" kern="1200" dirty="0">
                <a:latin typeface="Merriweather Sans" pitchFamily="2" charset="0"/>
              </a:rPr>
              <a:t>Enable the expansion of collateral within APAC across markets through easing operational and regulatory issues</a:t>
            </a:r>
          </a:p>
        </p:txBody>
      </p:sp>
      <p:sp>
        <p:nvSpPr>
          <p:cNvPr id="7" name="Freeform: Shape 6">
            <a:extLst>
              <a:ext uri="{FF2B5EF4-FFF2-40B4-BE49-F238E27FC236}">
                <a16:creationId xmlns:a16="http://schemas.microsoft.com/office/drawing/2014/main" id="{FA7A7125-E0DB-488E-B541-301C5C558DAB}"/>
              </a:ext>
            </a:extLst>
          </p:cNvPr>
          <p:cNvSpPr/>
          <p:nvPr/>
        </p:nvSpPr>
        <p:spPr>
          <a:xfrm>
            <a:off x="606426" y="2607209"/>
            <a:ext cx="3457576" cy="1140633"/>
          </a:xfrm>
          <a:custGeom>
            <a:avLst/>
            <a:gdLst>
              <a:gd name="connsiteX0" fmla="*/ 0 w 1764985"/>
              <a:gd name="connsiteY0" fmla="*/ 0 h 1607698"/>
              <a:gd name="connsiteX1" fmla="*/ 1764985 w 1764985"/>
              <a:gd name="connsiteY1" fmla="*/ 0 h 1607698"/>
              <a:gd name="connsiteX2" fmla="*/ 1764985 w 1764985"/>
              <a:gd name="connsiteY2" fmla="*/ 1607698 h 1607698"/>
              <a:gd name="connsiteX3" fmla="*/ 0 w 1764985"/>
              <a:gd name="connsiteY3" fmla="*/ 1607698 h 1607698"/>
              <a:gd name="connsiteX4" fmla="*/ 0 w 1764985"/>
              <a:gd name="connsiteY4" fmla="*/ 0 h 1607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985" h="1607698">
                <a:moveTo>
                  <a:pt x="0" y="0"/>
                </a:moveTo>
                <a:lnTo>
                  <a:pt x="1764985" y="0"/>
                </a:lnTo>
                <a:lnTo>
                  <a:pt x="1764985" y="1607698"/>
                </a:lnTo>
                <a:lnTo>
                  <a:pt x="0" y="1607698"/>
                </a:lnTo>
                <a:lnTo>
                  <a:pt x="0" y="0"/>
                </a:lnTo>
                <a:close/>
              </a:path>
            </a:pathLst>
          </a:custGeom>
          <a:solidFill>
            <a:schemeClr val="accent6"/>
          </a:solidFill>
          <a:ln w="19050">
            <a:solidFill>
              <a:schemeClr val="tx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444500">
              <a:lnSpc>
                <a:spcPct val="120000"/>
              </a:lnSpc>
              <a:spcBef>
                <a:spcPts val="200"/>
              </a:spcBef>
              <a:spcAft>
                <a:spcPts val="200"/>
              </a:spcAft>
              <a:buNone/>
            </a:pPr>
            <a:r>
              <a:rPr lang="en-US" sz="1100" kern="1200" dirty="0">
                <a:latin typeface="Merriweather Sans" pitchFamily="2" charset="0"/>
              </a:rPr>
              <a:t>As a working group, identify items across markets in APAC which, if resolved would enable clients to utilize their collateral pools more efficiently</a:t>
            </a:r>
          </a:p>
        </p:txBody>
      </p:sp>
      <p:sp>
        <p:nvSpPr>
          <p:cNvPr id="11" name="Freeform: Shape 10">
            <a:extLst>
              <a:ext uri="{FF2B5EF4-FFF2-40B4-BE49-F238E27FC236}">
                <a16:creationId xmlns:a16="http://schemas.microsoft.com/office/drawing/2014/main" id="{2160FC70-6770-4A88-B992-89CF18B32C12}"/>
              </a:ext>
            </a:extLst>
          </p:cNvPr>
          <p:cNvSpPr/>
          <p:nvPr/>
        </p:nvSpPr>
        <p:spPr>
          <a:xfrm>
            <a:off x="4063999" y="2870701"/>
            <a:ext cx="3458203" cy="1037081"/>
          </a:xfrm>
          <a:custGeom>
            <a:avLst/>
            <a:gdLst>
              <a:gd name="connsiteX0" fmla="*/ 0 w 1764985"/>
              <a:gd name="connsiteY0" fmla="*/ 0 h 1607698"/>
              <a:gd name="connsiteX1" fmla="*/ 1764985 w 1764985"/>
              <a:gd name="connsiteY1" fmla="*/ 0 h 1607698"/>
              <a:gd name="connsiteX2" fmla="*/ 1764985 w 1764985"/>
              <a:gd name="connsiteY2" fmla="*/ 1607698 h 1607698"/>
              <a:gd name="connsiteX3" fmla="*/ 0 w 1764985"/>
              <a:gd name="connsiteY3" fmla="*/ 1607698 h 1607698"/>
              <a:gd name="connsiteX4" fmla="*/ 0 w 1764985"/>
              <a:gd name="connsiteY4" fmla="*/ 0 h 1607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985" h="1607698">
                <a:moveTo>
                  <a:pt x="0" y="0"/>
                </a:moveTo>
                <a:lnTo>
                  <a:pt x="1764985" y="0"/>
                </a:lnTo>
                <a:lnTo>
                  <a:pt x="1764985" y="1607698"/>
                </a:lnTo>
                <a:lnTo>
                  <a:pt x="0" y="1607698"/>
                </a:lnTo>
                <a:lnTo>
                  <a:pt x="0" y="0"/>
                </a:lnTo>
                <a:close/>
              </a:path>
            </a:pathLst>
          </a:custGeom>
          <a:solidFill>
            <a:schemeClr val="accent6"/>
          </a:solidFill>
          <a:ln w="19050">
            <a:solidFill>
              <a:schemeClr val="bg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t" anchorCtr="0">
            <a:noAutofit/>
          </a:bodyPr>
          <a:lstStyle/>
          <a:p>
            <a:pPr marL="0" lvl="0" indent="0" algn="l" defTabSz="444500">
              <a:lnSpc>
                <a:spcPct val="120000"/>
              </a:lnSpc>
              <a:spcBef>
                <a:spcPts val="200"/>
              </a:spcBef>
              <a:spcAft>
                <a:spcPts val="200"/>
              </a:spcAft>
              <a:buNone/>
            </a:pPr>
            <a:r>
              <a:rPr lang="en-US" sz="1100" kern="1200" dirty="0">
                <a:latin typeface="Merriweather Sans" pitchFamily="2" charset="0"/>
              </a:rPr>
              <a:t>Engage with market infrastructure, regulators and market participants to drive market advocacy to create solutions for issues identified	</a:t>
            </a:r>
          </a:p>
        </p:txBody>
      </p:sp>
      <p:sp>
        <p:nvSpPr>
          <p:cNvPr id="15" name="Arrow: Right 14">
            <a:extLst>
              <a:ext uri="{FF2B5EF4-FFF2-40B4-BE49-F238E27FC236}">
                <a16:creationId xmlns:a16="http://schemas.microsoft.com/office/drawing/2014/main" id="{8A8C4A8C-D4C3-4229-A7DC-DEA5F63E4F04}"/>
              </a:ext>
            </a:extLst>
          </p:cNvPr>
          <p:cNvSpPr/>
          <p:nvPr/>
        </p:nvSpPr>
        <p:spPr>
          <a:xfrm>
            <a:off x="606423" y="1978407"/>
            <a:ext cx="10839454" cy="834574"/>
          </a:xfrm>
          <a:prstGeom prst="rightArrow">
            <a:avLst>
              <a:gd name="adj1" fmla="val 50000"/>
              <a:gd name="adj2" fmla="val 60043"/>
            </a:avLst>
          </a:prstGeom>
          <a:solidFill>
            <a:schemeClr val="tx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solidFill>
                  <a:schemeClr val="accent6"/>
                </a:solidFill>
                <a:latin typeface="Merriweather Sans" pitchFamily="2" charset="0"/>
              </a:rPr>
              <a:t>Issue Identification</a:t>
            </a:r>
          </a:p>
        </p:txBody>
      </p:sp>
      <p:sp>
        <p:nvSpPr>
          <p:cNvPr id="16" name="Arrow: Right 15">
            <a:extLst>
              <a:ext uri="{FF2B5EF4-FFF2-40B4-BE49-F238E27FC236}">
                <a16:creationId xmlns:a16="http://schemas.microsoft.com/office/drawing/2014/main" id="{A3BEA9AF-938F-4C7E-B18C-7FD16033BC09}"/>
              </a:ext>
            </a:extLst>
          </p:cNvPr>
          <p:cNvSpPr/>
          <p:nvPr/>
        </p:nvSpPr>
        <p:spPr>
          <a:xfrm>
            <a:off x="4063999" y="2256598"/>
            <a:ext cx="7458076" cy="834574"/>
          </a:xfrm>
          <a:prstGeom prst="rightArrow">
            <a:avLst>
              <a:gd name="adj1" fmla="val 50000"/>
              <a:gd name="adj2" fmla="val 60043"/>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solidFill>
                  <a:schemeClr val="accent6"/>
                </a:solidFill>
                <a:latin typeface="Merriweather Sans" pitchFamily="2" charset="0"/>
              </a:rPr>
              <a:t>Market Advocacy</a:t>
            </a:r>
          </a:p>
        </p:txBody>
      </p:sp>
      <p:sp>
        <p:nvSpPr>
          <p:cNvPr id="17" name="Arrow: Right 16">
            <a:extLst>
              <a:ext uri="{FF2B5EF4-FFF2-40B4-BE49-F238E27FC236}">
                <a16:creationId xmlns:a16="http://schemas.microsoft.com/office/drawing/2014/main" id="{98FD7F6D-7DA5-4F8D-80FC-B75D7813E719}"/>
              </a:ext>
            </a:extLst>
          </p:cNvPr>
          <p:cNvSpPr/>
          <p:nvPr/>
        </p:nvSpPr>
        <p:spPr>
          <a:xfrm>
            <a:off x="7521574" y="2534790"/>
            <a:ext cx="4000498" cy="834574"/>
          </a:xfrm>
          <a:prstGeom prst="rightArrow">
            <a:avLst>
              <a:gd name="adj1" fmla="val 50000"/>
              <a:gd name="adj2" fmla="val 60043"/>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solidFill>
                  <a:schemeClr val="accent6"/>
                </a:solidFill>
                <a:latin typeface="Merriweather Sans" pitchFamily="2" charset="0"/>
              </a:rPr>
              <a:t>Collateral Expansion</a:t>
            </a:r>
          </a:p>
        </p:txBody>
      </p:sp>
    </p:spTree>
    <p:extLst>
      <p:ext uri="{BB962C8B-B14F-4D97-AF65-F5344CB8AC3E}">
        <p14:creationId xmlns:p14="http://schemas.microsoft.com/office/powerpoint/2010/main" val="4288732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Group 5120">
            <a:extLst>
              <a:ext uri="{FF2B5EF4-FFF2-40B4-BE49-F238E27FC236}">
                <a16:creationId xmlns:a16="http://schemas.microsoft.com/office/drawing/2014/main" id="{52B178D0-3777-43A7-81E0-5A7F48D92AB3}"/>
              </a:ext>
            </a:extLst>
          </p:cNvPr>
          <p:cNvGrpSpPr/>
          <p:nvPr/>
        </p:nvGrpSpPr>
        <p:grpSpPr>
          <a:xfrm>
            <a:off x="941401" y="4338608"/>
            <a:ext cx="10979154" cy="711924"/>
            <a:chOff x="606423" y="3143557"/>
            <a:chExt cx="10979154" cy="711924"/>
          </a:xfrm>
        </p:grpSpPr>
        <p:sp>
          <p:nvSpPr>
            <p:cNvPr id="5" name="Rectangle 4">
              <a:extLst>
                <a:ext uri="{FF2B5EF4-FFF2-40B4-BE49-F238E27FC236}">
                  <a16:creationId xmlns:a16="http://schemas.microsoft.com/office/drawing/2014/main" id="{9F67B81F-89B6-4ADD-912F-0D7FCB047C86}"/>
                </a:ext>
              </a:extLst>
            </p:cNvPr>
            <p:cNvSpPr/>
            <p:nvPr/>
          </p:nvSpPr>
          <p:spPr>
            <a:xfrm>
              <a:off x="606423" y="3325825"/>
              <a:ext cx="1342973" cy="374650"/>
            </a:xfrm>
            <a:prstGeom prst="rect">
              <a:avLst/>
            </a:prstGeom>
            <a:solidFill>
              <a:schemeClr val="tx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US" sz="1200" b="1" dirty="0">
                  <a:solidFill>
                    <a:schemeClr val="accent6"/>
                  </a:solidFill>
                  <a:latin typeface="Merriweather Sans" pitchFamily="2" charset="0"/>
                </a:rPr>
                <a:t>Feb-21</a:t>
              </a:r>
            </a:p>
          </p:txBody>
        </p:sp>
        <p:sp>
          <p:nvSpPr>
            <p:cNvPr id="6" name="Rectangle 5">
              <a:extLst>
                <a:ext uri="{FF2B5EF4-FFF2-40B4-BE49-F238E27FC236}">
                  <a16:creationId xmlns:a16="http://schemas.microsoft.com/office/drawing/2014/main" id="{2375E8C7-2FA1-466C-90FA-BF838C45DC54}"/>
                </a:ext>
              </a:extLst>
            </p:cNvPr>
            <p:cNvSpPr/>
            <p:nvPr/>
          </p:nvSpPr>
          <p:spPr>
            <a:xfrm>
              <a:off x="1943335" y="3325825"/>
              <a:ext cx="1342973" cy="374650"/>
            </a:xfrm>
            <a:prstGeom prst="rect">
              <a:avLst/>
            </a:prstGeom>
            <a:solidFill>
              <a:schemeClr val="bg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US" sz="1200" b="1" dirty="0">
                  <a:solidFill>
                    <a:schemeClr val="accent6"/>
                  </a:solidFill>
                  <a:latin typeface="Merriweather Sans" pitchFamily="2" charset="0"/>
                </a:rPr>
                <a:t>Aug-21</a:t>
              </a:r>
            </a:p>
          </p:txBody>
        </p:sp>
        <p:sp>
          <p:nvSpPr>
            <p:cNvPr id="7" name="Rectangle 6">
              <a:extLst>
                <a:ext uri="{FF2B5EF4-FFF2-40B4-BE49-F238E27FC236}">
                  <a16:creationId xmlns:a16="http://schemas.microsoft.com/office/drawing/2014/main" id="{B894C1E9-B8A6-4388-A476-EEABF19AE7B8}"/>
                </a:ext>
              </a:extLst>
            </p:cNvPr>
            <p:cNvSpPr/>
            <p:nvPr/>
          </p:nvSpPr>
          <p:spPr>
            <a:xfrm>
              <a:off x="3280247" y="3325825"/>
              <a:ext cx="1342973" cy="374650"/>
            </a:xfrm>
            <a:prstGeom prst="rect">
              <a:avLst/>
            </a:prstGeom>
            <a:solidFill>
              <a:schemeClr val="accent2">
                <a:lumMod val="75000"/>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US" sz="1200" b="1" dirty="0">
                  <a:solidFill>
                    <a:schemeClr val="accent6"/>
                  </a:solidFill>
                  <a:latin typeface="Merriweather Sans" pitchFamily="2" charset="0"/>
                </a:rPr>
                <a:t>Dec-21</a:t>
              </a:r>
            </a:p>
          </p:txBody>
        </p:sp>
        <p:sp>
          <p:nvSpPr>
            <p:cNvPr id="8" name="Rectangle 7">
              <a:extLst>
                <a:ext uri="{FF2B5EF4-FFF2-40B4-BE49-F238E27FC236}">
                  <a16:creationId xmlns:a16="http://schemas.microsoft.com/office/drawing/2014/main" id="{F16EE39D-8B3D-4E95-9BD9-048DA4219400}"/>
                </a:ext>
              </a:extLst>
            </p:cNvPr>
            <p:cNvSpPr/>
            <p:nvPr/>
          </p:nvSpPr>
          <p:spPr>
            <a:xfrm>
              <a:off x="4617160" y="3325825"/>
              <a:ext cx="1342973" cy="374650"/>
            </a:xfrm>
            <a:prstGeom prst="rect">
              <a:avLst/>
            </a:prstGeom>
            <a:solidFill>
              <a:schemeClr val="accent3"/>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US" sz="1200" b="1" dirty="0">
                  <a:solidFill>
                    <a:schemeClr val="accent6"/>
                  </a:solidFill>
                  <a:latin typeface="Merriweather Sans" pitchFamily="2" charset="0"/>
                </a:rPr>
                <a:t>Feb-22</a:t>
              </a:r>
            </a:p>
          </p:txBody>
        </p:sp>
        <p:sp>
          <p:nvSpPr>
            <p:cNvPr id="9" name="Rectangle 8">
              <a:extLst>
                <a:ext uri="{FF2B5EF4-FFF2-40B4-BE49-F238E27FC236}">
                  <a16:creationId xmlns:a16="http://schemas.microsoft.com/office/drawing/2014/main" id="{71AE7F9A-7CF8-403C-A412-40B7A7B9ED14}"/>
                </a:ext>
              </a:extLst>
            </p:cNvPr>
            <p:cNvSpPr/>
            <p:nvPr/>
          </p:nvSpPr>
          <p:spPr>
            <a:xfrm>
              <a:off x="5954072" y="3325825"/>
              <a:ext cx="1342973" cy="374650"/>
            </a:xfrm>
            <a:prstGeom prst="rect">
              <a:avLst/>
            </a:prstGeom>
            <a:solidFill>
              <a:schemeClr val="accent4"/>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US" sz="1200" b="1" dirty="0">
                  <a:solidFill>
                    <a:schemeClr val="accent6"/>
                  </a:solidFill>
                  <a:latin typeface="Merriweather Sans" pitchFamily="2" charset="0"/>
                </a:rPr>
                <a:t>Jun-22</a:t>
              </a:r>
            </a:p>
          </p:txBody>
        </p:sp>
        <p:sp>
          <p:nvSpPr>
            <p:cNvPr id="24" name="Rectangle 23">
              <a:extLst>
                <a:ext uri="{FF2B5EF4-FFF2-40B4-BE49-F238E27FC236}">
                  <a16:creationId xmlns:a16="http://schemas.microsoft.com/office/drawing/2014/main" id="{3DDD84D6-600C-42AF-A07A-09A283EF129E}"/>
                </a:ext>
              </a:extLst>
            </p:cNvPr>
            <p:cNvSpPr/>
            <p:nvPr/>
          </p:nvSpPr>
          <p:spPr>
            <a:xfrm>
              <a:off x="7290984" y="3325825"/>
              <a:ext cx="1342973" cy="374650"/>
            </a:xfrm>
            <a:prstGeom prst="rect">
              <a:avLst/>
            </a:prstGeom>
            <a:solidFill>
              <a:schemeClr val="accent5"/>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US" sz="1200" b="1" dirty="0">
                  <a:solidFill>
                    <a:schemeClr val="accent6"/>
                  </a:solidFill>
                  <a:latin typeface="Merriweather Sans" pitchFamily="2" charset="0"/>
                </a:rPr>
                <a:t>Jun-22</a:t>
              </a:r>
            </a:p>
          </p:txBody>
        </p:sp>
        <p:sp>
          <p:nvSpPr>
            <p:cNvPr id="25" name="Rectangle 24">
              <a:extLst>
                <a:ext uri="{FF2B5EF4-FFF2-40B4-BE49-F238E27FC236}">
                  <a16:creationId xmlns:a16="http://schemas.microsoft.com/office/drawing/2014/main" id="{FE8BB296-B3E4-4D64-B5D8-CC6360125889}"/>
                </a:ext>
              </a:extLst>
            </p:cNvPr>
            <p:cNvSpPr/>
            <p:nvPr/>
          </p:nvSpPr>
          <p:spPr>
            <a:xfrm>
              <a:off x="8627896" y="3325825"/>
              <a:ext cx="1342973" cy="374650"/>
            </a:xfrm>
            <a:prstGeom prst="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US" sz="1200" b="1" dirty="0">
                  <a:solidFill>
                    <a:schemeClr val="accent6"/>
                  </a:solidFill>
                  <a:latin typeface="Merriweather Sans" pitchFamily="2" charset="0"/>
                </a:rPr>
                <a:t>Dec-22</a:t>
              </a:r>
            </a:p>
          </p:txBody>
        </p:sp>
        <p:sp>
          <p:nvSpPr>
            <p:cNvPr id="26" name="Rectangle 25">
              <a:extLst>
                <a:ext uri="{FF2B5EF4-FFF2-40B4-BE49-F238E27FC236}">
                  <a16:creationId xmlns:a16="http://schemas.microsoft.com/office/drawing/2014/main" id="{F39B6D32-5B5D-4E14-99B7-14B2AB4A2DA8}"/>
                </a:ext>
              </a:extLst>
            </p:cNvPr>
            <p:cNvSpPr/>
            <p:nvPr/>
          </p:nvSpPr>
          <p:spPr>
            <a:xfrm>
              <a:off x="9964805" y="3325825"/>
              <a:ext cx="1342973" cy="374650"/>
            </a:xfrm>
            <a:prstGeom prst="rect">
              <a:avLst/>
            </a:prstGeom>
            <a:solidFill>
              <a:schemeClr val="accent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0">
              <a:prstTxWarp prst="textNoShape">
                <a:avLst/>
              </a:prstTxWarp>
              <a:noAutofit/>
            </a:bodyPr>
            <a:lstStyle/>
            <a:p>
              <a:pPr algn="ctr">
                <a:lnSpc>
                  <a:spcPct val="110000"/>
                </a:lnSpc>
              </a:pPr>
              <a:r>
                <a:rPr lang="en-US" sz="1200" b="1" dirty="0">
                  <a:solidFill>
                    <a:schemeClr val="accent6"/>
                  </a:solidFill>
                  <a:latin typeface="Merriweather Sans" pitchFamily="2" charset="0"/>
                </a:rPr>
                <a:t>Dec-22</a:t>
              </a:r>
            </a:p>
          </p:txBody>
        </p:sp>
        <p:sp>
          <p:nvSpPr>
            <p:cNvPr id="27" name="Isosceles Triangle 26">
              <a:extLst>
                <a:ext uri="{FF2B5EF4-FFF2-40B4-BE49-F238E27FC236}">
                  <a16:creationId xmlns:a16="http://schemas.microsoft.com/office/drawing/2014/main" id="{CD6DE979-6A70-4704-BC2B-3059CFCE06F6}"/>
                </a:ext>
              </a:extLst>
            </p:cNvPr>
            <p:cNvSpPr/>
            <p:nvPr/>
          </p:nvSpPr>
          <p:spPr>
            <a:xfrm rot="5400000">
              <a:off x="11025862" y="3295766"/>
              <a:ext cx="711924" cy="40750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rriweather Sans" pitchFamily="2" charset="0"/>
              </a:endParaRPr>
            </a:p>
          </p:txBody>
        </p:sp>
      </p:grpSp>
      <p:sp>
        <p:nvSpPr>
          <p:cNvPr id="3" name="Text Placeholder 2">
            <a:extLst>
              <a:ext uri="{FF2B5EF4-FFF2-40B4-BE49-F238E27FC236}">
                <a16:creationId xmlns:a16="http://schemas.microsoft.com/office/drawing/2014/main" id="{5B8F7FBF-1873-4803-A649-84265A149439}"/>
              </a:ext>
            </a:extLst>
          </p:cNvPr>
          <p:cNvSpPr>
            <a:spLocks noGrp="1"/>
          </p:cNvSpPr>
          <p:nvPr>
            <p:ph type="body" sz="half" idx="2"/>
          </p:nvPr>
        </p:nvSpPr>
        <p:spPr>
          <a:xfrm>
            <a:off x="606423" y="518797"/>
            <a:ext cx="7668444" cy="598141"/>
          </a:xfrm>
        </p:spPr>
        <p:txBody>
          <a:bodyPr/>
          <a:lstStyle/>
          <a:p>
            <a:r>
              <a:rPr lang="en-US" dirty="0"/>
              <a:t>PASLA Collateral Working Group</a:t>
            </a:r>
          </a:p>
        </p:txBody>
      </p:sp>
      <p:grpSp>
        <p:nvGrpSpPr>
          <p:cNvPr id="5120" name="Group 5119">
            <a:extLst>
              <a:ext uri="{FF2B5EF4-FFF2-40B4-BE49-F238E27FC236}">
                <a16:creationId xmlns:a16="http://schemas.microsoft.com/office/drawing/2014/main" id="{A88CC3E0-7495-404D-8D12-217011ED928B}"/>
              </a:ext>
            </a:extLst>
          </p:cNvPr>
          <p:cNvGrpSpPr/>
          <p:nvPr/>
        </p:nvGrpSpPr>
        <p:grpSpPr>
          <a:xfrm>
            <a:off x="1562595" y="4090562"/>
            <a:ext cx="100584" cy="475614"/>
            <a:chOff x="1227617" y="2895511"/>
            <a:chExt cx="100584" cy="475614"/>
          </a:xfrm>
        </p:grpSpPr>
        <p:cxnSp>
          <p:nvCxnSpPr>
            <p:cNvPr id="11" name="Straight Arrow Connector 10">
              <a:extLst>
                <a:ext uri="{FF2B5EF4-FFF2-40B4-BE49-F238E27FC236}">
                  <a16:creationId xmlns:a16="http://schemas.microsoft.com/office/drawing/2014/main" id="{B08385E7-A3CA-452C-B912-AEA079943FC7}"/>
                </a:ext>
              </a:extLst>
            </p:cNvPr>
            <p:cNvCxnSpPr>
              <a:stCxn id="12" idx="0"/>
            </p:cNvCxnSpPr>
            <p:nvPr/>
          </p:nvCxnSpPr>
          <p:spPr>
            <a:xfrm flipV="1">
              <a:off x="1277909" y="2895511"/>
              <a:ext cx="0" cy="375030"/>
            </a:xfrm>
            <a:prstGeom prst="straightConnector1">
              <a:avLst/>
            </a:prstGeom>
            <a:ln w="254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9843F53-51CC-4CBF-813B-6288358A36FE}"/>
                </a:ext>
              </a:extLst>
            </p:cNvPr>
            <p:cNvSpPr/>
            <p:nvPr/>
          </p:nvSpPr>
          <p:spPr>
            <a:xfrm>
              <a:off x="1227617" y="3270541"/>
              <a:ext cx="100584" cy="100584"/>
            </a:xfrm>
            <a:prstGeom prst="ellipse">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grpSp>
      <p:grpSp>
        <p:nvGrpSpPr>
          <p:cNvPr id="63" name="Group 62">
            <a:extLst>
              <a:ext uri="{FF2B5EF4-FFF2-40B4-BE49-F238E27FC236}">
                <a16:creationId xmlns:a16="http://schemas.microsoft.com/office/drawing/2014/main" id="{67B5B57E-1800-4F11-B919-41C5F24189D8}"/>
              </a:ext>
            </a:extLst>
          </p:cNvPr>
          <p:cNvGrpSpPr/>
          <p:nvPr/>
        </p:nvGrpSpPr>
        <p:grpSpPr>
          <a:xfrm>
            <a:off x="4236419" y="4090562"/>
            <a:ext cx="100584" cy="475614"/>
            <a:chOff x="3901441" y="2895511"/>
            <a:chExt cx="100584" cy="475614"/>
          </a:xfrm>
        </p:grpSpPr>
        <p:cxnSp>
          <p:nvCxnSpPr>
            <p:cNvPr id="30" name="Straight Arrow Connector 29">
              <a:extLst>
                <a:ext uri="{FF2B5EF4-FFF2-40B4-BE49-F238E27FC236}">
                  <a16:creationId xmlns:a16="http://schemas.microsoft.com/office/drawing/2014/main" id="{C69CB204-CBEC-4728-A816-D2782541FAE8}"/>
                </a:ext>
              </a:extLst>
            </p:cNvPr>
            <p:cNvCxnSpPr>
              <a:stCxn id="31" idx="0"/>
            </p:cNvCxnSpPr>
            <p:nvPr/>
          </p:nvCxnSpPr>
          <p:spPr>
            <a:xfrm flipV="1">
              <a:off x="3951733" y="2895511"/>
              <a:ext cx="0" cy="375030"/>
            </a:xfrm>
            <a:prstGeom prst="straightConnector1">
              <a:avLst/>
            </a:prstGeom>
            <a:ln w="254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19DEAEA6-72F6-40B0-875F-55FB1EF1F326}"/>
                </a:ext>
              </a:extLst>
            </p:cNvPr>
            <p:cNvSpPr/>
            <p:nvPr/>
          </p:nvSpPr>
          <p:spPr>
            <a:xfrm>
              <a:off x="3901441" y="3270541"/>
              <a:ext cx="100584" cy="100584"/>
            </a:xfrm>
            <a:prstGeom prst="ellipse">
              <a:avLst/>
            </a:prstGeom>
            <a:solidFill>
              <a:schemeClr val="accent6"/>
            </a:solidFill>
            <a:ln w="1270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grpSp>
      <p:grpSp>
        <p:nvGrpSpPr>
          <p:cNvPr id="62" name="Group 61">
            <a:extLst>
              <a:ext uri="{FF2B5EF4-FFF2-40B4-BE49-F238E27FC236}">
                <a16:creationId xmlns:a16="http://schemas.microsoft.com/office/drawing/2014/main" id="{C689C41C-6925-4206-9247-30CDB45136A7}"/>
              </a:ext>
            </a:extLst>
          </p:cNvPr>
          <p:cNvGrpSpPr/>
          <p:nvPr/>
        </p:nvGrpSpPr>
        <p:grpSpPr>
          <a:xfrm>
            <a:off x="6910243" y="4090562"/>
            <a:ext cx="100584" cy="475614"/>
            <a:chOff x="6575265" y="2895511"/>
            <a:chExt cx="100584" cy="475614"/>
          </a:xfrm>
        </p:grpSpPr>
        <p:cxnSp>
          <p:nvCxnSpPr>
            <p:cNvPr id="33" name="Straight Arrow Connector 32">
              <a:extLst>
                <a:ext uri="{FF2B5EF4-FFF2-40B4-BE49-F238E27FC236}">
                  <a16:creationId xmlns:a16="http://schemas.microsoft.com/office/drawing/2014/main" id="{8A934793-ED6F-4B1C-9519-6517B9A98515}"/>
                </a:ext>
              </a:extLst>
            </p:cNvPr>
            <p:cNvCxnSpPr>
              <a:stCxn id="34" idx="0"/>
            </p:cNvCxnSpPr>
            <p:nvPr/>
          </p:nvCxnSpPr>
          <p:spPr>
            <a:xfrm flipV="1">
              <a:off x="6625557" y="2895511"/>
              <a:ext cx="0" cy="375030"/>
            </a:xfrm>
            <a:prstGeom prst="straightConnector1">
              <a:avLst/>
            </a:prstGeom>
            <a:ln w="254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B13CDD6F-F3EA-45C7-81C0-604ED8ECEDCE}"/>
                </a:ext>
              </a:extLst>
            </p:cNvPr>
            <p:cNvSpPr/>
            <p:nvPr/>
          </p:nvSpPr>
          <p:spPr>
            <a:xfrm>
              <a:off x="6575265" y="3270541"/>
              <a:ext cx="100584" cy="100584"/>
            </a:xfrm>
            <a:prstGeom prst="ellipse">
              <a:avLst/>
            </a:prstGeom>
            <a:solidFill>
              <a:schemeClr val="accent6"/>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grpSp>
      <p:grpSp>
        <p:nvGrpSpPr>
          <p:cNvPr id="61" name="Group 60">
            <a:extLst>
              <a:ext uri="{FF2B5EF4-FFF2-40B4-BE49-F238E27FC236}">
                <a16:creationId xmlns:a16="http://schemas.microsoft.com/office/drawing/2014/main" id="{9B3D30C4-69C5-4447-9A99-0B256C600B91}"/>
              </a:ext>
            </a:extLst>
          </p:cNvPr>
          <p:cNvGrpSpPr/>
          <p:nvPr/>
        </p:nvGrpSpPr>
        <p:grpSpPr>
          <a:xfrm>
            <a:off x="9584068" y="4090562"/>
            <a:ext cx="100584" cy="475614"/>
            <a:chOff x="9249090" y="2895511"/>
            <a:chExt cx="100584" cy="475614"/>
          </a:xfrm>
        </p:grpSpPr>
        <p:cxnSp>
          <p:nvCxnSpPr>
            <p:cNvPr id="36" name="Straight Arrow Connector 35">
              <a:extLst>
                <a:ext uri="{FF2B5EF4-FFF2-40B4-BE49-F238E27FC236}">
                  <a16:creationId xmlns:a16="http://schemas.microsoft.com/office/drawing/2014/main" id="{CBDDA790-1B1F-48DA-AA56-676B6C16EDE9}"/>
                </a:ext>
              </a:extLst>
            </p:cNvPr>
            <p:cNvCxnSpPr>
              <a:stCxn id="37" idx="0"/>
            </p:cNvCxnSpPr>
            <p:nvPr/>
          </p:nvCxnSpPr>
          <p:spPr>
            <a:xfrm flipV="1">
              <a:off x="9299382" y="2895511"/>
              <a:ext cx="0" cy="375030"/>
            </a:xfrm>
            <a:prstGeom prst="straightConnector1">
              <a:avLst/>
            </a:prstGeom>
            <a:ln w="254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91E77E9F-E7CC-4317-9C4F-9FB2B6BEDD00}"/>
                </a:ext>
              </a:extLst>
            </p:cNvPr>
            <p:cNvSpPr/>
            <p:nvPr/>
          </p:nvSpPr>
          <p:spPr>
            <a:xfrm>
              <a:off x="9249090" y="3270541"/>
              <a:ext cx="100584" cy="100584"/>
            </a:xfrm>
            <a:prstGeom prst="ellipse">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grpSp>
      <p:grpSp>
        <p:nvGrpSpPr>
          <p:cNvPr id="60" name="Group 59">
            <a:extLst>
              <a:ext uri="{FF2B5EF4-FFF2-40B4-BE49-F238E27FC236}">
                <a16:creationId xmlns:a16="http://schemas.microsoft.com/office/drawing/2014/main" id="{769836B4-AB95-41FA-8D1B-399F1007C1A9}"/>
              </a:ext>
            </a:extLst>
          </p:cNvPr>
          <p:cNvGrpSpPr/>
          <p:nvPr/>
        </p:nvGrpSpPr>
        <p:grpSpPr>
          <a:xfrm>
            <a:off x="2899507" y="4835193"/>
            <a:ext cx="100584" cy="475614"/>
            <a:chOff x="2564529" y="3640142"/>
            <a:chExt cx="100584" cy="475614"/>
          </a:xfrm>
        </p:grpSpPr>
        <p:cxnSp>
          <p:nvCxnSpPr>
            <p:cNvPr id="39" name="Straight Arrow Connector 38">
              <a:extLst>
                <a:ext uri="{FF2B5EF4-FFF2-40B4-BE49-F238E27FC236}">
                  <a16:creationId xmlns:a16="http://schemas.microsoft.com/office/drawing/2014/main" id="{BBA23BFB-13A6-4112-9C13-8C38EA3A5B3F}"/>
                </a:ext>
              </a:extLst>
            </p:cNvPr>
            <p:cNvCxnSpPr>
              <a:stCxn id="40" idx="0"/>
            </p:cNvCxnSpPr>
            <p:nvPr/>
          </p:nvCxnSpPr>
          <p:spPr>
            <a:xfrm>
              <a:off x="2614821" y="3740726"/>
              <a:ext cx="0" cy="375030"/>
            </a:xfrm>
            <a:prstGeom prst="straightConnector1">
              <a:avLst/>
            </a:prstGeom>
            <a:ln w="254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01764CAB-E093-4721-9192-CF4B1B0CFD8A}"/>
                </a:ext>
              </a:extLst>
            </p:cNvPr>
            <p:cNvSpPr/>
            <p:nvPr/>
          </p:nvSpPr>
          <p:spPr>
            <a:xfrm flipV="1">
              <a:off x="2564529" y="3640142"/>
              <a:ext cx="100584" cy="100584"/>
            </a:xfrm>
            <a:prstGeom prst="ellipse">
              <a:avLst/>
            </a:prstGeom>
            <a:solidFill>
              <a:schemeClr val="accent6"/>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grpSp>
      <p:grpSp>
        <p:nvGrpSpPr>
          <p:cNvPr id="59" name="Group 58">
            <a:extLst>
              <a:ext uri="{FF2B5EF4-FFF2-40B4-BE49-F238E27FC236}">
                <a16:creationId xmlns:a16="http://schemas.microsoft.com/office/drawing/2014/main" id="{96F73571-C753-4FAC-8A9E-61D914210637}"/>
              </a:ext>
            </a:extLst>
          </p:cNvPr>
          <p:cNvGrpSpPr/>
          <p:nvPr/>
        </p:nvGrpSpPr>
        <p:grpSpPr>
          <a:xfrm>
            <a:off x="5573330" y="4835193"/>
            <a:ext cx="100584" cy="475614"/>
            <a:chOff x="5238352" y="3640142"/>
            <a:chExt cx="100584" cy="475614"/>
          </a:xfrm>
        </p:grpSpPr>
        <p:cxnSp>
          <p:nvCxnSpPr>
            <p:cNvPr id="42" name="Straight Arrow Connector 41">
              <a:extLst>
                <a:ext uri="{FF2B5EF4-FFF2-40B4-BE49-F238E27FC236}">
                  <a16:creationId xmlns:a16="http://schemas.microsoft.com/office/drawing/2014/main" id="{129D550A-8C3B-4309-BA0C-DDC87165AE72}"/>
                </a:ext>
              </a:extLst>
            </p:cNvPr>
            <p:cNvCxnSpPr>
              <a:stCxn id="43" idx="0"/>
            </p:cNvCxnSpPr>
            <p:nvPr/>
          </p:nvCxnSpPr>
          <p:spPr>
            <a:xfrm>
              <a:off x="5288644" y="3740726"/>
              <a:ext cx="0" cy="375030"/>
            </a:xfrm>
            <a:prstGeom prst="straightConnector1">
              <a:avLst/>
            </a:prstGeom>
            <a:ln w="254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18FB3AE8-CC76-48F7-8BF5-2E5B40AB72DC}"/>
                </a:ext>
              </a:extLst>
            </p:cNvPr>
            <p:cNvSpPr/>
            <p:nvPr/>
          </p:nvSpPr>
          <p:spPr>
            <a:xfrm flipV="1">
              <a:off x="5238352" y="3640142"/>
              <a:ext cx="100584" cy="100584"/>
            </a:xfrm>
            <a:prstGeom prst="ellipse">
              <a:avLst/>
            </a:prstGeom>
            <a:solidFill>
              <a:schemeClr val="accent6"/>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grpSp>
      <p:grpSp>
        <p:nvGrpSpPr>
          <p:cNvPr id="58" name="Group 57">
            <a:extLst>
              <a:ext uri="{FF2B5EF4-FFF2-40B4-BE49-F238E27FC236}">
                <a16:creationId xmlns:a16="http://schemas.microsoft.com/office/drawing/2014/main" id="{A6268757-2749-4670-8C7F-1CD0A8D33F02}"/>
              </a:ext>
            </a:extLst>
          </p:cNvPr>
          <p:cNvGrpSpPr/>
          <p:nvPr/>
        </p:nvGrpSpPr>
        <p:grpSpPr>
          <a:xfrm>
            <a:off x="8247153" y="4835193"/>
            <a:ext cx="100584" cy="475614"/>
            <a:chOff x="7912175" y="3640142"/>
            <a:chExt cx="100584" cy="475614"/>
          </a:xfrm>
        </p:grpSpPr>
        <p:cxnSp>
          <p:nvCxnSpPr>
            <p:cNvPr id="45" name="Straight Arrow Connector 44">
              <a:extLst>
                <a:ext uri="{FF2B5EF4-FFF2-40B4-BE49-F238E27FC236}">
                  <a16:creationId xmlns:a16="http://schemas.microsoft.com/office/drawing/2014/main" id="{5F9BB0C1-3CB7-4E31-A21D-88A914936EAE}"/>
                </a:ext>
              </a:extLst>
            </p:cNvPr>
            <p:cNvCxnSpPr>
              <a:stCxn id="46" idx="0"/>
            </p:cNvCxnSpPr>
            <p:nvPr/>
          </p:nvCxnSpPr>
          <p:spPr>
            <a:xfrm>
              <a:off x="7962467" y="3740726"/>
              <a:ext cx="0" cy="375030"/>
            </a:xfrm>
            <a:prstGeom prst="straightConnector1">
              <a:avLst/>
            </a:prstGeom>
            <a:ln w="254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8ABC4630-2C9C-498C-9270-B9920831FDE0}"/>
                </a:ext>
              </a:extLst>
            </p:cNvPr>
            <p:cNvSpPr/>
            <p:nvPr/>
          </p:nvSpPr>
          <p:spPr>
            <a:xfrm flipV="1">
              <a:off x="7912175" y="3640142"/>
              <a:ext cx="100584" cy="100584"/>
            </a:xfrm>
            <a:prstGeom prst="ellipse">
              <a:avLst/>
            </a:prstGeom>
            <a:solidFill>
              <a:schemeClr val="accent6"/>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grpSp>
      <p:grpSp>
        <p:nvGrpSpPr>
          <p:cNvPr id="28" name="Group 27">
            <a:extLst>
              <a:ext uri="{FF2B5EF4-FFF2-40B4-BE49-F238E27FC236}">
                <a16:creationId xmlns:a16="http://schemas.microsoft.com/office/drawing/2014/main" id="{20AD7AE5-7D52-4EED-8D3A-26A8C3F0F228}"/>
              </a:ext>
            </a:extLst>
          </p:cNvPr>
          <p:cNvGrpSpPr/>
          <p:nvPr/>
        </p:nvGrpSpPr>
        <p:grpSpPr>
          <a:xfrm>
            <a:off x="10920977" y="4835193"/>
            <a:ext cx="100584" cy="475614"/>
            <a:chOff x="10585999" y="3640142"/>
            <a:chExt cx="100584" cy="475614"/>
          </a:xfrm>
        </p:grpSpPr>
        <p:cxnSp>
          <p:nvCxnSpPr>
            <p:cNvPr id="48" name="Straight Arrow Connector 47">
              <a:extLst>
                <a:ext uri="{FF2B5EF4-FFF2-40B4-BE49-F238E27FC236}">
                  <a16:creationId xmlns:a16="http://schemas.microsoft.com/office/drawing/2014/main" id="{CAD01648-5E64-44B4-90E9-B0A47E9B261D}"/>
                </a:ext>
              </a:extLst>
            </p:cNvPr>
            <p:cNvCxnSpPr>
              <a:stCxn id="49" idx="0"/>
            </p:cNvCxnSpPr>
            <p:nvPr/>
          </p:nvCxnSpPr>
          <p:spPr>
            <a:xfrm>
              <a:off x="10636291" y="3740726"/>
              <a:ext cx="0" cy="375030"/>
            </a:xfrm>
            <a:prstGeom prst="straightConnector1">
              <a:avLst/>
            </a:prstGeom>
            <a:ln w="254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EF6E700E-9106-45B9-8BE8-7E24AAF06E02}"/>
                </a:ext>
              </a:extLst>
            </p:cNvPr>
            <p:cNvSpPr/>
            <p:nvPr/>
          </p:nvSpPr>
          <p:spPr>
            <a:xfrm flipV="1">
              <a:off x="10585999" y="3640142"/>
              <a:ext cx="100584" cy="100584"/>
            </a:xfrm>
            <a:prstGeom prst="ellipse">
              <a:avLst/>
            </a:prstGeom>
            <a:solidFill>
              <a:schemeClr val="accent6"/>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0">
              <a:prstTxWarp prst="textNoShape">
                <a:avLst/>
              </a:prstTxWarp>
              <a:noAutofit/>
            </a:bodyPr>
            <a:lstStyle/>
            <a:p>
              <a:pPr algn="ctr">
                <a:lnSpc>
                  <a:spcPct val="110000"/>
                </a:lnSpc>
              </a:pPr>
              <a:endParaRPr lang="en-US" sz="1200" dirty="0">
                <a:solidFill>
                  <a:schemeClr val="tx2"/>
                </a:solidFill>
              </a:endParaRPr>
            </a:p>
          </p:txBody>
        </p:sp>
      </p:grpSp>
      <p:sp>
        <p:nvSpPr>
          <p:cNvPr id="50" name="TextBox 49">
            <a:extLst>
              <a:ext uri="{FF2B5EF4-FFF2-40B4-BE49-F238E27FC236}">
                <a16:creationId xmlns:a16="http://schemas.microsoft.com/office/drawing/2014/main" id="{1324AC27-7743-49F1-ADC1-C644B45CC2E3}"/>
              </a:ext>
            </a:extLst>
          </p:cNvPr>
          <p:cNvSpPr txBox="1">
            <a:spLocks/>
          </p:cNvSpPr>
          <p:nvPr>
            <p:custDataLst>
              <p:tags r:id="rId1"/>
            </p:custDataLst>
          </p:nvPr>
        </p:nvSpPr>
        <p:spPr>
          <a:xfrm>
            <a:off x="941400" y="3496852"/>
            <a:ext cx="1566409" cy="497558"/>
          </a:xfrm>
          <a:prstGeom prst="rect">
            <a:avLst/>
          </a:prstGeom>
          <a:solidFill>
            <a:schemeClr val="accent6"/>
          </a:solidFill>
          <a:ln w="19050">
            <a:solidFill>
              <a:schemeClr val="tx1"/>
            </a:solidFill>
          </a:ln>
          <a:effectLst>
            <a:outerShdw blurRad="50800" dist="38100" dir="2700000" algn="tl" rotWithShape="0">
              <a:prstClr val="black">
                <a:alpha val="40000"/>
              </a:prstClr>
            </a:outerShdw>
          </a:effectLst>
        </p:spPr>
        <p:txBody>
          <a:bodyPr vert="horz" wrap="square" lIns="64008" tIns="64008" rIns="64008" bIns="64008" rtlCol="0" anchor="t" anchorCtr="0">
            <a:noAutofit/>
          </a:bodyPr>
          <a:lstStyle/>
          <a:p>
            <a:pPr marL="0" lvl="1">
              <a:lnSpc>
                <a:spcPct val="120000"/>
              </a:lnSpc>
              <a:spcBef>
                <a:spcPts val="100"/>
              </a:spcBef>
              <a:spcAft>
                <a:spcPts val="100"/>
              </a:spcAft>
              <a:buClr>
                <a:schemeClr val="bg2"/>
              </a:buClr>
              <a:buSzPct val="92000"/>
            </a:pPr>
            <a:r>
              <a:rPr lang="en-US" sz="1000" dirty="0">
                <a:latin typeface="Merriweather Sans" pitchFamily="2" charset="0"/>
                <a:cs typeface="Arial" panose="020B0604020202020204" pitchFamily="34" charset="0"/>
              </a:rPr>
              <a:t>Established Collateral Group.</a:t>
            </a:r>
          </a:p>
        </p:txBody>
      </p:sp>
      <p:sp>
        <p:nvSpPr>
          <p:cNvPr id="51" name="TextBox 50">
            <a:extLst>
              <a:ext uri="{FF2B5EF4-FFF2-40B4-BE49-F238E27FC236}">
                <a16:creationId xmlns:a16="http://schemas.microsoft.com/office/drawing/2014/main" id="{35411F3B-2688-4EF5-BF7C-A7AB6855AD7A}"/>
              </a:ext>
            </a:extLst>
          </p:cNvPr>
          <p:cNvSpPr txBox="1">
            <a:spLocks/>
          </p:cNvSpPr>
          <p:nvPr>
            <p:custDataLst>
              <p:tags r:id="rId2"/>
            </p:custDataLst>
          </p:nvPr>
        </p:nvSpPr>
        <p:spPr>
          <a:xfrm>
            <a:off x="2771521" y="2889934"/>
            <a:ext cx="3048691" cy="1104476"/>
          </a:xfrm>
          <a:prstGeom prst="rect">
            <a:avLst/>
          </a:prstGeom>
          <a:solidFill>
            <a:schemeClr val="accent6"/>
          </a:solidFill>
          <a:ln w="19050">
            <a:solidFill>
              <a:schemeClr val="bg2">
                <a:lumMod val="40000"/>
                <a:lumOff val="60000"/>
              </a:schemeClr>
            </a:solidFill>
          </a:ln>
          <a:effectLst>
            <a:outerShdw blurRad="50800" dist="38100" dir="2700000" algn="tl" rotWithShape="0">
              <a:prstClr val="black">
                <a:alpha val="40000"/>
              </a:prstClr>
            </a:outerShdw>
          </a:effectLst>
        </p:spPr>
        <p:txBody>
          <a:bodyPr vert="horz" wrap="square" lIns="64008" tIns="64008" rIns="64008" bIns="64008" rtlCol="0" anchor="t" anchorCtr="0">
            <a:noAutofit/>
          </a:bodyPr>
          <a:lstStyle/>
          <a:p>
            <a:pPr marL="0" lvl="1">
              <a:lnSpc>
                <a:spcPct val="120000"/>
              </a:lnSpc>
              <a:spcBef>
                <a:spcPts val="100"/>
              </a:spcBef>
              <a:spcAft>
                <a:spcPts val="100"/>
              </a:spcAft>
              <a:buClr>
                <a:schemeClr val="bg2"/>
              </a:buClr>
              <a:buSzPct val="92000"/>
            </a:pPr>
            <a:r>
              <a:rPr lang="en-GB" sz="1000" dirty="0">
                <a:latin typeface="Merriweather Sans" pitchFamily="2" charset="0"/>
                <a:cs typeface="Arial" panose="020B0604020202020204" pitchFamily="34" charset="0"/>
              </a:rPr>
              <a:t>Call with </a:t>
            </a:r>
            <a:r>
              <a:rPr lang="en-GB" sz="1000" b="1" dirty="0">
                <a:latin typeface="Merriweather Sans" pitchFamily="2" charset="0"/>
                <a:cs typeface="Arial" panose="020B0604020202020204" pitchFamily="34" charset="0"/>
              </a:rPr>
              <a:t>India's  NSE </a:t>
            </a:r>
            <a:r>
              <a:rPr lang="en-GB" sz="1000" dirty="0">
                <a:latin typeface="Merriweather Sans" pitchFamily="2" charset="0"/>
                <a:cs typeface="Arial" panose="020B0604020202020204" pitchFamily="34" charset="0"/>
              </a:rPr>
              <a:t>highlighting areas that could be changed to increase SBL participation- </a:t>
            </a:r>
            <a:r>
              <a:rPr lang="en-GB" sz="1000" dirty="0" err="1">
                <a:latin typeface="Merriweather Sans" pitchFamily="2" charset="0"/>
                <a:cs typeface="Arial" panose="020B0604020202020204" pitchFamily="34" charset="0"/>
              </a:rPr>
              <a:t>eg.</a:t>
            </a:r>
            <a:r>
              <a:rPr lang="en-GB" sz="1000" dirty="0">
                <a:latin typeface="Merriweather Sans" pitchFamily="2" charset="0"/>
                <a:cs typeface="Arial" panose="020B0604020202020204" pitchFamily="34" charset="0"/>
              </a:rPr>
              <a:t> reducing tenure of SBL trades, changing margin levels, HFs in India and incorporating </a:t>
            </a:r>
            <a:br>
              <a:rPr lang="en-GB" sz="1000" dirty="0">
                <a:latin typeface="Merriweather Sans" pitchFamily="2" charset="0"/>
                <a:cs typeface="Arial" panose="020B0604020202020204" pitchFamily="34" charset="0"/>
              </a:rPr>
            </a:br>
            <a:r>
              <a:rPr lang="en-GB" sz="1000" dirty="0">
                <a:latin typeface="Merriweather Sans" pitchFamily="2" charset="0"/>
                <a:cs typeface="Arial" panose="020B0604020202020204" pitchFamily="34" charset="0"/>
              </a:rPr>
              <a:t>G-Secs into lending programs</a:t>
            </a:r>
            <a:endParaRPr lang="en-US" sz="1000" dirty="0">
              <a:latin typeface="Merriweather Sans" pitchFamily="2" charset="0"/>
              <a:cs typeface="Arial" panose="020B0604020202020204" pitchFamily="34" charset="0"/>
            </a:endParaRPr>
          </a:p>
        </p:txBody>
      </p:sp>
      <p:sp>
        <p:nvSpPr>
          <p:cNvPr id="52" name="TextBox 51">
            <a:extLst>
              <a:ext uri="{FF2B5EF4-FFF2-40B4-BE49-F238E27FC236}">
                <a16:creationId xmlns:a16="http://schemas.microsoft.com/office/drawing/2014/main" id="{5549DCED-C178-452B-ABCA-4755CCE61813}"/>
              </a:ext>
            </a:extLst>
          </p:cNvPr>
          <p:cNvSpPr txBox="1">
            <a:spLocks/>
          </p:cNvSpPr>
          <p:nvPr>
            <p:custDataLst>
              <p:tags r:id="rId3"/>
            </p:custDataLst>
          </p:nvPr>
        </p:nvSpPr>
        <p:spPr>
          <a:xfrm>
            <a:off x="6181356" y="3295455"/>
            <a:ext cx="1566409" cy="698955"/>
          </a:xfrm>
          <a:prstGeom prst="rect">
            <a:avLst/>
          </a:prstGeom>
          <a:solidFill>
            <a:schemeClr val="accent6"/>
          </a:solidFill>
          <a:ln w="19050">
            <a:solidFill>
              <a:schemeClr val="accent4"/>
            </a:solidFill>
          </a:ln>
          <a:effectLst>
            <a:outerShdw blurRad="50800" dist="38100" dir="2700000" algn="tl" rotWithShape="0">
              <a:prstClr val="black">
                <a:alpha val="40000"/>
              </a:prstClr>
            </a:outerShdw>
          </a:effectLst>
        </p:spPr>
        <p:txBody>
          <a:bodyPr vert="horz" wrap="square" lIns="64008" tIns="64008" rIns="64008" bIns="64008" rtlCol="0" anchor="t" anchorCtr="0">
            <a:noAutofit/>
          </a:bodyPr>
          <a:lstStyle/>
          <a:p>
            <a:pPr marL="0" lvl="1">
              <a:lnSpc>
                <a:spcPct val="120000"/>
              </a:lnSpc>
              <a:spcBef>
                <a:spcPts val="100"/>
              </a:spcBef>
              <a:spcAft>
                <a:spcPts val="100"/>
              </a:spcAft>
              <a:buClr>
                <a:schemeClr val="bg2"/>
              </a:buClr>
              <a:buSzPct val="92000"/>
            </a:pPr>
            <a:r>
              <a:rPr lang="en-GB" sz="1000" dirty="0">
                <a:latin typeface="Merriweather Sans" pitchFamily="2" charset="0"/>
                <a:cs typeface="Arial" panose="020B0604020202020204" pitchFamily="34" charset="0"/>
              </a:rPr>
              <a:t>Contributed to AmCham paper on </a:t>
            </a:r>
            <a:r>
              <a:rPr lang="en-GB" sz="1000" b="1" dirty="0">
                <a:latin typeface="Merriweather Sans" pitchFamily="2" charset="0"/>
                <a:cs typeface="Arial" panose="020B0604020202020204" pitchFamily="34" charset="0"/>
              </a:rPr>
              <a:t>Taiwan market</a:t>
            </a:r>
            <a:endParaRPr lang="en-US" sz="1000" b="1" dirty="0">
              <a:latin typeface="Merriweather Sans" pitchFamily="2" charset="0"/>
              <a:cs typeface="Arial" panose="020B0604020202020204" pitchFamily="34" charset="0"/>
            </a:endParaRPr>
          </a:p>
        </p:txBody>
      </p:sp>
      <p:sp>
        <p:nvSpPr>
          <p:cNvPr id="53" name="TextBox 52">
            <a:extLst>
              <a:ext uri="{FF2B5EF4-FFF2-40B4-BE49-F238E27FC236}">
                <a16:creationId xmlns:a16="http://schemas.microsoft.com/office/drawing/2014/main" id="{97A8F658-4C7F-4D24-8332-32CAB81DBCAF}"/>
              </a:ext>
            </a:extLst>
          </p:cNvPr>
          <p:cNvSpPr txBox="1">
            <a:spLocks/>
          </p:cNvSpPr>
          <p:nvPr>
            <p:custDataLst>
              <p:tags r:id="rId4"/>
            </p:custDataLst>
          </p:nvPr>
        </p:nvSpPr>
        <p:spPr>
          <a:xfrm>
            <a:off x="8689324" y="2889934"/>
            <a:ext cx="1895355" cy="1104476"/>
          </a:xfrm>
          <a:prstGeom prst="rect">
            <a:avLst/>
          </a:prstGeom>
          <a:solidFill>
            <a:schemeClr val="accent6"/>
          </a:solidFill>
          <a:ln w="19050">
            <a:solidFill>
              <a:schemeClr val="bg1"/>
            </a:solidFill>
          </a:ln>
          <a:effectLst>
            <a:outerShdw blurRad="50800" dist="38100" dir="2700000" algn="tl" rotWithShape="0">
              <a:prstClr val="black">
                <a:alpha val="40000"/>
              </a:prstClr>
            </a:outerShdw>
          </a:effectLst>
        </p:spPr>
        <p:txBody>
          <a:bodyPr vert="horz" wrap="square" lIns="64008" tIns="64008" rIns="64008" bIns="64008" rtlCol="0" anchor="t" anchorCtr="0">
            <a:noAutofit/>
          </a:bodyPr>
          <a:lstStyle/>
          <a:p>
            <a:pPr marL="0" lvl="1">
              <a:lnSpc>
                <a:spcPct val="120000"/>
              </a:lnSpc>
              <a:spcBef>
                <a:spcPts val="100"/>
              </a:spcBef>
              <a:spcAft>
                <a:spcPts val="100"/>
              </a:spcAft>
              <a:buClr>
                <a:schemeClr val="bg2"/>
              </a:buClr>
              <a:buSzPct val="92000"/>
            </a:pPr>
            <a:r>
              <a:rPr lang="en-GB" sz="1000" dirty="0">
                <a:latin typeface="Merriweather Sans" pitchFamily="2" charset="0"/>
                <a:cs typeface="Arial" panose="020B0604020202020204" pitchFamily="34" charset="0"/>
              </a:rPr>
              <a:t>Contributed to </a:t>
            </a:r>
            <a:r>
              <a:rPr lang="en-GB" sz="1000" b="1" dirty="0">
                <a:latin typeface="Merriweather Sans" pitchFamily="2" charset="0"/>
                <a:cs typeface="Arial" panose="020B0604020202020204" pitchFamily="34" charset="0"/>
              </a:rPr>
              <a:t>ASIFMA</a:t>
            </a:r>
            <a:r>
              <a:rPr lang="en-GB" sz="1000" dirty="0">
                <a:latin typeface="Merriweather Sans" pitchFamily="2" charset="0"/>
                <a:cs typeface="Arial" panose="020B0604020202020204" pitchFamily="34" charset="0"/>
              </a:rPr>
              <a:t> paper submission to KSD on issues with collateral/pledge and got positive market developments </a:t>
            </a:r>
            <a:endParaRPr lang="en-US" sz="1000" dirty="0">
              <a:latin typeface="Merriweather Sans" pitchFamily="2" charset="0"/>
              <a:cs typeface="Arial" panose="020B0604020202020204" pitchFamily="34" charset="0"/>
            </a:endParaRPr>
          </a:p>
        </p:txBody>
      </p:sp>
      <p:sp>
        <p:nvSpPr>
          <p:cNvPr id="54" name="TextBox 53">
            <a:extLst>
              <a:ext uri="{FF2B5EF4-FFF2-40B4-BE49-F238E27FC236}">
                <a16:creationId xmlns:a16="http://schemas.microsoft.com/office/drawing/2014/main" id="{F3E8B8B8-4BFF-470B-918D-5519AE990EFE}"/>
              </a:ext>
            </a:extLst>
          </p:cNvPr>
          <p:cNvSpPr txBox="1">
            <a:spLocks/>
          </p:cNvSpPr>
          <p:nvPr>
            <p:custDataLst>
              <p:tags r:id="rId5"/>
            </p:custDataLst>
          </p:nvPr>
        </p:nvSpPr>
        <p:spPr>
          <a:xfrm>
            <a:off x="2157322" y="5409595"/>
            <a:ext cx="1566409" cy="556632"/>
          </a:xfrm>
          <a:prstGeom prst="rect">
            <a:avLst/>
          </a:prstGeom>
          <a:solidFill>
            <a:schemeClr val="accent6"/>
          </a:solidFill>
          <a:ln w="19050">
            <a:solidFill>
              <a:schemeClr val="bg2"/>
            </a:solidFill>
          </a:ln>
          <a:effectLst>
            <a:outerShdw blurRad="50800" dist="38100" dir="2700000" algn="tl" rotWithShape="0">
              <a:prstClr val="black">
                <a:alpha val="40000"/>
              </a:prstClr>
            </a:outerShdw>
          </a:effectLst>
        </p:spPr>
        <p:txBody>
          <a:bodyPr vert="horz" wrap="square" lIns="64008" tIns="64008" rIns="64008" bIns="64008" rtlCol="0" anchor="t" anchorCtr="0">
            <a:noAutofit/>
          </a:bodyPr>
          <a:lstStyle/>
          <a:p>
            <a:pPr marL="0" lvl="1">
              <a:lnSpc>
                <a:spcPct val="120000"/>
              </a:lnSpc>
              <a:spcBef>
                <a:spcPts val="100"/>
              </a:spcBef>
              <a:spcAft>
                <a:spcPts val="100"/>
              </a:spcAft>
              <a:buClr>
                <a:schemeClr val="bg2"/>
              </a:buClr>
              <a:buSzPct val="92000"/>
            </a:pPr>
            <a:r>
              <a:rPr lang="en-GB" sz="1000" dirty="0">
                <a:latin typeface="Merriweather Sans" pitchFamily="2" charset="0"/>
                <a:cs typeface="Arial" panose="020B0604020202020204" pitchFamily="34" charset="0"/>
              </a:rPr>
              <a:t>Prepared Collateral 101 and 201 webinars </a:t>
            </a:r>
            <a:endParaRPr lang="en-US" sz="1000" dirty="0">
              <a:latin typeface="Merriweather Sans" pitchFamily="2" charset="0"/>
              <a:cs typeface="Arial" panose="020B0604020202020204" pitchFamily="34" charset="0"/>
            </a:endParaRPr>
          </a:p>
        </p:txBody>
      </p:sp>
      <p:sp>
        <p:nvSpPr>
          <p:cNvPr id="55" name="TextBox 54">
            <a:extLst>
              <a:ext uri="{FF2B5EF4-FFF2-40B4-BE49-F238E27FC236}">
                <a16:creationId xmlns:a16="http://schemas.microsoft.com/office/drawing/2014/main" id="{CEE05156-110C-4320-9F1E-0F4935E76F38}"/>
              </a:ext>
            </a:extLst>
          </p:cNvPr>
          <p:cNvSpPr txBox="1">
            <a:spLocks/>
          </p:cNvSpPr>
          <p:nvPr>
            <p:custDataLst>
              <p:tags r:id="rId6"/>
            </p:custDataLst>
          </p:nvPr>
        </p:nvSpPr>
        <p:spPr>
          <a:xfrm>
            <a:off x="4360282" y="5409595"/>
            <a:ext cx="2519579" cy="1027412"/>
          </a:xfrm>
          <a:prstGeom prst="rect">
            <a:avLst/>
          </a:prstGeom>
          <a:solidFill>
            <a:schemeClr val="accent6"/>
          </a:solidFill>
          <a:ln w="19050">
            <a:solidFill>
              <a:schemeClr val="accent3"/>
            </a:solidFill>
          </a:ln>
          <a:effectLst>
            <a:outerShdw blurRad="50800" dist="38100" dir="2700000" algn="tl" rotWithShape="0">
              <a:prstClr val="black">
                <a:alpha val="40000"/>
              </a:prstClr>
            </a:outerShdw>
          </a:effectLst>
        </p:spPr>
        <p:txBody>
          <a:bodyPr vert="horz" wrap="square" lIns="64008" tIns="64008" rIns="64008" bIns="64008" rtlCol="0" anchor="t" anchorCtr="0">
            <a:noAutofit/>
          </a:bodyPr>
          <a:lstStyle/>
          <a:p>
            <a:pPr marL="0" lvl="1">
              <a:lnSpc>
                <a:spcPct val="120000"/>
              </a:lnSpc>
              <a:spcBef>
                <a:spcPts val="100"/>
              </a:spcBef>
              <a:spcAft>
                <a:spcPts val="100"/>
              </a:spcAft>
              <a:buClr>
                <a:schemeClr val="bg2"/>
              </a:buClr>
              <a:buSzPct val="92000"/>
            </a:pPr>
            <a:r>
              <a:rPr lang="en-GB" sz="1000" dirty="0">
                <a:latin typeface="Merriweather Sans" pitchFamily="2" charset="0"/>
                <a:cs typeface="Arial" panose="020B0604020202020204" pitchFamily="34" charset="0"/>
              </a:rPr>
              <a:t>Created PPT on India market, </a:t>
            </a:r>
            <a:br>
              <a:rPr lang="en-GB" sz="1000" dirty="0">
                <a:latin typeface="Merriweather Sans" pitchFamily="2" charset="0"/>
                <a:cs typeface="Arial" panose="020B0604020202020204" pitchFamily="34" charset="0"/>
              </a:rPr>
            </a:br>
            <a:r>
              <a:rPr lang="en-GB" sz="1000" dirty="0">
                <a:latin typeface="Merriweather Sans" pitchFamily="2" charset="0"/>
                <a:cs typeface="Arial" panose="020B0604020202020204" pitchFamily="34" charset="0"/>
              </a:rPr>
              <a:t>including a comparison matrix showing India market practices relative to other regional markets.  Shared with NSE </a:t>
            </a:r>
            <a:br>
              <a:rPr lang="en-GB" sz="1000" dirty="0">
                <a:latin typeface="Merriweather Sans" pitchFamily="2" charset="0"/>
                <a:cs typeface="Arial" panose="020B0604020202020204" pitchFamily="34" charset="0"/>
              </a:rPr>
            </a:br>
            <a:r>
              <a:rPr lang="en-GB" sz="1000" dirty="0">
                <a:latin typeface="Merriweather Sans" pitchFamily="2" charset="0"/>
                <a:cs typeface="Arial" panose="020B0604020202020204" pitchFamily="34" charset="0"/>
              </a:rPr>
              <a:t>and ASIFMA </a:t>
            </a:r>
            <a:endParaRPr lang="en-US" sz="1000" dirty="0">
              <a:latin typeface="Merriweather Sans" pitchFamily="2" charset="0"/>
              <a:cs typeface="Arial" panose="020B0604020202020204" pitchFamily="34" charset="0"/>
            </a:endParaRPr>
          </a:p>
        </p:txBody>
      </p:sp>
      <p:sp>
        <p:nvSpPr>
          <p:cNvPr id="56" name="TextBox 55">
            <a:extLst>
              <a:ext uri="{FF2B5EF4-FFF2-40B4-BE49-F238E27FC236}">
                <a16:creationId xmlns:a16="http://schemas.microsoft.com/office/drawing/2014/main" id="{E3ADCAE7-9657-496B-88CB-4A0787F70CCD}"/>
              </a:ext>
            </a:extLst>
          </p:cNvPr>
          <p:cNvSpPr txBox="1">
            <a:spLocks/>
          </p:cNvSpPr>
          <p:nvPr>
            <p:custDataLst>
              <p:tags r:id="rId7"/>
            </p:custDataLst>
          </p:nvPr>
        </p:nvSpPr>
        <p:spPr>
          <a:xfrm>
            <a:off x="7345741" y="5409594"/>
            <a:ext cx="1895355" cy="1117947"/>
          </a:xfrm>
          <a:prstGeom prst="rect">
            <a:avLst/>
          </a:prstGeom>
          <a:solidFill>
            <a:schemeClr val="accent6"/>
          </a:solidFill>
          <a:ln w="19050">
            <a:solidFill>
              <a:schemeClr val="accent5"/>
            </a:solidFill>
          </a:ln>
          <a:effectLst>
            <a:outerShdw blurRad="50800" dist="38100" dir="2700000" algn="tl" rotWithShape="0">
              <a:prstClr val="black">
                <a:alpha val="40000"/>
              </a:prstClr>
            </a:outerShdw>
          </a:effectLst>
        </p:spPr>
        <p:txBody>
          <a:bodyPr vert="horz" wrap="square" lIns="64008" tIns="64008" rIns="64008" bIns="64008" rtlCol="0" anchor="t" anchorCtr="0">
            <a:noAutofit/>
          </a:bodyPr>
          <a:lstStyle/>
          <a:p>
            <a:pPr marL="0" lvl="1">
              <a:lnSpc>
                <a:spcPct val="120000"/>
              </a:lnSpc>
              <a:spcBef>
                <a:spcPts val="100"/>
              </a:spcBef>
              <a:spcAft>
                <a:spcPts val="100"/>
              </a:spcAft>
              <a:buClr>
                <a:schemeClr val="bg2"/>
              </a:buClr>
              <a:buSzPct val="92000"/>
            </a:pPr>
            <a:r>
              <a:rPr lang="en-GB" sz="1000" dirty="0">
                <a:latin typeface="Merriweather Sans" pitchFamily="2" charset="0"/>
                <a:cs typeface="Arial" panose="020B0604020202020204" pitchFamily="34" charset="0"/>
              </a:rPr>
              <a:t>Collaboration with </a:t>
            </a:r>
            <a:r>
              <a:rPr lang="en-GB" sz="1000" b="1" dirty="0">
                <a:latin typeface="Merriweather Sans" pitchFamily="2" charset="0"/>
                <a:cs typeface="Arial" panose="020B0604020202020204" pitchFamily="34" charset="0"/>
              </a:rPr>
              <a:t>ISLA</a:t>
            </a:r>
            <a:r>
              <a:rPr lang="en-GB" sz="1000" dirty="0">
                <a:latin typeface="Merriweather Sans" pitchFamily="2" charset="0"/>
                <a:cs typeface="Arial" panose="020B0604020202020204" pitchFamily="34" charset="0"/>
              </a:rPr>
              <a:t> to answer introductory queries about SBL processes and documentation requirements to RBI. </a:t>
            </a:r>
            <a:endParaRPr lang="en-US" sz="1000" dirty="0">
              <a:latin typeface="Merriweather Sans" pitchFamily="2" charset="0"/>
              <a:cs typeface="Arial" panose="020B0604020202020204" pitchFamily="34" charset="0"/>
            </a:endParaRPr>
          </a:p>
        </p:txBody>
      </p:sp>
      <p:sp>
        <p:nvSpPr>
          <p:cNvPr id="57" name="TextBox 56">
            <a:extLst>
              <a:ext uri="{FF2B5EF4-FFF2-40B4-BE49-F238E27FC236}">
                <a16:creationId xmlns:a16="http://schemas.microsoft.com/office/drawing/2014/main" id="{D209274D-7574-4F20-B351-B80FFAC837C8}"/>
              </a:ext>
            </a:extLst>
          </p:cNvPr>
          <p:cNvSpPr txBox="1">
            <a:spLocks/>
          </p:cNvSpPr>
          <p:nvPr>
            <p:custDataLst>
              <p:tags r:id="rId8"/>
            </p:custDataLst>
          </p:nvPr>
        </p:nvSpPr>
        <p:spPr>
          <a:xfrm>
            <a:off x="10127849" y="5409595"/>
            <a:ext cx="1723050" cy="711924"/>
          </a:xfrm>
          <a:prstGeom prst="rect">
            <a:avLst/>
          </a:prstGeom>
          <a:solidFill>
            <a:schemeClr val="accent6"/>
          </a:solidFill>
          <a:ln w="19050">
            <a:solidFill>
              <a:schemeClr val="accent1"/>
            </a:solidFill>
          </a:ln>
          <a:effectLst>
            <a:outerShdw blurRad="50800" dist="38100" dir="2700000" algn="tl" rotWithShape="0">
              <a:prstClr val="black">
                <a:alpha val="40000"/>
              </a:prstClr>
            </a:outerShdw>
          </a:effectLst>
        </p:spPr>
        <p:txBody>
          <a:bodyPr vert="horz" wrap="square" lIns="64008" tIns="64008" rIns="64008" bIns="64008" rtlCol="0" anchor="t" anchorCtr="0">
            <a:noAutofit/>
          </a:bodyPr>
          <a:lstStyle/>
          <a:p>
            <a:pPr marL="0" lvl="1">
              <a:lnSpc>
                <a:spcPct val="120000"/>
              </a:lnSpc>
              <a:spcBef>
                <a:spcPts val="100"/>
              </a:spcBef>
              <a:spcAft>
                <a:spcPts val="100"/>
              </a:spcAft>
              <a:buClr>
                <a:schemeClr val="bg2"/>
              </a:buClr>
              <a:buSzPct val="92000"/>
            </a:pPr>
            <a:r>
              <a:rPr lang="en-GB" sz="1000" b="1" dirty="0">
                <a:latin typeface="Merriweather Sans" pitchFamily="2" charset="0"/>
                <a:cs typeface="Arial" panose="020B0604020202020204" pitchFamily="34" charset="0"/>
              </a:rPr>
              <a:t>DLT webinar </a:t>
            </a:r>
            <a:r>
              <a:rPr lang="en-GB" sz="1000" dirty="0">
                <a:latin typeface="Merriweather Sans" pitchFamily="2" charset="0"/>
                <a:cs typeface="Arial" panose="020B0604020202020204" pitchFamily="34" charset="0"/>
              </a:rPr>
              <a:t>organised with Value Exchange for PASLA members.</a:t>
            </a:r>
            <a:endParaRPr lang="en-US" sz="1000" dirty="0">
              <a:latin typeface="Merriweather Sans" pitchFamily="2" charset="0"/>
              <a:cs typeface="Arial" panose="020B0604020202020204" pitchFamily="34" charset="0"/>
            </a:endParaRPr>
          </a:p>
        </p:txBody>
      </p:sp>
      <p:sp>
        <p:nvSpPr>
          <p:cNvPr id="2" name="TextBox 1">
            <a:extLst>
              <a:ext uri="{FF2B5EF4-FFF2-40B4-BE49-F238E27FC236}">
                <a16:creationId xmlns:a16="http://schemas.microsoft.com/office/drawing/2014/main" id="{75D55F64-66AB-44C3-B0E0-A7EBE6C3E0D2}"/>
              </a:ext>
            </a:extLst>
          </p:cNvPr>
          <p:cNvSpPr txBox="1"/>
          <p:nvPr/>
        </p:nvSpPr>
        <p:spPr>
          <a:xfrm>
            <a:off x="484628" y="1216011"/>
            <a:ext cx="10782677" cy="2095958"/>
          </a:xfrm>
          <a:prstGeom prst="rect">
            <a:avLst/>
          </a:prstGeom>
          <a:noFill/>
        </p:spPr>
        <p:txBody>
          <a:bodyPr wrap="square" rtlCol="0">
            <a:spAutoFit/>
          </a:bodyPr>
          <a:lstStyle/>
          <a:p>
            <a:pPr>
              <a:spcBef>
                <a:spcPct val="20000"/>
              </a:spcBef>
              <a:buClr>
                <a:schemeClr val="tx1"/>
              </a:buClr>
              <a:defRPr/>
            </a:pPr>
            <a:r>
              <a:rPr lang="en-GB" altLang="en-US" sz="1800" b="1" dirty="0">
                <a:latin typeface="Merriweather Sans" pitchFamily="2" charset="0"/>
              </a:rPr>
              <a:t>Overview</a:t>
            </a:r>
          </a:p>
          <a:p>
            <a:pPr>
              <a:spcBef>
                <a:spcPct val="20000"/>
              </a:spcBef>
              <a:buClr>
                <a:schemeClr val="tx1"/>
              </a:buClr>
              <a:defRPr/>
            </a:pPr>
            <a:r>
              <a:rPr lang="en-GB" altLang="en-US" sz="1100" dirty="0">
                <a:latin typeface="Merriweather Sans" pitchFamily="2" charset="0"/>
              </a:rPr>
              <a:t>The ability to freely use assets as collateral has grown increasingly important for all market participants over the last decade. The myriad of regulations have driven increased capital requirements; have created additional requirements to post collateral for derivative transactions; and have increased focus on optimization and managing balance sheets effectively. </a:t>
            </a:r>
          </a:p>
          <a:p>
            <a:pPr>
              <a:spcBef>
                <a:spcPct val="20000"/>
              </a:spcBef>
              <a:buClr>
                <a:schemeClr val="tx1"/>
              </a:buClr>
              <a:defRPr/>
            </a:pPr>
            <a:endParaRPr lang="en-GB" altLang="en-US" sz="1100" dirty="0">
              <a:latin typeface="Merriweather Sans" pitchFamily="2" charset="0"/>
            </a:endParaRPr>
          </a:p>
          <a:p>
            <a:pPr>
              <a:spcBef>
                <a:spcPct val="20000"/>
              </a:spcBef>
              <a:buClr>
                <a:schemeClr val="tx1"/>
              </a:buClr>
              <a:defRPr/>
            </a:pPr>
            <a:r>
              <a:rPr lang="en-GB" altLang="en-US" sz="1100" dirty="0">
                <a:latin typeface="Merriweather Sans" pitchFamily="2" charset="0"/>
              </a:rPr>
              <a:t>The regulatory environment in APAC restricts how participants can use collateral, creating inefficiencies in bilateral and triparty funding models. The current disjointed nature of how this is managed in APAC has resulted in increased risks within these markets and reduced participation from overseas investors.</a:t>
            </a:r>
          </a:p>
          <a:p>
            <a:pPr>
              <a:spcBef>
                <a:spcPct val="20000"/>
              </a:spcBef>
              <a:buClr>
                <a:schemeClr val="tx1"/>
              </a:buClr>
              <a:defRPr/>
            </a:pPr>
            <a:endParaRPr lang="en-GB" altLang="en-US" sz="1800" dirty="0">
              <a:latin typeface="Merriweather Sans" pitchFamily="2" charset="0"/>
            </a:endParaRPr>
          </a:p>
          <a:p>
            <a:endParaRPr lang="en-GB" dirty="0"/>
          </a:p>
        </p:txBody>
      </p:sp>
    </p:spTree>
    <p:extLst>
      <p:ext uri="{BB962C8B-B14F-4D97-AF65-F5344CB8AC3E}">
        <p14:creationId xmlns:p14="http://schemas.microsoft.com/office/powerpoint/2010/main" val="2319381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0B3F3C-76DF-BA96-438D-AF49A6C8ADCB}"/>
              </a:ext>
            </a:extLst>
          </p:cNvPr>
          <p:cNvSpPr>
            <a:spLocks noGrp="1"/>
          </p:cNvSpPr>
          <p:nvPr>
            <p:ph type="body" sz="half" idx="11"/>
          </p:nvPr>
        </p:nvSpPr>
        <p:spPr/>
        <p:txBody>
          <a:bodyPr/>
          <a:lstStyle/>
          <a:p>
            <a:r>
              <a:rPr lang="en-US" dirty="0"/>
              <a:t>Introduction </a:t>
            </a:r>
          </a:p>
        </p:txBody>
      </p:sp>
      <p:sp>
        <p:nvSpPr>
          <p:cNvPr id="3" name="Text Placeholder 2">
            <a:extLst>
              <a:ext uri="{FF2B5EF4-FFF2-40B4-BE49-F238E27FC236}">
                <a16:creationId xmlns:a16="http://schemas.microsoft.com/office/drawing/2014/main" id="{1A47DB4E-E860-8DAC-72DD-0580697F77A0}"/>
              </a:ext>
            </a:extLst>
          </p:cNvPr>
          <p:cNvSpPr>
            <a:spLocks noGrp="1"/>
          </p:cNvSpPr>
          <p:nvPr>
            <p:ph type="body" sz="half" idx="12"/>
          </p:nvPr>
        </p:nvSpPr>
        <p:spPr/>
        <p:txBody>
          <a:bodyPr/>
          <a:lstStyle/>
          <a:p>
            <a:r>
              <a:rPr lang="en-US" dirty="0"/>
              <a:t>Basics of Collateral Management</a:t>
            </a:r>
          </a:p>
          <a:p>
            <a:r>
              <a:rPr lang="en-GB" dirty="0"/>
              <a:t>Bilateral and Tri-party Operating Flow</a:t>
            </a:r>
          </a:p>
        </p:txBody>
      </p:sp>
    </p:spTree>
    <p:extLst>
      <p:ext uri="{BB962C8B-B14F-4D97-AF65-F5344CB8AC3E}">
        <p14:creationId xmlns:p14="http://schemas.microsoft.com/office/powerpoint/2010/main" val="3174338196"/>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FEFE47-710C-0479-EDA4-C2DFFC5F8340}"/>
              </a:ext>
            </a:extLst>
          </p:cNvPr>
          <p:cNvSpPr>
            <a:spLocks noGrp="1"/>
          </p:cNvSpPr>
          <p:nvPr>
            <p:ph type="body" sz="half" idx="11"/>
          </p:nvPr>
        </p:nvSpPr>
        <p:spPr/>
        <p:txBody>
          <a:bodyPr/>
          <a:lstStyle/>
          <a:p>
            <a:r>
              <a:rPr lang="en-US" dirty="0"/>
              <a:t>Questions?</a:t>
            </a:r>
          </a:p>
        </p:txBody>
      </p:sp>
    </p:spTree>
    <p:extLst>
      <p:ext uri="{BB962C8B-B14F-4D97-AF65-F5344CB8AC3E}">
        <p14:creationId xmlns:p14="http://schemas.microsoft.com/office/powerpoint/2010/main" val="4091363864"/>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8B394A5E-162E-D577-928C-8090F66F75B0}"/>
              </a:ext>
            </a:extLst>
          </p:cNvPr>
          <p:cNvSpPr txBox="1">
            <a:spLocks/>
          </p:cNvSpPr>
          <p:nvPr/>
        </p:nvSpPr>
        <p:spPr>
          <a:xfrm>
            <a:off x="617334" y="1674565"/>
            <a:ext cx="9837673" cy="275422"/>
          </a:xfrm>
          <a:prstGeom prst="rect">
            <a:avLst/>
          </a:prstGeom>
        </p:spPr>
        <p:txBody>
          <a:bodyPr lIns="0" tIns="0" rIns="0" bIns="0" anchor="t">
            <a:noAutofit/>
          </a:bodyPr>
          <a:lstStyle>
            <a:lvl1pPr marL="0" indent="0" algn="l" defTabSz="914400" rtl="0" eaLnBrk="1" latinLnBrk="0" hangingPunct="1">
              <a:lnSpc>
                <a:spcPts val="2200"/>
              </a:lnSpc>
              <a:spcBef>
                <a:spcPts val="1000"/>
              </a:spcBef>
              <a:buFont typeface="Arial" panose="020B0604020202020204" pitchFamily="34" charset="0"/>
              <a:buNone/>
              <a:defRPr sz="2000" b="1" i="0" kern="1200">
                <a:solidFill>
                  <a:schemeClr val="accent1"/>
                </a:solidFill>
                <a:latin typeface="Merriweather Sans" pitchFamily="2" charset="0"/>
                <a:ea typeface="Aktiv Grotesk" panose="020B0504020202020204" pitchFamily="34" charset="0"/>
                <a:cs typeface="Aktiv Grotesk" panose="020B05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dirty="0">
                <a:solidFill>
                  <a:srgbClr val="342A4C"/>
                </a:solidFill>
              </a:rPr>
              <a:t>About Risk Management Association (RMA)</a:t>
            </a:r>
          </a:p>
        </p:txBody>
      </p:sp>
      <p:sp>
        <p:nvSpPr>
          <p:cNvPr id="10" name="Text Placeholder 3">
            <a:extLst>
              <a:ext uri="{FF2B5EF4-FFF2-40B4-BE49-F238E27FC236}">
                <a16:creationId xmlns:a16="http://schemas.microsoft.com/office/drawing/2014/main" id="{A50305F0-1583-2251-5022-C9824BA68758}"/>
              </a:ext>
            </a:extLst>
          </p:cNvPr>
          <p:cNvSpPr txBox="1">
            <a:spLocks/>
          </p:cNvSpPr>
          <p:nvPr/>
        </p:nvSpPr>
        <p:spPr>
          <a:xfrm>
            <a:off x="617334" y="2184093"/>
            <a:ext cx="9837673" cy="3032393"/>
          </a:xfrm>
          <a:prstGeom prst="rect">
            <a:avLst/>
          </a:prstGeom>
        </p:spPr>
        <p:txBody>
          <a:bodyPr lIns="0" tIns="0" rIns="0" bIns="0" anchor="t">
            <a:noAutofit/>
          </a:bodyPr>
          <a:lstStyle>
            <a:lvl1pPr marL="0" indent="0" algn="l" defTabSz="914400" rtl="0" eaLnBrk="1" latinLnBrk="0" hangingPunct="1">
              <a:lnSpc>
                <a:spcPts val="2200"/>
              </a:lnSpc>
              <a:spcBef>
                <a:spcPts val="1000"/>
              </a:spcBef>
              <a:buFont typeface="Arial" panose="020B0604020202020204" pitchFamily="34" charset="0"/>
              <a:buNone/>
              <a:defRPr sz="1400" b="0" i="0" kern="1200">
                <a:solidFill>
                  <a:schemeClr val="accent1"/>
                </a:solidFill>
                <a:latin typeface="Merriweather Sans" pitchFamily="2" charset="0"/>
                <a:ea typeface="Aktiv Grotesk" panose="020B0504020202020204" pitchFamily="34" charset="0"/>
                <a:cs typeface="Aktiv Grotesk" panose="020B05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a:r>
              <a:rPr lang="en-US" b="0" i="0" dirty="0">
                <a:solidFill>
                  <a:srgbClr val="342A4C"/>
                </a:solidFill>
                <a:effectLst/>
                <a:latin typeface="Merriweather Sans" pitchFamily="2" charset="0"/>
              </a:rPr>
              <a:t>For more than 100 years, RMA has been laser focused on one thing: helping its members in the world's financial institutions better understand and address risk. As a trusted partner, RMA has weathered the many economic ups and downs of the last century alongside its members, which now number 1,600+ financial institutions of all sizes, from multi-nationals to local community banks. These institutions are represented by over 35,000 individual RMA members located throughout North America, Europe, Australia, and Asia. </a:t>
            </a:r>
          </a:p>
          <a:p>
            <a:pPr algn="l"/>
            <a:r>
              <a:rPr lang="en-US" b="0" i="0" dirty="0">
                <a:solidFill>
                  <a:srgbClr val="342A4C"/>
                </a:solidFill>
                <a:effectLst/>
                <a:latin typeface="Merriweather Sans" pitchFamily="2" charset="0"/>
              </a:rPr>
              <a:t>Our members rely on us to keep them abreast of important industry trends and prepare them to face new challenges head-on. Our sound risk management principles are developed for members, by members, and help to build safer, stronger financial institutions, impacting local communities and the global economy.  </a:t>
            </a:r>
          </a:p>
          <a:p>
            <a:pPr algn="l"/>
            <a:r>
              <a:rPr lang="en-US" b="0" i="0" dirty="0">
                <a:solidFill>
                  <a:srgbClr val="342A4C"/>
                </a:solidFill>
                <a:effectLst/>
                <a:latin typeface="Merriweather Sans" pitchFamily="2" charset="0"/>
              </a:rPr>
              <a:t>All of this makes RMA unique - we are the only comprehensive source of risk management tools and education that has spanned the last 100 years. And we look forward to the next 100 as we help the industry come together on the transformative issues of climate, cyber, culture, technology, and more. </a:t>
            </a:r>
          </a:p>
        </p:txBody>
      </p:sp>
    </p:spTree>
    <p:custDataLst>
      <p:tags r:id="rId1"/>
    </p:custDataLst>
    <p:extLst>
      <p:ext uri="{BB962C8B-B14F-4D97-AF65-F5344CB8AC3E}">
        <p14:creationId xmlns:p14="http://schemas.microsoft.com/office/powerpoint/2010/main" val="1064586252"/>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8B394A5E-162E-D577-928C-8090F66F75B0}"/>
              </a:ext>
            </a:extLst>
          </p:cNvPr>
          <p:cNvSpPr txBox="1">
            <a:spLocks/>
          </p:cNvSpPr>
          <p:nvPr/>
        </p:nvSpPr>
        <p:spPr>
          <a:xfrm>
            <a:off x="617334" y="1674565"/>
            <a:ext cx="9837673" cy="275422"/>
          </a:xfrm>
          <a:prstGeom prst="rect">
            <a:avLst/>
          </a:prstGeom>
        </p:spPr>
        <p:txBody>
          <a:bodyPr lIns="0" tIns="0" rIns="0" bIns="0" anchor="t">
            <a:noAutofit/>
          </a:bodyPr>
          <a:lstStyle>
            <a:lvl1pPr marL="0" indent="0" algn="l" defTabSz="914400" rtl="0" eaLnBrk="1" latinLnBrk="0" hangingPunct="1">
              <a:lnSpc>
                <a:spcPts val="2200"/>
              </a:lnSpc>
              <a:spcBef>
                <a:spcPts val="1000"/>
              </a:spcBef>
              <a:buFont typeface="Arial" panose="020B0604020202020204" pitchFamily="34" charset="0"/>
              <a:buNone/>
              <a:defRPr sz="2000" b="1" i="0" kern="1200">
                <a:solidFill>
                  <a:schemeClr val="accent1"/>
                </a:solidFill>
                <a:latin typeface="Merriweather Sans" pitchFamily="2" charset="0"/>
                <a:ea typeface="Aktiv Grotesk" panose="020B0504020202020204" pitchFamily="34" charset="0"/>
                <a:cs typeface="Aktiv Grotesk" panose="020B05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dirty="0">
                <a:solidFill>
                  <a:srgbClr val="342A4C"/>
                </a:solidFill>
              </a:rPr>
              <a:t>About PASLA</a:t>
            </a:r>
          </a:p>
        </p:txBody>
      </p:sp>
      <p:sp>
        <p:nvSpPr>
          <p:cNvPr id="10" name="Text Placeholder 3">
            <a:extLst>
              <a:ext uri="{FF2B5EF4-FFF2-40B4-BE49-F238E27FC236}">
                <a16:creationId xmlns:a16="http://schemas.microsoft.com/office/drawing/2014/main" id="{A50305F0-1583-2251-5022-C9824BA68758}"/>
              </a:ext>
            </a:extLst>
          </p:cNvPr>
          <p:cNvSpPr txBox="1">
            <a:spLocks/>
          </p:cNvSpPr>
          <p:nvPr/>
        </p:nvSpPr>
        <p:spPr>
          <a:xfrm>
            <a:off x="617334" y="2184093"/>
            <a:ext cx="9837673" cy="3032393"/>
          </a:xfrm>
          <a:prstGeom prst="rect">
            <a:avLst/>
          </a:prstGeom>
        </p:spPr>
        <p:txBody>
          <a:bodyPr lIns="0" tIns="0" rIns="0" bIns="0" anchor="t">
            <a:noAutofit/>
          </a:bodyPr>
          <a:lstStyle>
            <a:lvl1pPr marL="0" indent="0" algn="l" defTabSz="914400" rtl="0" eaLnBrk="1" latinLnBrk="0" hangingPunct="1">
              <a:lnSpc>
                <a:spcPts val="2200"/>
              </a:lnSpc>
              <a:spcBef>
                <a:spcPts val="1000"/>
              </a:spcBef>
              <a:buFont typeface="Arial" panose="020B0604020202020204" pitchFamily="34" charset="0"/>
              <a:buNone/>
              <a:defRPr sz="1400" b="0" i="0" kern="1200">
                <a:solidFill>
                  <a:schemeClr val="accent1"/>
                </a:solidFill>
                <a:latin typeface="Merriweather Sans" pitchFamily="2" charset="0"/>
                <a:ea typeface="Aktiv Grotesk" panose="020B0504020202020204" pitchFamily="34" charset="0"/>
                <a:cs typeface="Aktiv Grotesk" panose="020B05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a:r>
              <a:rPr lang="en-US" b="0" i="0" dirty="0">
                <a:solidFill>
                  <a:srgbClr val="342A4C"/>
                </a:solidFill>
                <a:effectLst/>
                <a:latin typeface="Merriweather Sans" pitchFamily="2" charset="0"/>
              </a:rPr>
              <a:t>PASLA was incorporated in Hong Kong in 1995, and is an association of firms that are active in the business of borrowing and/or lending securities of Asian markets.</a:t>
            </a:r>
          </a:p>
          <a:p>
            <a:pPr algn="l"/>
            <a:r>
              <a:rPr lang="en-US" b="0" i="0" dirty="0">
                <a:solidFill>
                  <a:srgbClr val="342A4C"/>
                </a:solidFill>
                <a:effectLst/>
                <a:latin typeface="Merriweather Sans" pitchFamily="2" charset="0"/>
              </a:rPr>
              <a:t>PASLA wishes to offer its assistance in the further development of the securities lending business. Our feedback from regulators and exchange officials that PASLA has worked with to-date has been very positive and they have appreciated the ability to work with PASLA as an efficient means of liaising with the industry.</a:t>
            </a:r>
          </a:p>
        </p:txBody>
      </p:sp>
    </p:spTree>
    <p:custDataLst>
      <p:tags r:id="rId1"/>
    </p:custDataLst>
    <p:extLst>
      <p:ext uri="{BB962C8B-B14F-4D97-AF65-F5344CB8AC3E}">
        <p14:creationId xmlns:p14="http://schemas.microsoft.com/office/powerpoint/2010/main" val="376777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6D45122-63E0-4A3D-A2CB-FC6D84CF6CF8}"/>
              </a:ext>
            </a:extLst>
          </p:cNvPr>
          <p:cNvSpPr>
            <a:spLocks noGrp="1"/>
          </p:cNvSpPr>
          <p:nvPr>
            <p:ph type="body" sz="half" idx="2"/>
          </p:nvPr>
        </p:nvSpPr>
        <p:spPr>
          <a:xfrm>
            <a:off x="606423" y="518797"/>
            <a:ext cx="5914473" cy="598141"/>
          </a:xfrm>
        </p:spPr>
        <p:txBody>
          <a:bodyPr/>
          <a:lstStyle/>
          <a:p>
            <a:r>
              <a:rPr lang="en-US" dirty="0"/>
              <a:t>Collateral Management</a:t>
            </a:r>
          </a:p>
        </p:txBody>
      </p:sp>
      <p:sp>
        <p:nvSpPr>
          <p:cNvPr id="16" name="TextBox 15">
            <a:extLst>
              <a:ext uri="{FF2B5EF4-FFF2-40B4-BE49-F238E27FC236}">
                <a16:creationId xmlns:a16="http://schemas.microsoft.com/office/drawing/2014/main" id="{469C4766-1088-4CF2-9274-2C145AB4F836}"/>
              </a:ext>
            </a:extLst>
          </p:cNvPr>
          <p:cNvSpPr txBox="1"/>
          <p:nvPr/>
        </p:nvSpPr>
        <p:spPr>
          <a:xfrm>
            <a:off x="606423" y="1476007"/>
            <a:ext cx="10968357" cy="3388172"/>
          </a:xfrm>
          <a:prstGeom prst="rect">
            <a:avLst/>
          </a:prstGeom>
          <a:noFill/>
        </p:spPr>
        <p:txBody>
          <a:bodyPr wrap="square" lIns="0" tIns="0" rIns="0" bIns="0" rtlCol="0">
            <a:spAutoFit/>
          </a:bodyPr>
          <a:lstStyle/>
          <a:p>
            <a:pPr>
              <a:lnSpc>
                <a:spcPct val="120000"/>
              </a:lnSpc>
              <a:spcBef>
                <a:spcPts val="400"/>
              </a:spcBef>
              <a:spcAft>
                <a:spcPts val="400"/>
              </a:spcAft>
            </a:pPr>
            <a:r>
              <a:rPr lang="en-GB" sz="1400" b="1" dirty="0">
                <a:latin typeface="Merriweather Sans" pitchFamily="2" charset="0"/>
              </a:rPr>
              <a:t>What:</a:t>
            </a:r>
          </a:p>
          <a:p>
            <a:pPr marL="457200" indent="-228600">
              <a:lnSpc>
                <a:spcPct val="120000"/>
              </a:lnSpc>
              <a:spcBef>
                <a:spcPts val="400"/>
              </a:spcBef>
              <a:spcAft>
                <a:spcPts val="400"/>
              </a:spcAft>
              <a:buFont typeface="Arial" panose="020B0604020202020204" pitchFamily="34" charset="0"/>
              <a:buChar char="•"/>
            </a:pPr>
            <a:r>
              <a:rPr lang="en-GB" sz="1400" dirty="0">
                <a:latin typeface="Merriweather Sans" pitchFamily="2" charset="0"/>
              </a:rPr>
              <a:t>Financial transaction generate counterparty risk. The process of mitigating credit risk through collateral (in the form of securities/bonds) is called Collateral Management</a:t>
            </a:r>
          </a:p>
          <a:p>
            <a:pPr marL="457200" indent="-228600">
              <a:lnSpc>
                <a:spcPct val="120000"/>
              </a:lnSpc>
              <a:spcBef>
                <a:spcPts val="400"/>
              </a:spcBef>
              <a:spcAft>
                <a:spcPts val="400"/>
              </a:spcAft>
              <a:buFont typeface="Arial" panose="020B0604020202020204" pitchFamily="34" charset="0"/>
              <a:buChar char="•"/>
            </a:pPr>
            <a:r>
              <a:rPr lang="en-GB" sz="1400" dirty="0">
                <a:latin typeface="Merriweather Sans" pitchFamily="2" charset="0"/>
              </a:rPr>
              <a:t>Collateral provides comfort that Lender can recover losses if its counterparty defaults / fails to repay</a:t>
            </a:r>
          </a:p>
          <a:p>
            <a:pPr marL="457200" indent="-228600">
              <a:lnSpc>
                <a:spcPct val="120000"/>
              </a:lnSpc>
              <a:spcBef>
                <a:spcPts val="400"/>
              </a:spcBef>
              <a:spcAft>
                <a:spcPts val="400"/>
              </a:spcAft>
              <a:buFont typeface="Arial" panose="020B0604020202020204" pitchFamily="34" charset="0"/>
              <a:buChar char="•"/>
            </a:pPr>
            <a:r>
              <a:rPr lang="en-GB" sz="1400" dirty="0">
                <a:latin typeface="Merriweather Sans" pitchFamily="2" charset="0"/>
              </a:rPr>
              <a:t>Collateral makes an </a:t>
            </a:r>
            <a:r>
              <a:rPr lang="en-GB" sz="1400" b="1" dirty="0">
                <a:latin typeface="Merriweather Sans" pitchFamily="2" charset="0"/>
              </a:rPr>
              <a:t>“unsecured” </a:t>
            </a:r>
            <a:r>
              <a:rPr lang="en-GB" sz="1400" dirty="0">
                <a:latin typeface="Merriweather Sans" pitchFamily="2" charset="0"/>
              </a:rPr>
              <a:t>transaction (loan/debt/obligation/exposure) into a</a:t>
            </a:r>
            <a:r>
              <a:rPr lang="en-GB" sz="1400" b="1" dirty="0">
                <a:latin typeface="Merriweather Sans" pitchFamily="2" charset="0"/>
              </a:rPr>
              <a:t> “secured” </a:t>
            </a:r>
            <a:r>
              <a:rPr lang="en-GB" sz="1400" dirty="0">
                <a:latin typeface="Merriweather Sans" pitchFamily="2" charset="0"/>
              </a:rPr>
              <a:t>transaction</a:t>
            </a:r>
          </a:p>
          <a:p>
            <a:pPr marL="457200" indent="-228600">
              <a:lnSpc>
                <a:spcPct val="120000"/>
              </a:lnSpc>
              <a:spcBef>
                <a:spcPts val="400"/>
              </a:spcBef>
              <a:spcAft>
                <a:spcPts val="400"/>
              </a:spcAft>
              <a:buFont typeface="Arial" panose="020B0604020202020204" pitchFamily="34" charset="0"/>
              <a:buChar char="•"/>
            </a:pPr>
            <a:r>
              <a:rPr lang="en-GB" sz="1400" dirty="0">
                <a:latin typeface="Merriweather Sans" pitchFamily="2" charset="0"/>
              </a:rPr>
              <a:t>Collateral can be taken in a variety of forms – Commodities, Cash, Bonds, Equity</a:t>
            </a:r>
          </a:p>
          <a:p>
            <a:pPr>
              <a:lnSpc>
                <a:spcPct val="120000"/>
              </a:lnSpc>
              <a:spcBef>
                <a:spcPts val="400"/>
              </a:spcBef>
              <a:spcAft>
                <a:spcPts val="400"/>
              </a:spcAft>
            </a:pPr>
            <a:r>
              <a:rPr lang="en-GB" sz="1400" b="1" dirty="0">
                <a:latin typeface="Merriweather Sans" pitchFamily="2" charset="0"/>
              </a:rPr>
              <a:t>Transaction involved</a:t>
            </a:r>
            <a:r>
              <a:rPr lang="en-GB" sz="1400" dirty="0">
                <a:latin typeface="Merriweather Sans" pitchFamily="2" charset="0"/>
              </a:rPr>
              <a:t>: Repo, Securities Lending, Derivatives Cleared &amp; Uncleared</a:t>
            </a:r>
          </a:p>
          <a:p>
            <a:pPr>
              <a:lnSpc>
                <a:spcPct val="120000"/>
              </a:lnSpc>
              <a:spcBef>
                <a:spcPts val="400"/>
              </a:spcBef>
              <a:spcAft>
                <a:spcPts val="400"/>
              </a:spcAft>
            </a:pPr>
            <a:r>
              <a:rPr lang="en-GB" sz="1400" b="1" dirty="0">
                <a:latin typeface="Merriweather Sans" pitchFamily="2" charset="0"/>
              </a:rPr>
              <a:t>Market participants:</a:t>
            </a:r>
          </a:p>
          <a:p>
            <a:pPr marL="457200" indent="-228600">
              <a:lnSpc>
                <a:spcPct val="120000"/>
              </a:lnSpc>
              <a:spcBef>
                <a:spcPts val="400"/>
              </a:spcBef>
              <a:spcAft>
                <a:spcPts val="400"/>
              </a:spcAft>
              <a:buFont typeface="Arial" panose="020B0604020202020204" pitchFamily="34" charset="0"/>
              <a:buChar char="•"/>
            </a:pPr>
            <a:r>
              <a:rPr lang="en-GB" sz="1400" dirty="0">
                <a:latin typeface="Merriweather Sans" pitchFamily="2" charset="0"/>
              </a:rPr>
              <a:t>Collateral Providers: Banks, broker-dealers</a:t>
            </a:r>
          </a:p>
          <a:p>
            <a:pPr marL="457200" indent="-228600">
              <a:lnSpc>
                <a:spcPct val="120000"/>
              </a:lnSpc>
              <a:spcBef>
                <a:spcPts val="400"/>
              </a:spcBef>
              <a:spcAft>
                <a:spcPts val="400"/>
              </a:spcAft>
              <a:buFont typeface="Arial" panose="020B0604020202020204" pitchFamily="34" charset="0"/>
              <a:buChar char="•"/>
            </a:pPr>
            <a:r>
              <a:rPr lang="en-GB" sz="1400" dirty="0">
                <a:latin typeface="Merriweather Sans" pitchFamily="2" charset="0"/>
              </a:rPr>
              <a:t>Collateral Receivers: Agent lenders, Asset managers, Treasury Desks, Corporates</a:t>
            </a:r>
          </a:p>
        </p:txBody>
      </p:sp>
    </p:spTree>
    <p:custDataLst>
      <p:tags r:id="rId1"/>
    </p:custDataLst>
    <p:extLst>
      <p:ext uri="{BB962C8B-B14F-4D97-AF65-F5344CB8AC3E}">
        <p14:creationId xmlns:p14="http://schemas.microsoft.com/office/powerpoint/2010/main" val="2626177116"/>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4BEAB4-1AD0-4852-B834-4E51B3D281C8}"/>
              </a:ext>
            </a:extLst>
          </p:cNvPr>
          <p:cNvSpPr>
            <a:spLocks noGrp="1"/>
          </p:cNvSpPr>
          <p:nvPr>
            <p:ph type="body" sz="half" idx="2"/>
          </p:nvPr>
        </p:nvSpPr>
        <p:spPr/>
        <p:txBody>
          <a:bodyPr/>
          <a:lstStyle/>
          <a:p>
            <a:r>
              <a:rPr lang="en-US" dirty="0"/>
              <a:t>Classic Repo Trade (Bi-lateral)</a:t>
            </a:r>
          </a:p>
        </p:txBody>
      </p:sp>
      <p:sp>
        <p:nvSpPr>
          <p:cNvPr id="4" name="TextBox 3">
            <a:extLst>
              <a:ext uri="{FF2B5EF4-FFF2-40B4-BE49-F238E27FC236}">
                <a16:creationId xmlns:a16="http://schemas.microsoft.com/office/drawing/2014/main" id="{FBA80C73-79F4-441A-ADD1-9837CBE361C4}"/>
              </a:ext>
            </a:extLst>
          </p:cNvPr>
          <p:cNvSpPr txBox="1"/>
          <p:nvPr/>
        </p:nvSpPr>
        <p:spPr>
          <a:xfrm>
            <a:off x="606422" y="1593410"/>
            <a:ext cx="10968357" cy="701282"/>
          </a:xfrm>
          <a:prstGeom prst="rect">
            <a:avLst/>
          </a:prstGeom>
          <a:noFill/>
        </p:spPr>
        <p:txBody>
          <a:bodyPr wrap="square" lIns="0" tIns="0" rIns="0" bIns="0" rtlCol="0">
            <a:spAutoFit/>
          </a:bodyPr>
          <a:lstStyle/>
          <a:p>
            <a:pPr marL="182880" indent="-182880">
              <a:lnSpc>
                <a:spcPct val="110000"/>
              </a:lnSpc>
              <a:spcBef>
                <a:spcPts val="200"/>
              </a:spcBef>
              <a:spcAft>
                <a:spcPts val="200"/>
              </a:spcAft>
              <a:buFont typeface="Arial" panose="020B0604020202020204" pitchFamily="34" charset="0"/>
              <a:buChar char="•"/>
            </a:pPr>
            <a:r>
              <a:rPr lang="en-GB" sz="1200" dirty="0">
                <a:latin typeface="Merriweather Sans" pitchFamily="2" charset="0"/>
              </a:rPr>
              <a:t>Repo or Repurchase transaction, involves one party selling an asset &amp; committing to repurchase at a future date at a different price</a:t>
            </a:r>
          </a:p>
          <a:p>
            <a:pPr marL="182880" indent="-182880">
              <a:lnSpc>
                <a:spcPct val="110000"/>
              </a:lnSpc>
              <a:spcBef>
                <a:spcPts val="200"/>
              </a:spcBef>
              <a:spcAft>
                <a:spcPts val="200"/>
              </a:spcAft>
              <a:buFont typeface="Arial" panose="020B0604020202020204" pitchFamily="34" charset="0"/>
              <a:buChar char="•"/>
            </a:pPr>
            <a:r>
              <a:rPr lang="en-GB" sz="1200" dirty="0">
                <a:latin typeface="Merriweather Sans" pitchFamily="2" charset="0"/>
              </a:rPr>
              <a:t>Collateral changes hands and change of ownership takes place</a:t>
            </a:r>
          </a:p>
          <a:p>
            <a:pPr>
              <a:lnSpc>
                <a:spcPct val="110000"/>
              </a:lnSpc>
              <a:spcBef>
                <a:spcPts val="200"/>
              </a:spcBef>
              <a:spcAft>
                <a:spcPts val="200"/>
              </a:spcAft>
            </a:pPr>
            <a:r>
              <a:rPr lang="en-GB" sz="1200" b="1" dirty="0">
                <a:latin typeface="Merriweather Sans" pitchFamily="2" charset="0"/>
              </a:rPr>
              <a:t>Terms:</a:t>
            </a:r>
            <a:r>
              <a:rPr lang="en-GB" sz="1200" dirty="0">
                <a:latin typeface="Merriweather Sans" pitchFamily="2" charset="0"/>
              </a:rPr>
              <a:t> Valuation: $1MM , Margin: Trading at price of $11.11 ($10 after haircut), Repo rate: 4%, Tenor: 1 year</a:t>
            </a:r>
          </a:p>
        </p:txBody>
      </p:sp>
      <p:sp>
        <p:nvSpPr>
          <p:cNvPr id="32" name="Rectangle: Rounded Corners 31">
            <a:extLst>
              <a:ext uri="{FF2B5EF4-FFF2-40B4-BE49-F238E27FC236}">
                <a16:creationId xmlns:a16="http://schemas.microsoft.com/office/drawing/2014/main" id="{BCE0A05E-8585-47E3-A485-4F53872C1E4D}"/>
              </a:ext>
            </a:extLst>
          </p:cNvPr>
          <p:cNvSpPr/>
          <p:nvPr/>
        </p:nvSpPr>
        <p:spPr>
          <a:xfrm>
            <a:off x="606422" y="2903673"/>
            <a:ext cx="389459" cy="1354608"/>
          </a:xfrm>
          <a:prstGeom prst="roundRect">
            <a:avLst/>
          </a:prstGeom>
          <a:solidFill>
            <a:srgbClr val="FFFFFF">
              <a:lumMod val="100000"/>
            </a:srgbClr>
          </a:solidFill>
          <a:ln w="12700" cap="flat" cmpd="sng" algn="ctr">
            <a:noFill/>
            <a:prstDash val="solid"/>
            <a:miter lim="800000"/>
          </a:ln>
          <a:effectLst>
            <a:outerShdw dist="50800" rotWithShape="0">
              <a:srgbClr val="8E8D90">
                <a:lumMod val="10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36576" tIns="36576" rIns="45720" bIns="36576" rtlCol="0" anchor="b"/>
          <a:lstStyle/>
          <a:p>
            <a:pPr algn="ctr"/>
            <a:r>
              <a:rPr lang="en-US" sz="1200" b="1">
                <a:solidFill>
                  <a:schemeClr val="tx1"/>
                </a:solidFill>
                <a:latin typeface="Merriweather Sans" pitchFamily="2" charset="0"/>
              </a:rPr>
              <a:t>Initiation</a:t>
            </a:r>
          </a:p>
        </p:txBody>
      </p:sp>
      <p:sp>
        <p:nvSpPr>
          <p:cNvPr id="33" name="Rectangle: Rounded Corners 32">
            <a:extLst>
              <a:ext uri="{FF2B5EF4-FFF2-40B4-BE49-F238E27FC236}">
                <a16:creationId xmlns:a16="http://schemas.microsoft.com/office/drawing/2014/main" id="{4D392F0F-7C41-4DB7-A848-592A16B06AEC}"/>
              </a:ext>
            </a:extLst>
          </p:cNvPr>
          <p:cNvSpPr/>
          <p:nvPr/>
        </p:nvSpPr>
        <p:spPr>
          <a:xfrm>
            <a:off x="606422" y="4367182"/>
            <a:ext cx="389459" cy="1354608"/>
          </a:xfrm>
          <a:prstGeom prst="roundRect">
            <a:avLst/>
          </a:prstGeom>
          <a:solidFill>
            <a:srgbClr val="FFFFFF">
              <a:lumMod val="100000"/>
            </a:srgbClr>
          </a:solidFill>
          <a:ln w="12700" cap="flat" cmpd="sng" algn="ctr">
            <a:noFill/>
            <a:prstDash val="solid"/>
            <a:miter lim="800000"/>
          </a:ln>
          <a:effectLst>
            <a:outerShdw dist="50800" rotWithShape="0">
              <a:srgbClr val="8E8D90">
                <a:lumMod val="100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36576" tIns="36576" rIns="45720" bIns="36576" rtlCol="0" anchor="b"/>
          <a:lstStyle/>
          <a:p>
            <a:pPr algn="ctr"/>
            <a:r>
              <a:rPr lang="en-US" sz="1200" b="1">
                <a:solidFill>
                  <a:schemeClr val="tx1"/>
                </a:solidFill>
                <a:latin typeface="Merriweather Sans" pitchFamily="2" charset="0"/>
              </a:rPr>
              <a:t>Maturity</a:t>
            </a:r>
          </a:p>
        </p:txBody>
      </p:sp>
      <p:sp>
        <p:nvSpPr>
          <p:cNvPr id="35" name="Rectangle: Rounded Corners 34">
            <a:extLst>
              <a:ext uri="{FF2B5EF4-FFF2-40B4-BE49-F238E27FC236}">
                <a16:creationId xmlns:a16="http://schemas.microsoft.com/office/drawing/2014/main" id="{7CC22D7B-9332-4440-8608-B25FA1790CBC}"/>
              </a:ext>
            </a:extLst>
          </p:cNvPr>
          <p:cNvSpPr/>
          <p:nvPr/>
        </p:nvSpPr>
        <p:spPr>
          <a:xfrm>
            <a:off x="1417320" y="2491359"/>
            <a:ext cx="3154680" cy="34366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solidFill>
                <a:latin typeface="Merriweather Sans" pitchFamily="2" charset="0"/>
              </a:rPr>
              <a:t>Collateral Provider Repo Seller</a:t>
            </a:r>
          </a:p>
        </p:txBody>
      </p:sp>
      <p:sp>
        <p:nvSpPr>
          <p:cNvPr id="36" name="Rectangle: Rounded Corners 35">
            <a:extLst>
              <a:ext uri="{FF2B5EF4-FFF2-40B4-BE49-F238E27FC236}">
                <a16:creationId xmlns:a16="http://schemas.microsoft.com/office/drawing/2014/main" id="{245BE3E0-D113-4B53-B2FD-805966635A70}"/>
              </a:ext>
            </a:extLst>
          </p:cNvPr>
          <p:cNvSpPr/>
          <p:nvPr/>
        </p:nvSpPr>
        <p:spPr>
          <a:xfrm>
            <a:off x="8430898" y="2491359"/>
            <a:ext cx="3154680" cy="34366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6"/>
                </a:solidFill>
                <a:latin typeface="Merriweather Sans" pitchFamily="2" charset="0"/>
              </a:rPr>
              <a:t>Collateral Receiver/ Repo Buyer</a:t>
            </a:r>
          </a:p>
        </p:txBody>
      </p:sp>
      <p:sp>
        <p:nvSpPr>
          <p:cNvPr id="21" name="object 19">
            <a:extLst>
              <a:ext uri="{FF2B5EF4-FFF2-40B4-BE49-F238E27FC236}">
                <a16:creationId xmlns:a16="http://schemas.microsoft.com/office/drawing/2014/main" id="{9D0CAF5A-55FF-4806-BED9-32B3F1D4A148}"/>
              </a:ext>
            </a:extLst>
          </p:cNvPr>
          <p:cNvSpPr txBox="1"/>
          <p:nvPr/>
        </p:nvSpPr>
        <p:spPr>
          <a:xfrm>
            <a:off x="2706457" y="3886407"/>
            <a:ext cx="576406" cy="197490"/>
          </a:xfrm>
          <a:prstGeom prst="rect">
            <a:avLst/>
          </a:prstGeom>
        </p:spPr>
        <p:txBody>
          <a:bodyPr vert="horz" wrap="square" lIns="0" tIns="12700" rIns="0" bIns="0" rtlCol="0">
            <a:spAutoFit/>
          </a:bodyPr>
          <a:lstStyle/>
          <a:p>
            <a:pPr marL="12700" algn="ctr">
              <a:lnSpc>
                <a:spcPct val="100000"/>
              </a:lnSpc>
              <a:spcBef>
                <a:spcPts val="100"/>
              </a:spcBef>
            </a:pPr>
            <a:r>
              <a:rPr sz="1200" spc="-10" dirty="0">
                <a:latin typeface="Merriweather Sans" pitchFamily="2" charset="0"/>
                <a:cs typeface="Arial Narrow"/>
              </a:rPr>
              <a:t>Banker</a:t>
            </a:r>
            <a:endParaRPr sz="1200" dirty="0">
              <a:latin typeface="Merriweather Sans" pitchFamily="2" charset="0"/>
              <a:cs typeface="Arial Narrow"/>
            </a:endParaRPr>
          </a:p>
        </p:txBody>
      </p:sp>
      <p:pic>
        <p:nvPicPr>
          <p:cNvPr id="45" name="Graphic 44">
            <a:extLst>
              <a:ext uri="{FF2B5EF4-FFF2-40B4-BE49-F238E27FC236}">
                <a16:creationId xmlns:a16="http://schemas.microsoft.com/office/drawing/2014/main" id="{35737B8D-4757-4672-8D2C-1DBA801FB4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32207" y="3078058"/>
            <a:ext cx="724906" cy="724906"/>
          </a:xfrm>
          <a:prstGeom prst="rect">
            <a:avLst/>
          </a:prstGeom>
        </p:spPr>
      </p:pic>
      <p:sp>
        <p:nvSpPr>
          <p:cNvPr id="25" name="object 23">
            <a:extLst>
              <a:ext uri="{FF2B5EF4-FFF2-40B4-BE49-F238E27FC236}">
                <a16:creationId xmlns:a16="http://schemas.microsoft.com/office/drawing/2014/main" id="{33CA7B42-F593-46A0-8030-109003AED284}"/>
              </a:ext>
            </a:extLst>
          </p:cNvPr>
          <p:cNvSpPr txBox="1"/>
          <p:nvPr/>
        </p:nvSpPr>
        <p:spPr>
          <a:xfrm>
            <a:off x="2706457" y="5339828"/>
            <a:ext cx="576406" cy="197490"/>
          </a:xfrm>
          <a:prstGeom prst="rect">
            <a:avLst/>
          </a:prstGeom>
        </p:spPr>
        <p:txBody>
          <a:bodyPr vert="horz" wrap="square" lIns="0" tIns="12700" rIns="0" bIns="0" rtlCol="0">
            <a:spAutoFit/>
          </a:bodyPr>
          <a:lstStyle/>
          <a:p>
            <a:pPr marL="12700" algn="ctr">
              <a:lnSpc>
                <a:spcPct val="100000"/>
              </a:lnSpc>
              <a:spcBef>
                <a:spcPts val="100"/>
              </a:spcBef>
            </a:pPr>
            <a:r>
              <a:rPr sz="1200" spc="-10" dirty="0">
                <a:latin typeface="Merriweather Sans" pitchFamily="2" charset="0"/>
                <a:cs typeface="Arial Narrow"/>
              </a:rPr>
              <a:t>Banker</a:t>
            </a:r>
            <a:endParaRPr sz="1200" dirty="0">
              <a:latin typeface="Merriweather Sans" pitchFamily="2" charset="0"/>
              <a:cs typeface="Arial Narrow"/>
            </a:endParaRPr>
          </a:p>
        </p:txBody>
      </p:sp>
      <p:pic>
        <p:nvPicPr>
          <p:cNvPr id="46" name="Graphic 45">
            <a:extLst>
              <a:ext uri="{FF2B5EF4-FFF2-40B4-BE49-F238E27FC236}">
                <a16:creationId xmlns:a16="http://schemas.microsoft.com/office/drawing/2014/main" id="{98EAAD44-5EA3-4838-AA51-1E281F7D2F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32207" y="4551654"/>
            <a:ext cx="724906" cy="724906"/>
          </a:xfrm>
          <a:prstGeom prst="rect">
            <a:avLst/>
          </a:prstGeom>
        </p:spPr>
      </p:pic>
      <p:sp>
        <p:nvSpPr>
          <p:cNvPr id="47" name="object 27">
            <a:extLst>
              <a:ext uri="{FF2B5EF4-FFF2-40B4-BE49-F238E27FC236}">
                <a16:creationId xmlns:a16="http://schemas.microsoft.com/office/drawing/2014/main" id="{9BBCA902-DEE6-446F-9F3F-6BCB0FC21E81}"/>
              </a:ext>
            </a:extLst>
          </p:cNvPr>
          <p:cNvSpPr/>
          <p:nvPr/>
        </p:nvSpPr>
        <p:spPr>
          <a:xfrm>
            <a:off x="9521865" y="3126267"/>
            <a:ext cx="972746" cy="879475"/>
          </a:xfrm>
          <a:custGeom>
            <a:avLst/>
            <a:gdLst/>
            <a:ahLst/>
            <a:cxnLst/>
            <a:rect l="l" t="t" r="r" b="b"/>
            <a:pathLst>
              <a:path w="1118870" h="879475">
                <a:moveTo>
                  <a:pt x="1084072" y="771779"/>
                </a:moveTo>
                <a:lnTo>
                  <a:pt x="27559" y="771779"/>
                </a:lnTo>
                <a:lnTo>
                  <a:pt x="17466" y="773959"/>
                </a:lnTo>
                <a:lnTo>
                  <a:pt x="8636" y="779700"/>
                </a:lnTo>
                <a:lnTo>
                  <a:pt x="2377" y="787798"/>
                </a:lnTo>
                <a:lnTo>
                  <a:pt x="0" y="797051"/>
                </a:lnTo>
                <a:lnTo>
                  <a:pt x="0" y="854075"/>
                </a:lnTo>
                <a:lnTo>
                  <a:pt x="2377" y="863328"/>
                </a:lnTo>
                <a:lnTo>
                  <a:pt x="8636" y="871426"/>
                </a:lnTo>
                <a:lnTo>
                  <a:pt x="17466" y="877167"/>
                </a:lnTo>
                <a:lnTo>
                  <a:pt x="27559" y="879348"/>
                </a:lnTo>
                <a:lnTo>
                  <a:pt x="1084072" y="879348"/>
                </a:lnTo>
                <a:lnTo>
                  <a:pt x="1094237" y="877167"/>
                </a:lnTo>
                <a:lnTo>
                  <a:pt x="1103106" y="871426"/>
                </a:lnTo>
                <a:lnTo>
                  <a:pt x="1109378" y="863328"/>
                </a:lnTo>
                <a:lnTo>
                  <a:pt x="1111758" y="854075"/>
                </a:lnTo>
                <a:lnTo>
                  <a:pt x="1111758" y="841375"/>
                </a:lnTo>
                <a:lnTo>
                  <a:pt x="34544" y="841375"/>
                </a:lnTo>
                <a:lnTo>
                  <a:pt x="34544" y="803401"/>
                </a:lnTo>
                <a:lnTo>
                  <a:pt x="1111758" y="803401"/>
                </a:lnTo>
                <a:lnTo>
                  <a:pt x="1111758" y="797051"/>
                </a:lnTo>
                <a:lnTo>
                  <a:pt x="1109378" y="787798"/>
                </a:lnTo>
                <a:lnTo>
                  <a:pt x="1103106" y="779700"/>
                </a:lnTo>
                <a:lnTo>
                  <a:pt x="1094237" y="773959"/>
                </a:lnTo>
                <a:lnTo>
                  <a:pt x="1084072" y="771779"/>
                </a:lnTo>
                <a:close/>
              </a:path>
              <a:path w="1118870" h="879475">
                <a:moveTo>
                  <a:pt x="1111758" y="803401"/>
                </a:moveTo>
                <a:lnTo>
                  <a:pt x="1077214" y="803401"/>
                </a:lnTo>
                <a:lnTo>
                  <a:pt x="1077214" y="841375"/>
                </a:lnTo>
                <a:lnTo>
                  <a:pt x="1111758" y="841375"/>
                </a:lnTo>
                <a:lnTo>
                  <a:pt x="1111758" y="803401"/>
                </a:lnTo>
                <a:close/>
              </a:path>
              <a:path w="1118870" h="879475">
                <a:moveTo>
                  <a:pt x="1021969" y="379602"/>
                </a:moveTo>
                <a:lnTo>
                  <a:pt x="103632" y="379602"/>
                </a:lnTo>
                <a:lnTo>
                  <a:pt x="94537" y="381666"/>
                </a:lnTo>
                <a:lnTo>
                  <a:pt x="88026" y="386683"/>
                </a:lnTo>
                <a:lnTo>
                  <a:pt x="84111" y="392890"/>
                </a:lnTo>
                <a:lnTo>
                  <a:pt x="82804" y="398525"/>
                </a:lnTo>
                <a:lnTo>
                  <a:pt x="82804" y="752856"/>
                </a:lnTo>
                <a:lnTo>
                  <a:pt x="84111" y="761116"/>
                </a:lnTo>
                <a:lnTo>
                  <a:pt x="88026" y="767032"/>
                </a:lnTo>
                <a:lnTo>
                  <a:pt x="94537" y="770590"/>
                </a:lnTo>
                <a:lnTo>
                  <a:pt x="103632" y="771779"/>
                </a:lnTo>
                <a:lnTo>
                  <a:pt x="207137" y="771779"/>
                </a:lnTo>
                <a:lnTo>
                  <a:pt x="227838" y="733806"/>
                </a:lnTo>
                <a:lnTo>
                  <a:pt x="124333" y="733806"/>
                </a:lnTo>
                <a:lnTo>
                  <a:pt x="124333" y="417575"/>
                </a:lnTo>
                <a:lnTo>
                  <a:pt x="1028826" y="417575"/>
                </a:lnTo>
                <a:lnTo>
                  <a:pt x="1028826" y="392175"/>
                </a:lnTo>
                <a:lnTo>
                  <a:pt x="1021969" y="379602"/>
                </a:lnTo>
                <a:close/>
              </a:path>
              <a:path w="1118870" h="879475">
                <a:moveTo>
                  <a:pt x="342945" y="442849"/>
                </a:moveTo>
                <a:lnTo>
                  <a:pt x="276225" y="442849"/>
                </a:lnTo>
                <a:lnTo>
                  <a:pt x="295392" y="446202"/>
                </a:lnTo>
                <a:lnTo>
                  <a:pt x="310689" y="455485"/>
                </a:lnTo>
                <a:lnTo>
                  <a:pt x="320819" y="469530"/>
                </a:lnTo>
                <a:lnTo>
                  <a:pt x="324485" y="487172"/>
                </a:lnTo>
                <a:lnTo>
                  <a:pt x="324485" y="765429"/>
                </a:lnTo>
                <a:lnTo>
                  <a:pt x="331470" y="771779"/>
                </a:lnTo>
                <a:lnTo>
                  <a:pt x="490220" y="771779"/>
                </a:lnTo>
                <a:lnTo>
                  <a:pt x="499294" y="770590"/>
                </a:lnTo>
                <a:lnTo>
                  <a:pt x="505761" y="767032"/>
                </a:lnTo>
                <a:lnTo>
                  <a:pt x="509633" y="761116"/>
                </a:lnTo>
                <a:lnTo>
                  <a:pt x="510921" y="752856"/>
                </a:lnTo>
                <a:lnTo>
                  <a:pt x="510921" y="733806"/>
                </a:lnTo>
                <a:lnTo>
                  <a:pt x="359029" y="733806"/>
                </a:lnTo>
                <a:lnTo>
                  <a:pt x="359029" y="487172"/>
                </a:lnTo>
                <a:lnTo>
                  <a:pt x="355363" y="464724"/>
                </a:lnTo>
                <a:lnTo>
                  <a:pt x="345233" y="445230"/>
                </a:lnTo>
                <a:lnTo>
                  <a:pt x="342945" y="442849"/>
                </a:lnTo>
                <a:close/>
              </a:path>
              <a:path w="1118870" h="879475">
                <a:moveTo>
                  <a:pt x="629858" y="442849"/>
                </a:moveTo>
                <a:lnTo>
                  <a:pt x="559308" y="442849"/>
                </a:lnTo>
                <a:lnTo>
                  <a:pt x="577403" y="446202"/>
                </a:lnTo>
                <a:lnTo>
                  <a:pt x="590343" y="455485"/>
                </a:lnTo>
                <a:lnTo>
                  <a:pt x="598116" y="469530"/>
                </a:lnTo>
                <a:lnTo>
                  <a:pt x="600710" y="487172"/>
                </a:lnTo>
                <a:lnTo>
                  <a:pt x="600710" y="752856"/>
                </a:lnTo>
                <a:lnTo>
                  <a:pt x="602980" y="761116"/>
                </a:lnTo>
                <a:lnTo>
                  <a:pt x="608488" y="767032"/>
                </a:lnTo>
                <a:lnTo>
                  <a:pt x="615283" y="770590"/>
                </a:lnTo>
                <a:lnTo>
                  <a:pt x="621411" y="771779"/>
                </a:lnTo>
                <a:lnTo>
                  <a:pt x="773302" y="771779"/>
                </a:lnTo>
                <a:lnTo>
                  <a:pt x="779504" y="770590"/>
                </a:lnTo>
                <a:lnTo>
                  <a:pt x="786336" y="767032"/>
                </a:lnTo>
                <a:lnTo>
                  <a:pt x="791858" y="761116"/>
                </a:lnTo>
                <a:lnTo>
                  <a:pt x="794131" y="752856"/>
                </a:lnTo>
                <a:lnTo>
                  <a:pt x="794131" y="733806"/>
                </a:lnTo>
                <a:lnTo>
                  <a:pt x="642112" y="733806"/>
                </a:lnTo>
                <a:lnTo>
                  <a:pt x="642112" y="487172"/>
                </a:lnTo>
                <a:lnTo>
                  <a:pt x="639536" y="464724"/>
                </a:lnTo>
                <a:lnTo>
                  <a:pt x="631793" y="445230"/>
                </a:lnTo>
                <a:lnTo>
                  <a:pt x="629858" y="442849"/>
                </a:lnTo>
                <a:close/>
              </a:path>
              <a:path w="1118870" h="879475">
                <a:moveTo>
                  <a:pt x="909217" y="442849"/>
                </a:moveTo>
                <a:lnTo>
                  <a:pt x="835533" y="442849"/>
                </a:lnTo>
                <a:lnTo>
                  <a:pt x="854700" y="446202"/>
                </a:lnTo>
                <a:lnTo>
                  <a:pt x="869997" y="455485"/>
                </a:lnTo>
                <a:lnTo>
                  <a:pt x="880127" y="469530"/>
                </a:lnTo>
                <a:lnTo>
                  <a:pt x="883793" y="487172"/>
                </a:lnTo>
                <a:lnTo>
                  <a:pt x="883793" y="752856"/>
                </a:lnTo>
                <a:lnTo>
                  <a:pt x="886065" y="761116"/>
                </a:lnTo>
                <a:lnTo>
                  <a:pt x="891587" y="767032"/>
                </a:lnTo>
                <a:lnTo>
                  <a:pt x="898419" y="770590"/>
                </a:lnTo>
                <a:lnTo>
                  <a:pt x="904621" y="771779"/>
                </a:lnTo>
                <a:lnTo>
                  <a:pt x="1021969" y="771779"/>
                </a:lnTo>
                <a:lnTo>
                  <a:pt x="1028826" y="765429"/>
                </a:lnTo>
                <a:lnTo>
                  <a:pt x="1028826" y="733806"/>
                </a:lnTo>
                <a:lnTo>
                  <a:pt x="925322" y="733806"/>
                </a:lnTo>
                <a:lnTo>
                  <a:pt x="925322" y="487172"/>
                </a:lnTo>
                <a:lnTo>
                  <a:pt x="921654" y="464724"/>
                </a:lnTo>
                <a:lnTo>
                  <a:pt x="911510" y="445230"/>
                </a:lnTo>
                <a:lnTo>
                  <a:pt x="909217" y="442849"/>
                </a:lnTo>
                <a:close/>
              </a:path>
              <a:path w="1118870" h="879475">
                <a:moveTo>
                  <a:pt x="310769" y="417575"/>
                </a:moveTo>
                <a:lnTo>
                  <a:pt x="234823" y="417575"/>
                </a:lnTo>
                <a:lnTo>
                  <a:pt x="215582" y="429307"/>
                </a:lnTo>
                <a:lnTo>
                  <a:pt x="200247" y="445230"/>
                </a:lnTo>
                <a:lnTo>
                  <a:pt x="190103" y="464724"/>
                </a:lnTo>
                <a:lnTo>
                  <a:pt x="186436" y="487172"/>
                </a:lnTo>
                <a:lnTo>
                  <a:pt x="186436" y="733806"/>
                </a:lnTo>
                <a:lnTo>
                  <a:pt x="227838" y="733806"/>
                </a:lnTo>
                <a:lnTo>
                  <a:pt x="227838" y="487172"/>
                </a:lnTo>
                <a:lnTo>
                  <a:pt x="231505" y="469530"/>
                </a:lnTo>
                <a:lnTo>
                  <a:pt x="241649" y="455485"/>
                </a:lnTo>
                <a:lnTo>
                  <a:pt x="256984" y="446202"/>
                </a:lnTo>
                <a:lnTo>
                  <a:pt x="276225" y="442849"/>
                </a:lnTo>
                <a:lnTo>
                  <a:pt x="342945" y="442849"/>
                </a:lnTo>
                <a:lnTo>
                  <a:pt x="329936" y="429307"/>
                </a:lnTo>
                <a:lnTo>
                  <a:pt x="310769" y="417575"/>
                </a:lnTo>
                <a:close/>
              </a:path>
              <a:path w="1118870" h="879475">
                <a:moveTo>
                  <a:pt x="600710" y="417575"/>
                </a:moveTo>
                <a:lnTo>
                  <a:pt x="517906" y="417575"/>
                </a:lnTo>
                <a:lnTo>
                  <a:pt x="498665" y="429307"/>
                </a:lnTo>
                <a:lnTo>
                  <a:pt x="483330" y="445230"/>
                </a:lnTo>
                <a:lnTo>
                  <a:pt x="473186" y="464724"/>
                </a:lnTo>
                <a:lnTo>
                  <a:pt x="469519" y="487172"/>
                </a:lnTo>
                <a:lnTo>
                  <a:pt x="469519" y="733806"/>
                </a:lnTo>
                <a:lnTo>
                  <a:pt x="510921" y="733806"/>
                </a:lnTo>
                <a:lnTo>
                  <a:pt x="510921" y="487172"/>
                </a:lnTo>
                <a:lnTo>
                  <a:pt x="514605" y="469530"/>
                </a:lnTo>
                <a:lnTo>
                  <a:pt x="524779" y="455485"/>
                </a:lnTo>
                <a:lnTo>
                  <a:pt x="540121" y="446202"/>
                </a:lnTo>
                <a:lnTo>
                  <a:pt x="559308" y="442849"/>
                </a:lnTo>
                <a:lnTo>
                  <a:pt x="629858" y="442849"/>
                </a:lnTo>
                <a:lnTo>
                  <a:pt x="618859" y="429307"/>
                </a:lnTo>
                <a:lnTo>
                  <a:pt x="600710" y="417575"/>
                </a:lnTo>
                <a:close/>
              </a:path>
              <a:path w="1118870" h="879475">
                <a:moveTo>
                  <a:pt x="876935" y="417575"/>
                </a:moveTo>
                <a:lnTo>
                  <a:pt x="800989" y="417575"/>
                </a:lnTo>
                <a:lnTo>
                  <a:pt x="781748" y="429307"/>
                </a:lnTo>
                <a:lnTo>
                  <a:pt x="766413" y="445230"/>
                </a:lnTo>
                <a:lnTo>
                  <a:pt x="756269" y="464724"/>
                </a:lnTo>
                <a:lnTo>
                  <a:pt x="752601" y="487172"/>
                </a:lnTo>
                <a:lnTo>
                  <a:pt x="752601" y="733806"/>
                </a:lnTo>
                <a:lnTo>
                  <a:pt x="794131" y="733806"/>
                </a:lnTo>
                <a:lnTo>
                  <a:pt x="794131" y="487172"/>
                </a:lnTo>
                <a:lnTo>
                  <a:pt x="796706" y="469530"/>
                </a:lnTo>
                <a:lnTo>
                  <a:pt x="804449" y="455485"/>
                </a:lnTo>
                <a:lnTo>
                  <a:pt x="817383" y="446202"/>
                </a:lnTo>
                <a:lnTo>
                  <a:pt x="835533" y="442849"/>
                </a:lnTo>
                <a:lnTo>
                  <a:pt x="909217" y="442849"/>
                </a:lnTo>
                <a:lnTo>
                  <a:pt x="896175" y="429307"/>
                </a:lnTo>
                <a:lnTo>
                  <a:pt x="876935" y="417575"/>
                </a:lnTo>
                <a:close/>
              </a:path>
              <a:path w="1118870" h="879475">
                <a:moveTo>
                  <a:pt x="1028826" y="417575"/>
                </a:moveTo>
                <a:lnTo>
                  <a:pt x="994283" y="417575"/>
                </a:lnTo>
                <a:lnTo>
                  <a:pt x="994283" y="733806"/>
                </a:lnTo>
                <a:lnTo>
                  <a:pt x="1028826" y="733806"/>
                </a:lnTo>
                <a:lnTo>
                  <a:pt x="1028826" y="417575"/>
                </a:lnTo>
                <a:close/>
              </a:path>
              <a:path w="1118870" h="879475">
                <a:moveTo>
                  <a:pt x="566166" y="0"/>
                </a:moveTo>
                <a:lnTo>
                  <a:pt x="545465" y="0"/>
                </a:lnTo>
                <a:lnTo>
                  <a:pt x="6858" y="303657"/>
                </a:lnTo>
                <a:lnTo>
                  <a:pt x="0" y="303657"/>
                </a:lnTo>
                <a:lnTo>
                  <a:pt x="0" y="373252"/>
                </a:lnTo>
                <a:lnTo>
                  <a:pt x="6858" y="379602"/>
                </a:lnTo>
                <a:lnTo>
                  <a:pt x="1097915" y="379602"/>
                </a:lnTo>
                <a:lnTo>
                  <a:pt x="1106989" y="378412"/>
                </a:lnTo>
                <a:lnTo>
                  <a:pt x="1113456" y="374840"/>
                </a:lnTo>
                <a:lnTo>
                  <a:pt x="1117328" y="368887"/>
                </a:lnTo>
                <a:lnTo>
                  <a:pt x="1118616" y="360552"/>
                </a:lnTo>
                <a:lnTo>
                  <a:pt x="1118616" y="341629"/>
                </a:lnTo>
                <a:lnTo>
                  <a:pt x="34544" y="341629"/>
                </a:lnTo>
                <a:lnTo>
                  <a:pt x="34544" y="328929"/>
                </a:lnTo>
                <a:lnTo>
                  <a:pt x="559308" y="37973"/>
                </a:lnTo>
                <a:lnTo>
                  <a:pt x="634393" y="37973"/>
                </a:lnTo>
                <a:lnTo>
                  <a:pt x="566166" y="0"/>
                </a:lnTo>
                <a:close/>
              </a:path>
              <a:path w="1118870" h="879475">
                <a:moveTo>
                  <a:pt x="634393" y="37973"/>
                </a:moveTo>
                <a:lnTo>
                  <a:pt x="559308" y="37973"/>
                </a:lnTo>
                <a:lnTo>
                  <a:pt x="1077214" y="328929"/>
                </a:lnTo>
                <a:lnTo>
                  <a:pt x="1077214" y="341629"/>
                </a:lnTo>
                <a:lnTo>
                  <a:pt x="1118616" y="341629"/>
                </a:lnTo>
                <a:lnTo>
                  <a:pt x="1118616" y="310007"/>
                </a:lnTo>
                <a:lnTo>
                  <a:pt x="1111758" y="303657"/>
                </a:lnTo>
                <a:lnTo>
                  <a:pt x="634393" y="37973"/>
                </a:lnTo>
                <a:close/>
              </a:path>
              <a:path w="1118870" h="879475">
                <a:moveTo>
                  <a:pt x="559308" y="113919"/>
                </a:moveTo>
                <a:lnTo>
                  <a:pt x="516915" y="121517"/>
                </a:lnTo>
                <a:lnTo>
                  <a:pt x="484203" y="141557"/>
                </a:lnTo>
                <a:lnTo>
                  <a:pt x="463135" y="169908"/>
                </a:lnTo>
                <a:lnTo>
                  <a:pt x="455675" y="202437"/>
                </a:lnTo>
                <a:lnTo>
                  <a:pt x="463135" y="237646"/>
                </a:lnTo>
                <a:lnTo>
                  <a:pt x="484203" y="265699"/>
                </a:lnTo>
                <a:lnTo>
                  <a:pt x="516915" y="284251"/>
                </a:lnTo>
                <a:lnTo>
                  <a:pt x="559308" y="290957"/>
                </a:lnTo>
                <a:lnTo>
                  <a:pt x="597715" y="284251"/>
                </a:lnTo>
                <a:lnTo>
                  <a:pt x="628348" y="265699"/>
                </a:lnTo>
                <a:lnTo>
                  <a:pt x="637446" y="253111"/>
                </a:lnTo>
                <a:lnTo>
                  <a:pt x="545465" y="253111"/>
                </a:lnTo>
                <a:lnTo>
                  <a:pt x="545465" y="251131"/>
                </a:lnTo>
                <a:lnTo>
                  <a:pt x="535031" y="249640"/>
                </a:lnTo>
                <a:lnTo>
                  <a:pt x="515302" y="239633"/>
                </a:lnTo>
                <a:lnTo>
                  <a:pt x="502050" y="223696"/>
                </a:lnTo>
                <a:lnTo>
                  <a:pt x="497205" y="202437"/>
                </a:lnTo>
                <a:lnTo>
                  <a:pt x="502050" y="183878"/>
                </a:lnTo>
                <a:lnTo>
                  <a:pt x="515302" y="167687"/>
                </a:lnTo>
                <a:lnTo>
                  <a:pt x="535031" y="156235"/>
                </a:lnTo>
                <a:lnTo>
                  <a:pt x="552450" y="153119"/>
                </a:lnTo>
                <a:lnTo>
                  <a:pt x="552450" y="151891"/>
                </a:lnTo>
                <a:lnTo>
                  <a:pt x="635738" y="151891"/>
                </a:lnTo>
                <a:lnTo>
                  <a:pt x="628348" y="141557"/>
                </a:lnTo>
                <a:lnTo>
                  <a:pt x="597715" y="121517"/>
                </a:lnTo>
                <a:lnTo>
                  <a:pt x="559308" y="113919"/>
                </a:lnTo>
                <a:close/>
              </a:path>
              <a:path w="1118870" h="879475">
                <a:moveTo>
                  <a:pt x="531749" y="221361"/>
                </a:moveTo>
                <a:lnTo>
                  <a:pt x="524764" y="234061"/>
                </a:lnTo>
                <a:lnTo>
                  <a:pt x="531749" y="240411"/>
                </a:lnTo>
                <a:lnTo>
                  <a:pt x="545465" y="240411"/>
                </a:lnTo>
                <a:lnTo>
                  <a:pt x="545465" y="251131"/>
                </a:lnTo>
                <a:lnTo>
                  <a:pt x="559308" y="253111"/>
                </a:lnTo>
                <a:lnTo>
                  <a:pt x="566166" y="252130"/>
                </a:lnTo>
                <a:lnTo>
                  <a:pt x="566166" y="240411"/>
                </a:lnTo>
                <a:lnTo>
                  <a:pt x="576331" y="235648"/>
                </a:lnTo>
                <a:lnTo>
                  <a:pt x="585200" y="230886"/>
                </a:lnTo>
                <a:lnTo>
                  <a:pt x="589381" y="227711"/>
                </a:lnTo>
                <a:lnTo>
                  <a:pt x="559308" y="227711"/>
                </a:lnTo>
                <a:lnTo>
                  <a:pt x="550126" y="226718"/>
                </a:lnTo>
                <a:lnTo>
                  <a:pt x="542909" y="224536"/>
                </a:lnTo>
                <a:lnTo>
                  <a:pt x="537001" y="222353"/>
                </a:lnTo>
                <a:lnTo>
                  <a:pt x="531749" y="221361"/>
                </a:lnTo>
                <a:close/>
              </a:path>
              <a:path w="1118870" h="879475">
                <a:moveTo>
                  <a:pt x="635738" y="151891"/>
                </a:moveTo>
                <a:lnTo>
                  <a:pt x="566166" y="151891"/>
                </a:lnTo>
                <a:lnTo>
                  <a:pt x="566166" y="153119"/>
                </a:lnTo>
                <a:lnTo>
                  <a:pt x="583584" y="156235"/>
                </a:lnTo>
                <a:lnTo>
                  <a:pt x="603313" y="167687"/>
                </a:lnTo>
                <a:lnTo>
                  <a:pt x="616565" y="183878"/>
                </a:lnTo>
                <a:lnTo>
                  <a:pt x="621411" y="202437"/>
                </a:lnTo>
                <a:lnTo>
                  <a:pt x="616565" y="223696"/>
                </a:lnTo>
                <a:lnTo>
                  <a:pt x="603313" y="239633"/>
                </a:lnTo>
                <a:lnTo>
                  <a:pt x="583584" y="249640"/>
                </a:lnTo>
                <a:lnTo>
                  <a:pt x="566166" y="252130"/>
                </a:lnTo>
                <a:lnTo>
                  <a:pt x="566166" y="253111"/>
                </a:lnTo>
                <a:lnTo>
                  <a:pt x="637446" y="253111"/>
                </a:lnTo>
                <a:lnTo>
                  <a:pt x="648622" y="237646"/>
                </a:lnTo>
                <a:lnTo>
                  <a:pt x="655955" y="202437"/>
                </a:lnTo>
                <a:lnTo>
                  <a:pt x="648622" y="169908"/>
                </a:lnTo>
                <a:lnTo>
                  <a:pt x="635738" y="151891"/>
                </a:lnTo>
                <a:close/>
              </a:path>
              <a:path w="1118870" h="879475">
                <a:moveTo>
                  <a:pt x="559308" y="151891"/>
                </a:moveTo>
                <a:lnTo>
                  <a:pt x="552450" y="153119"/>
                </a:lnTo>
                <a:lnTo>
                  <a:pt x="552450" y="164464"/>
                </a:lnTo>
                <a:lnTo>
                  <a:pt x="542284" y="169227"/>
                </a:lnTo>
                <a:lnTo>
                  <a:pt x="533415" y="173989"/>
                </a:lnTo>
                <a:lnTo>
                  <a:pt x="527143" y="178752"/>
                </a:lnTo>
                <a:lnTo>
                  <a:pt x="524764" y="183514"/>
                </a:lnTo>
                <a:lnTo>
                  <a:pt x="527143" y="195447"/>
                </a:lnTo>
                <a:lnTo>
                  <a:pt x="533415" y="203247"/>
                </a:lnTo>
                <a:lnTo>
                  <a:pt x="542284" y="207500"/>
                </a:lnTo>
                <a:lnTo>
                  <a:pt x="552450" y="208787"/>
                </a:lnTo>
                <a:lnTo>
                  <a:pt x="566166" y="215137"/>
                </a:lnTo>
                <a:lnTo>
                  <a:pt x="566166" y="221361"/>
                </a:lnTo>
                <a:lnTo>
                  <a:pt x="559308" y="227711"/>
                </a:lnTo>
                <a:lnTo>
                  <a:pt x="589381" y="227711"/>
                </a:lnTo>
                <a:lnTo>
                  <a:pt x="591472" y="226123"/>
                </a:lnTo>
                <a:lnTo>
                  <a:pt x="593851" y="221361"/>
                </a:lnTo>
                <a:lnTo>
                  <a:pt x="591472" y="212107"/>
                </a:lnTo>
                <a:lnTo>
                  <a:pt x="585200" y="204009"/>
                </a:lnTo>
                <a:lnTo>
                  <a:pt x="576331" y="198268"/>
                </a:lnTo>
                <a:lnTo>
                  <a:pt x="566166" y="196087"/>
                </a:lnTo>
                <a:lnTo>
                  <a:pt x="552450" y="189737"/>
                </a:lnTo>
                <a:lnTo>
                  <a:pt x="552450" y="177164"/>
                </a:lnTo>
                <a:lnTo>
                  <a:pt x="583438" y="177164"/>
                </a:lnTo>
                <a:lnTo>
                  <a:pt x="586867" y="170814"/>
                </a:lnTo>
                <a:lnTo>
                  <a:pt x="580009" y="164464"/>
                </a:lnTo>
                <a:lnTo>
                  <a:pt x="566166" y="164464"/>
                </a:lnTo>
                <a:lnTo>
                  <a:pt x="566166" y="153119"/>
                </a:lnTo>
                <a:lnTo>
                  <a:pt x="559308" y="151891"/>
                </a:lnTo>
                <a:close/>
              </a:path>
              <a:path w="1118870" h="879475">
                <a:moveTo>
                  <a:pt x="583438" y="177164"/>
                </a:moveTo>
                <a:lnTo>
                  <a:pt x="566166" y="177164"/>
                </a:lnTo>
                <a:lnTo>
                  <a:pt x="573151" y="183514"/>
                </a:lnTo>
                <a:lnTo>
                  <a:pt x="580009" y="183514"/>
                </a:lnTo>
                <a:lnTo>
                  <a:pt x="583438" y="177164"/>
                </a:lnTo>
                <a:close/>
              </a:path>
            </a:pathLst>
          </a:custGeom>
          <a:solidFill>
            <a:schemeClr val="tx1"/>
          </a:solidFill>
        </p:spPr>
        <p:txBody>
          <a:bodyPr wrap="square" lIns="0" tIns="0" rIns="0" bIns="0" rtlCol="0"/>
          <a:lstStyle/>
          <a:p>
            <a:endParaRPr/>
          </a:p>
        </p:txBody>
      </p:sp>
      <p:sp>
        <p:nvSpPr>
          <p:cNvPr id="48" name="object 27">
            <a:extLst>
              <a:ext uri="{FF2B5EF4-FFF2-40B4-BE49-F238E27FC236}">
                <a16:creationId xmlns:a16="http://schemas.microsoft.com/office/drawing/2014/main" id="{6EF82CC2-64FB-46EF-9221-C9B3BFC1A340}"/>
              </a:ext>
            </a:extLst>
          </p:cNvPr>
          <p:cNvSpPr/>
          <p:nvPr/>
        </p:nvSpPr>
        <p:spPr>
          <a:xfrm>
            <a:off x="9521865" y="4701628"/>
            <a:ext cx="972746" cy="879475"/>
          </a:xfrm>
          <a:custGeom>
            <a:avLst/>
            <a:gdLst/>
            <a:ahLst/>
            <a:cxnLst/>
            <a:rect l="l" t="t" r="r" b="b"/>
            <a:pathLst>
              <a:path w="1118870" h="879475">
                <a:moveTo>
                  <a:pt x="1084072" y="771779"/>
                </a:moveTo>
                <a:lnTo>
                  <a:pt x="27559" y="771779"/>
                </a:lnTo>
                <a:lnTo>
                  <a:pt x="17466" y="773959"/>
                </a:lnTo>
                <a:lnTo>
                  <a:pt x="8636" y="779700"/>
                </a:lnTo>
                <a:lnTo>
                  <a:pt x="2377" y="787798"/>
                </a:lnTo>
                <a:lnTo>
                  <a:pt x="0" y="797051"/>
                </a:lnTo>
                <a:lnTo>
                  <a:pt x="0" y="854075"/>
                </a:lnTo>
                <a:lnTo>
                  <a:pt x="2377" y="863328"/>
                </a:lnTo>
                <a:lnTo>
                  <a:pt x="8636" y="871426"/>
                </a:lnTo>
                <a:lnTo>
                  <a:pt x="17466" y="877167"/>
                </a:lnTo>
                <a:lnTo>
                  <a:pt x="27559" y="879348"/>
                </a:lnTo>
                <a:lnTo>
                  <a:pt x="1084072" y="879348"/>
                </a:lnTo>
                <a:lnTo>
                  <a:pt x="1094237" y="877167"/>
                </a:lnTo>
                <a:lnTo>
                  <a:pt x="1103106" y="871426"/>
                </a:lnTo>
                <a:lnTo>
                  <a:pt x="1109378" y="863328"/>
                </a:lnTo>
                <a:lnTo>
                  <a:pt x="1111758" y="854075"/>
                </a:lnTo>
                <a:lnTo>
                  <a:pt x="1111758" y="841375"/>
                </a:lnTo>
                <a:lnTo>
                  <a:pt x="34544" y="841375"/>
                </a:lnTo>
                <a:lnTo>
                  <a:pt x="34544" y="803401"/>
                </a:lnTo>
                <a:lnTo>
                  <a:pt x="1111758" y="803401"/>
                </a:lnTo>
                <a:lnTo>
                  <a:pt x="1111758" y="797051"/>
                </a:lnTo>
                <a:lnTo>
                  <a:pt x="1109378" y="787798"/>
                </a:lnTo>
                <a:lnTo>
                  <a:pt x="1103106" y="779700"/>
                </a:lnTo>
                <a:lnTo>
                  <a:pt x="1094237" y="773959"/>
                </a:lnTo>
                <a:lnTo>
                  <a:pt x="1084072" y="771779"/>
                </a:lnTo>
                <a:close/>
              </a:path>
              <a:path w="1118870" h="879475">
                <a:moveTo>
                  <a:pt x="1111758" y="803401"/>
                </a:moveTo>
                <a:lnTo>
                  <a:pt x="1077214" y="803401"/>
                </a:lnTo>
                <a:lnTo>
                  <a:pt x="1077214" y="841375"/>
                </a:lnTo>
                <a:lnTo>
                  <a:pt x="1111758" y="841375"/>
                </a:lnTo>
                <a:lnTo>
                  <a:pt x="1111758" y="803401"/>
                </a:lnTo>
                <a:close/>
              </a:path>
              <a:path w="1118870" h="879475">
                <a:moveTo>
                  <a:pt x="1021969" y="379602"/>
                </a:moveTo>
                <a:lnTo>
                  <a:pt x="103632" y="379602"/>
                </a:lnTo>
                <a:lnTo>
                  <a:pt x="94537" y="381666"/>
                </a:lnTo>
                <a:lnTo>
                  <a:pt x="88026" y="386683"/>
                </a:lnTo>
                <a:lnTo>
                  <a:pt x="84111" y="392890"/>
                </a:lnTo>
                <a:lnTo>
                  <a:pt x="82804" y="398525"/>
                </a:lnTo>
                <a:lnTo>
                  <a:pt x="82804" y="752856"/>
                </a:lnTo>
                <a:lnTo>
                  <a:pt x="84111" y="761116"/>
                </a:lnTo>
                <a:lnTo>
                  <a:pt x="88026" y="767032"/>
                </a:lnTo>
                <a:lnTo>
                  <a:pt x="94537" y="770590"/>
                </a:lnTo>
                <a:lnTo>
                  <a:pt x="103632" y="771779"/>
                </a:lnTo>
                <a:lnTo>
                  <a:pt x="207137" y="771779"/>
                </a:lnTo>
                <a:lnTo>
                  <a:pt x="227838" y="733806"/>
                </a:lnTo>
                <a:lnTo>
                  <a:pt x="124333" y="733806"/>
                </a:lnTo>
                <a:lnTo>
                  <a:pt x="124333" y="417575"/>
                </a:lnTo>
                <a:lnTo>
                  <a:pt x="1028826" y="417575"/>
                </a:lnTo>
                <a:lnTo>
                  <a:pt x="1028826" y="392175"/>
                </a:lnTo>
                <a:lnTo>
                  <a:pt x="1021969" y="379602"/>
                </a:lnTo>
                <a:close/>
              </a:path>
              <a:path w="1118870" h="879475">
                <a:moveTo>
                  <a:pt x="342945" y="442849"/>
                </a:moveTo>
                <a:lnTo>
                  <a:pt x="276225" y="442849"/>
                </a:lnTo>
                <a:lnTo>
                  <a:pt x="295392" y="446202"/>
                </a:lnTo>
                <a:lnTo>
                  <a:pt x="310689" y="455485"/>
                </a:lnTo>
                <a:lnTo>
                  <a:pt x="320819" y="469530"/>
                </a:lnTo>
                <a:lnTo>
                  <a:pt x="324485" y="487172"/>
                </a:lnTo>
                <a:lnTo>
                  <a:pt x="324485" y="765429"/>
                </a:lnTo>
                <a:lnTo>
                  <a:pt x="331470" y="771779"/>
                </a:lnTo>
                <a:lnTo>
                  <a:pt x="490220" y="771779"/>
                </a:lnTo>
                <a:lnTo>
                  <a:pt x="499294" y="770590"/>
                </a:lnTo>
                <a:lnTo>
                  <a:pt x="505761" y="767032"/>
                </a:lnTo>
                <a:lnTo>
                  <a:pt x="509633" y="761116"/>
                </a:lnTo>
                <a:lnTo>
                  <a:pt x="510921" y="752856"/>
                </a:lnTo>
                <a:lnTo>
                  <a:pt x="510921" y="733806"/>
                </a:lnTo>
                <a:lnTo>
                  <a:pt x="359029" y="733806"/>
                </a:lnTo>
                <a:lnTo>
                  <a:pt x="359029" y="487172"/>
                </a:lnTo>
                <a:lnTo>
                  <a:pt x="355363" y="464724"/>
                </a:lnTo>
                <a:lnTo>
                  <a:pt x="345233" y="445230"/>
                </a:lnTo>
                <a:lnTo>
                  <a:pt x="342945" y="442849"/>
                </a:lnTo>
                <a:close/>
              </a:path>
              <a:path w="1118870" h="879475">
                <a:moveTo>
                  <a:pt x="629858" y="442849"/>
                </a:moveTo>
                <a:lnTo>
                  <a:pt x="559308" y="442849"/>
                </a:lnTo>
                <a:lnTo>
                  <a:pt x="577403" y="446202"/>
                </a:lnTo>
                <a:lnTo>
                  <a:pt x="590343" y="455485"/>
                </a:lnTo>
                <a:lnTo>
                  <a:pt x="598116" y="469530"/>
                </a:lnTo>
                <a:lnTo>
                  <a:pt x="600710" y="487172"/>
                </a:lnTo>
                <a:lnTo>
                  <a:pt x="600710" y="752856"/>
                </a:lnTo>
                <a:lnTo>
                  <a:pt x="602980" y="761116"/>
                </a:lnTo>
                <a:lnTo>
                  <a:pt x="608488" y="767032"/>
                </a:lnTo>
                <a:lnTo>
                  <a:pt x="615283" y="770590"/>
                </a:lnTo>
                <a:lnTo>
                  <a:pt x="621411" y="771779"/>
                </a:lnTo>
                <a:lnTo>
                  <a:pt x="773302" y="771779"/>
                </a:lnTo>
                <a:lnTo>
                  <a:pt x="779504" y="770590"/>
                </a:lnTo>
                <a:lnTo>
                  <a:pt x="786336" y="767032"/>
                </a:lnTo>
                <a:lnTo>
                  <a:pt x="791858" y="761116"/>
                </a:lnTo>
                <a:lnTo>
                  <a:pt x="794131" y="752856"/>
                </a:lnTo>
                <a:lnTo>
                  <a:pt x="794131" y="733806"/>
                </a:lnTo>
                <a:lnTo>
                  <a:pt x="642112" y="733806"/>
                </a:lnTo>
                <a:lnTo>
                  <a:pt x="642112" y="487172"/>
                </a:lnTo>
                <a:lnTo>
                  <a:pt x="639536" y="464724"/>
                </a:lnTo>
                <a:lnTo>
                  <a:pt x="631793" y="445230"/>
                </a:lnTo>
                <a:lnTo>
                  <a:pt x="629858" y="442849"/>
                </a:lnTo>
                <a:close/>
              </a:path>
              <a:path w="1118870" h="879475">
                <a:moveTo>
                  <a:pt x="909217" y="442849"/>
                </a:moveTo>
                <a:lnTo>
                  <a:pt x="835533" y="442849"/>
                </a:lnTo>
                <a:lnTo>
                  <a:pt x="854700" y="446202"/>
                </a:lnTo>
                <a:lnTo>
                  <a:pt x="869997" y="455485"/>
                </a:lnTo>
                <a:lnTo>
                  <a:pt x="880127" y="469530"/>
                </a:lnTo>
                <a:lnTo>
                  <a:pt x="883793" y="487172"/>
                </a:lnTo>
                <a:lnTo>
                  <a:pt x="883793" y="752856"/>
                </a:lnTo>
                <a:lnTo>
                  <a:pt x="886065" y="761116"/>
                </a:lnTo>
                <a:lnTo>
                  <a:pt x="891587" y="767032"/>
                </a:lnTo>
                <a:lnTo>
                  <a:pt x="898419" y="770590"/>
                </a:lnTo>
                <a:lnTo>
                  <a:pt x="904621" y="771779"/>
                </a:lnTo>
                <a:lnTo>
                  <a:pt x="1021969" y="771779"/>
                </a:lnTo>
                <a:lnTo>
                  <a:pt x="1028826" y="765429"/>
                </a:lnTo>
                <a:lnTo>
                  <a:pt x="1028826" y="733806"/>
                </a:lnTo>
                <a:lnTo>
                  <a:pt x="925322" y="733806"/>
                </a:lnTo>
                <a:lnTo>
                  <a:pt x="925322" y="487172"/>
                </a:lnTo>
                <a:lnTo>
                  <a:pt x="921654" y="464724"/>
                </a:lnTo>
                <a:lnTo>
                  <a:pt x="911510" y="445230"/>
                </a:lnTo>
                <a:lnTo>
                  <a:pt x="909217" y="442849"/>
                </a:lnTo>
                <a:close/>
              </a:path>
              <a:path w="1118870" h="879475">
                <a:moveTo>
                  <a:pt x="310769" y="417575"/>
                </a:moveTo>
                <a:lnTo>
                  <a:pt x="234823" y="417575"/>
                </a:lnTo>
                <a:lnTo>
                  <a:pt x="215582" y="429307"/>
                </a:lnTo>
                <a:lnTo>
                  <a:pt x="200247" y="445230"/>
                </a:lnTo>
                <a:lnTo>
                  <a:pt x="190103" y="464724"/>
                </a:lnTo>
                <a:lnTo>
                  <a:pt x="186436" y="487172"/>
                </a:lnTo>
                <a:lnTo>
                  <a:pt x="186436" y="733806"/>
                </a:lnTo>
                <a:lnTo>
                  <a:pt x="227838" y="733806"/>
                </a:lnTo>
                <a:lnTo>
                  <a:pt x="227838" y="487172"/>
                </a:lnTo>
                <a:lnTo>
                  <a:pt x="231505" y="469530"/>
                </a:lnTo>
                <a:lnTo>
                  <a:pt x="241649" y="455485"/>
                </a:lnTo>
                <a:lnTo>
                  <a:pt x="256984" y="446202"/>
                </a:lnTo>
                <a:lnTo>
                  <a:pt x="276225" y="442849"/>
                </a:lnTo>
                <a:lnTo>
                  <a:pt x="342945" y="442849"/>
                </a:lnTo>
                <a:lnTo>
                  <a:pt x="329936" y="429307"/>
                </a:lnTo>
                <a:lnTo>
                  <a:pt x="310769" y="417575"/>
                </a:lnTo>
                <a:close/>
              </a:path>
              <a:path w="1118870" h="879475">
                <a:moveTo>
                  <a:pt x="600710" y="417575"/>
                </a:moveTo>
                <a:lnTo>
                  <a:pt x="517906" y="417575"/>
                </a:lnTo>
                <a:lnTo>
                  <a:pt x="498665" y="429307"/>
                </a:lnTo>
                <a:lnTo>
                  <a:pt x="483330" y="445230"/>
                </a:lnTo>
                <a:lnTo>
                  <a:pt x="473186" y="464724"/>
                </a:lnTo>
                <a:lnTo>
                  <a:pt x="469519" y="487172"/>
                </a:lnTo>
                <a:lnTo>
                  <a:pt x="469519" y="733806"/>
                </a:lnTo>
                <a:lnTo>
                  <a:pt x="510921" y="733806"/>
                </a:lnTo>
                <a:lnTo>
                  <a:pt x="510921" y="487172"/>
                </a:lnTo>
                <a:lnTo>
                  <a:pt x="514605" y="469530"/>
                </a:lnTo>
                <a:lnTo>
                  <a:pt x="524779" y="455485"/>
                </a:lnTo>
                <a:lnTo>
                  <a:pt x="540121" y="446202"/>
                </a:lnTo>
                <a:lnTo>
                  <a:pt x="559308" y="442849"/>
                </a:lnTo>
                <a:lnTo>
                  <a:pt x="629858" y="442849"/>
                </a:lnTo>
                <a:lnTo>
                  <a:pt x="618859" y="429307"/>
                </a:lnTo>
                <a:lnTo>
                  <a:pt x="600710" y="417575"/>
                </a:lnTo>
                <a:close/>
              </a:path>
              <a:path w="1118870" h="879475">
                <a:moveTo>
                  <a:pt x="876935" y="417575"/>
                </a:moveTo>
                <a:lnTo>
                  <a:pt x="800989" y="417575"/>
                </a:lnTo>
                <a:lnTo>
                  <a:pt x="781748" y="429307"/>
                </a:lnTo>
                <a:lnTo>
                  <a:pt x="766413" y="445230"/>
                </a:lnTo>
                <a:lnTo>
                  <a:pt x="756269" y="464724"/>
                </a:lnTo>
                <a:lnTo>
                  <a:pt x="752601" y="487172"/>
                </a:lnTo>
                <a:lnTo>
                  <a:pt x="752601" y="733806"/>
                </a:lnTo>
                <a:lnTo>
                  <a:pt x="794131" y="733806"/>
                </a:lnTo>
                <a:lnTo>
                  <a:pt x="794131" y="487172"/>
                </a:lnTo>
                <a:lnTo>
                  <a:pt x="796706" y="469530"/>
                </a:lnTo>
                <a:lnTo>
                  <a:pt x="804449" y="455485"/>
                </a:lnTo>
                <a:lnTo>
                  <a:pt x="817383" y="446202"/>
                </a:lnTo>
                <a:lnTo>
                  <a:pt x="835533" y="442849"/>
                </a:lnTo>
                <a:lnTo>
                  <a:pt x="909217" y="442849"/>
                </a:lnTo>
                <a:lnTo>
                  <a:pt x="896175" y="429307"/>
                </a:lnTo>
                <a:lnTo>
                  <a:pt x="876935" y="417575"/>
                </a:lnTo>
                <a:close/>
              </a:path>
              <a:path w="1118870" h="879475">
                <a:moveTo>
                  <a:pt x="1028826" y="417575"/>
                </a:moveTo>
                <a:lnTo>
                  <a:pt x="994283" y="417575"/>
                </a:lnTo>
                <a:lnTo>
                  <a:pt x="994283" y="733806"/>
                </a:lnTo>
                <a:lnTo>
                  <a:pt x="1028826" y="733806"/>
                </a:lnTo>
                <a:lnTo>
                  <a:pt x="1028826" y="417575"/>
                </a:lnTo>
                <a:close/>
              </a:path>
              <a:path w="1118870" h="879475">
                <a:moveTo>
                  <a:pt x="566166" y="0"/>
                </a:moveTo>
                <a:lnTo>
                  <a:pt x="545465" y="0"/>
                </a:lnTo>
                <a:lnTo>
                  <a:pt x="6858" y="303657"/>
                </a:lnTo>
                <a:lnTo>
                  <a:pt x="0" y="303657"/>
                </a:lnTo>
                <a:lnTo>
                  <a:pt x="0" y="373252"/>
                </a:lnTo>
                <a:lnTo>
                  <a:pt x="6858" y="379602"/>
                </a:lnTo>
                <a:lnTo>
                  <a:pt x="1097915" y="379602"/>
                </a:lnTo>
                <a:lnTo>
                  <a:pt x="1106989" y="378412"/>
                </a:lnTo>
                <a:lnTo>
                  <a:pt x="1113456" y="374840"/>
                </a:lnTo>
                <a:lnTo>
                  <a:pt x="1117328" y="368887"/>
                </a:lnTo>
                <a:lnTo>
                  <a:pt x="1118616" y="360552"/>
                </a:lnTo>
                <a:lnTo>
                  <a:pt x="1118616" y="341629"/>
                </a:lnTo>
                <a:lnTo>
                  <a:pt x="34544" y="341629"/>
                </a:lnTo>
                <a:lnTo>
                  <a:pt x="34544" y="328929"/>
                </a:lnTo>
                <a:lnTo>
                  <a:pt x="559308" y="37973"/>
                </a:lnTo>
                <a:lnTo>
                  <a:pt x="634393" y="37973"/>
                </a:lnTo>
                <a:lnTo>
                  <a:pt x="566166" y="0"/>
                </a:lnTo>
                <a:close/>
              </a:path>
              <a:path w="1118870" h="879475">
                <a:moveTo>
                  <a:pt x="634393" y="37973"/>
                </a:moveTo>
                <a:lnTo>
                  <a:pt x="559308" y="37973"/>
                </a:lnTo>
                <a:lnTo>
                  <a:pt x="1077214" y="328929"/>
                </a:lnTo>
                <a:lnTo>
                  <a:pt x="1077214" y="341629"/>
                </a:lnTo>
                <a:lnTo>
                  <a:pt x="1118616" y="341629"/>
                </a:lnTo>
                <a:lnTo>
                  <a:pt x="1118616" y="310007"/>
                </a:lnTo>
                <a:lnTo>
                  <a:pt x="1111758" y="303657"/>
                </a:lnTo>
                <a:lnTo>
                  <a:pt x="634393" y="37973"/>
                </a:lnTo>
                <a:close/>
              </a:path>
              <a:path w="1118870" h="879475">
                <a:moveTo>
                  <a:pt x="559308" y="113919"/>
                </a:moveTo>
                <a:lnTo>
                  <a:pt x="516915" y="121517"/>
                </a:lnTo>
                <a:lnTo>
                  <a:pt x="484203" y="141557"/>
                </a:lnTo>
                <a:lnTo>
                  <a:pt x="463135" y="169908"/>
                </a:lnTo>
                <a:lnTo>
                  <a:pt x="455675" y="202437"/>
                </a:lnTo>
                <a:lnTo>
                  <a:pt x="463135" y="237646"/>
                </a:lnTo>
                <a:lnTo>
                  <a:pt x="484203" y="265699"/>
                </a:lnTo>
                <a:lnTo>
                  <a:pt x="516915" y="284251"/>
                </a:lnTo>
                <a:lnTo>
                  <a:pt x="559308" y="290957"/>
                </a:lnTo>
                <a:lnTo>
                  <a:pt x="597715" y="284251"/>
                </a:lnTo>
                <a:lnTo>
                  <a:pt x="628348" y="265699"/>
                </a:lnTo>
                <a:lnTo>
                  <a:pt x="637446" y="253111"/>
                </a:lnTo>
                <a:lnTo>
                  <a:pt x="545465" y="253111"/>
                </a:lnTo>
                <a:lnTo>
                  <a:pt x="545465" y="251131"/>
                </a:lnTo>
                <a:lnTo>
                  <a:pt x="535031" y="249640"/>
                </a:lnTo>
                <a:lnTo>
                  <a:pt x="515302" y="239633"/>
                </a:lnTo>
                <a:lnTo>
                  <a:pt x="502050" y="223696"/>
                </a:lnTo>
                <a:lnTo>
                  <a:pt x="497205" y="202437"/>
                </a:lnTo>
                <a:lnTo>
                  <a:pt x="502050" y="183878"/>
                </a:lnTo>
                <a:lnTo>
                  <a:pt x="515302" y="167687"/>
                </a:lnTo>
                <a:lnTo>
                  <a:pt x="535031" y="156235"/>
                </a:lnTo>
                <a:lnTo>
                  <a:pt x="552450" y="153119"/>
                </a:lnTo>
                <a:lnTo>
                  <a:pt x="552450" y="151891"/>
                </a:lnTo>
                <a:lnTo>
                  <a:pt x="635738" y="151891"/>
                </a:lnTo>
                <a:lnTo>
                  <a:pt x="628348" y="141557"/>
                </a:lnTo>
                <a:lnTo>
                  <a:pt x="597715" y="121517"/>
                </a:lnTo>
                <a:lnTo>
                  <a:pt x="559308" y="113919"/>
                </a:lnTo>
                <a:close/>
              </a:path>
              <a:path w="1118870" h="879475">
                <a:moveTo>
                  <a:pt x="531749" y="221361"/>
                </a:moveTo>
                <a:lnTo>
                  <a:pt x="524764" y="234061"/>
                </a:lnTo>
                <a:lnTo>
                  <a:pt x="531749" y="240411"/>
                </a:lnTo>
                <a:lnTo>
                  <a:pt x="545465" y="240411"/>
                </a:lnTo>
                <a:lnTo>
                  <a:pt x="545465" y="251131"/>
                </a:lnTo>
                <a:lnTo>
                  <a:pt x="559308" y="253111"/>
                </a:lnTo>
                <a:lnTo>
                  <a:pt x="566166" y="252130"/>
                </a:lnTo>
                <a:lnTo>
                  <a:pt x="566166" y="240411"/>
                </a:lnTo>
                <a:lnTo>
                  <a:pt x="576331" y="235648"/>
                </a:lnTo>
                <a:lnTo>
                  <a:pt x="585200" y="230886"/>
                </a:lnTo>
                <a:lnTo>
                  <a:pt x="589381" y="227711"/>
                </a:lnTo>
                <a:lnTo>
                  <a:pt x="559308" y="227711"/>
                </a:lnTo>
                <a:lnTo>
                  <a:pt x="550126" y="226718"/>
                </a:lnTo>
                <a:lnTo>
                  <a:pt x="542909" y="224536"/>
                </a:lnTo>
                <a:lnTo>
                  <a:pt x="537001" y="222353"/>
                </a:lnTo>
                <a:lnTo>
                  <a:pt x="531749" y="221361"/>
                </a:lnTo>
                <a:close/>
              </a:path>
              <a:path w="1118870" h="879475">
                <a:moveTo>
                  <a:pt x="635738" y="151891"/>
                </a:moveTo>
                <a:lnTo>
                  <a:pt x="566166" y="151891"/>
                </a:lnTo>
                <a:lnTo>
                  <a:pt x="566166" y="153119"/>
                </a:lnTo>
                <a:lnTo>
                  <a:pt x="583584" y="156235"/>
                </a:lnTo>
                <a:lnTo>
                  <a:pt x="603313" y="167687"/>
                </a:lnTo>
                <a:lnTo>
                  <a:pt x="616565" y="183878"/>
                </a:lnTo>
                <a:lnTo>
                  <a:pt x="621411" y="202437"/>
                </a:lnTo>
                <a:lnTo>
                  <a:pt x="616565" y="223696"/>
                </a:lnTo>
                <a:lnTo>
                  <a:pt x="603313" y="239633"/>
                </a:lnTo>
                <a:lnTo>
                  <a:pt x="583584" y="249640"/>
                </a:lnTo>
                <a:lnTo>
                  <a:pt x="566166" y="252130"/>
                </a:lnTo>
                <a:lnTo>
                  <a:pt x="566166" y="253111"/>
                </a:lnTo>
                <a:lnTo>
                  <a:pt x="637446" y="253111"/>
                </a:lnTo>
                <a:lnTo>
                  <a:pt x="648622" y="237646"/>
                </a:lnTo>
                <a:lnTo>
                  <a:pt x="655955" y="202437"/>
                </a:lnTo>
                <a:lnTo>
                  <a:pt x="648622" y="169908"/>
                </a:lnTo>
                <a:lnTo>
                  <a:pt x="635738" y="151891"/>
                </a:lnTo>
                <a:close/>
              </a:path>
              <a:path w="1118870" h="879475">
                <a:moveTo>
                  <a:pt x="559308" y="151891"/>
                </a:moveTo>
                <a:lnTo>
                  <a:pt x="552450" y="153119"/>
                </a:lnTo>
                <a:lnTo>
                  <a:pt x="552450" y="164464"/>
                </a:lnTo>
                <a:lnTo>
                  <a:pt x="542284" y="169227"/>
                </a:lnTo>
                <a:lnTo>
                  <a:pt x="533415" y="173989"/>
                </a:lnTo>
                <a:lnTo>
                  <a:pt x="527143" y="178752"/>
                </a:lnTo>
                <a:lnTo>
                  <a:pt x="524764" y="183514"/>
                </a:lnTo>
                <a:lnTo>
                  <a:pt x="527143" y="195447"/>
                </a:lnTo>
                <a:lnTo>
                  <a:pt x="533415" y="203247"/>
                </a:lnTo>
                <a:lnTo>
                  <a:pt x="542284" y="207500"/>
                </a:lnTo>
                <a:lnTo>
                  <a:pt x="552450" y="208787"/>
                </a:lnTo>
                <a:lnTo>
                  <a:pt x="566166" y="215137"/>
                </a:lnTo>
                <a:lnTo>
                  <a:pt x="566166" y="221361"/>
                </a:lnTo>
                <a:lnTo>
                  <a:pt x="559308" y="227711"/>
                </a:lnTo>
                <a:lnTo>
                  <a:pt x="589381" y="227711"/>
                </a:lnTo>
                <a:lnTo>
                  <a:pt x="591472" y="226123"/>
                </a:lnTo>
                <a:lnTo>
                  <a:pt x="593851" y="221361"/>
                </a:lnTo>
                <a:lnTo>
                  <a:pt x="591472" y="212107"/>
                </a:lnTo>
                <a:lnTo>
                  <a:pt x="585200" y="204009"/>
                </a:lnTo>
                <a:lnTo>
                  <a:pt x="576331" y="198268"/>
                </a:lnTo>
                <a:lnTo>
                  <a:pt x="566166" y="196087"/>
                </a:lnTo>
                <a:lnTo>
                  <a:pt x="552450" y="189737"/>
                </a:lnTo>
                <a:lnTo>
                  <a:pt x="552450" y="177164"/>
                </a:lnTo>
                <a:lnTo>
                  <a:pt x="583438" y="177164"/>
                </a:lnTo>
                <a:lnTo>
                  <a:pt x="586867" y="170814"/>
                </a:lnTo>
                <a:lnTo>
                  <a:pt x="580009" y="164464"/>
                </a:lnTo>
                <a:lnTo>
                  <a:pt x="566166" y="164464"/>
                </a:lnTo>
                <a:lnTo>
                  <a:pt x="566166" y="153119"/>
                </a:lnTo>
                <a:lnTo>
                  <a:pt x="559308" y="151891"/>
                </a:lnTo>
                <a:close/>
              </a:path>
              <a:path w="1118870" h="879475">
                <a:moveTo>
                  <a:pt x="583438" y="177164"/>
                </a:moveTo>
                <a:lnTo>
                  <a:pt x="566166" y="177164"/>
                </a:lnTo>
                <a:lnTo>
                  <a:pt x="573151" y="183514"/>
                </a:lnTo>
                <a:lnTo>
                  <a:pt x="580009" y="183514"/>
                </a:lnTo>
                <a:lnTo>
                  <a:pt x="583438" y="177164"/>
                </a:lnTo>
                <a:close/>
              </a:path>
            </a:pathLst>
          </a:custGeom>
          <a:solidFill>
            <a:schemeClr val="tx1"/>
          </a:solidFill>
        </p:spPr>
        <p:txBody>
          <a:bodyPr wrap="square" lIns="0" tIns="0" rIns="0" bIns="0" rtlCol="0"/>
          <a:lstStyle/>
          <a:p>
            <a:endParaRPr/>
          </a:p>
        </p:txBody>
      </p:sp>
      <p:sp>
        <p:nvSpPr>
          <p:cNvPr id="13" name="object 11">
            <a:extLst>
              <a:ext uri="{FF2B5EF4-FFF2-40B4-BE49-F238E27FC236}">
                <a16:creationId xmlns:a16="http://schemas.microsoft.com/office/drawing/2014/main" id="{55B811E7-AA2C-4031-89AD-83F2EFD2DF21}"/>
              </a:ext>
            </a:extLst>
          </p:cNvPr>
          <p:cNvSpPr txBox="1"/>
          <p:nvPr/>
        </p:nvSpPr>
        <p:spPr>
          <a:xfrm>
            <a:off x="4937699" y="3105981"/>
            <a:ext cx="3374613" cy="199413"/>
          </a:xfrm>
          <a:prstGeom prst="rect">
            <a:avLst/>
          </a:prstGeom>
        </p:spPr>
        <p:txBody>
          <a:bodyPr vert="horz" wrap="square" lIns="0" tIns="14604" rIns="0" bIns="0" rtlCol="0">
            <a:spAutoFit/>
          </a:bodyPr>
          <a:lstStyle/>
          <a:p>
            <a:pPr marL="12700" algn="ctr">
              <a:lnSpc>
                <a:spcPct val="100000"/>
              </a:lnSpc>
              <a:spcBef>
                <a:spcPts val="114"/>
              </a:spcBef>
            </a:pPr>
            <a:r>
              <a:rPr sz="1200" b="1" spc="-10" dirty="0">
                <a:latin typeface="Merriweather Sans" pitchFamily="2" charset="0"/>
                <a:cs typeface="Arial Narrow"/>
              </a:rPr>
              <a:t>$1,000,000</a:t>
            </a:r>
            <a:endParaRPr sz="1200" dirty="0">
              <a:latin typeface="Merriweather Sans" pitchFamily="2" charset="0"/>
              <a:cs typeface="Arial Narrow"/>
            </a:endParaRPr>
          </a:p>
        </p:txBody>
      </p:sp>
      <p:sp>
        <p:nvSpPr>
          <p:cNvPr id="14" name="object 12">
            <a:extLst>
              <a:ext uri="{FF2B5EF4-FFF2-40B4-BE49-F238E27FC236}">
                <a16:creationId xmlns:a16="http://schemas.microsoft.com/office/drawing/2014/main" id="{55F47329-853E-4C11-9782-DF7E4308615D}"/>
              </a:ext>
            </a:extLst>
          </p:cNvPr>
          <p:cNvSpPr txBox="1"/>
          <p:nvPr/>
        </p:nvSpPr>
        <p:spPr>
          <a:xfrm>
            <a:off x="4937699" y="3856560"/>
            <a:ext cx="3374613" cy="199413"/>
          </a:xfrm>
          <a:prstGeom prst="rect">
            <a:avLst/>
          </a:prstGeom>
        </p:spPr>
        <p:txBody>
          <a:bodyPr vert="horz" wrap="square" lIns="0" tIns="14604" rIns="0" bIns="0" rtlCol="0">
            <a:spAutoFit/>
          </a:bodyPr>
          <a:lstStyle/>
          <a:p>
            <a:pPr marL="12700" algn="ctr">
              <a:lnSpc>
                <a:spcPct val="100000"/>
              </a:lnSpc>
              <a:spcBef>
                <a:spcPts val="114"/>
              </a:spcBef>
            </a:pPr>
            <a:r>
              <a:rPr sz="1200" b="1" dirty="0">
                <a:latin typeface="Merriweather Sans" pitchFamily="2" charset="0"/>
                <a:cs typeface="Arial Narrow"/>
              </a:rPr>
              <a:t>1</a:t>
            </a:r>
            <a:r>
              <a:rPr sz="1200" b="1" spc="225" dirty="0">
                <a:latin typeface="Merriweather Sans" pitchFamily="2" charset="0"/>
                <a:cs typeface="Arial Narrow"/>
              </a:rPr>
              <a:t> </a:t>
            </a:r>
            <a:r>
              <a:rPr sz="1200" b="1" dirty="0">
                <a:latin typeface="Merriweather Sans" pitchFamily="2" charset="0"/>
                <a:cs typeface="Arial Narrow"/>
              </a:rPr>
              <a:t>MM</a:t>
            </a:r>
            <a:r>
              <a:rPr sz="1200" b="1" spc="180" dirty="0">
                <a:latin typeface="Merriweather Sans" pitchFamily="2" charset="0"/>
                <a:cs typeface="Arial Narrow"/>
              </a:rPr>
              <a:t> </a:t>
            </a:r>
            <a:r>
              <a:rPr sz="1200" b="1" dirty="0">
                <a:latin typeface="Merriweather Sans" pitchFamily="2" charset="0"/>
                <a:cs typeface="Arial Narrow"/>
              </a:rPr>
              <a:t>PASLA</a:t>
            </a:r>
            <a:r>
              <a:rPr sz="1200" b="1" spc="130" dirty="0">
                <a:latin typeface="Merriweather Sans" pitchFamily="2" charset="0"/>
                <a:cs typeface="Arial Narrow"/>
              </a:rPr>
              <a:t> </a:t>
            </a:r>
            <a:r>
              <a:rPr sz="1200" b="1" dirty="0">
                <a:latin typeface="Merriweather Sans" pitchFamily="2" charset="0"/>
                <a:cs typeface="Arial Narrow"/>
              </a:rPr>
              <a:t>Stock</a:t>
            </a:r>
            <a:r>
              <a:rPr sz="1200" b="1" spc="195" dirty="0">
                <a:latin typeface="Merriweather Sans" pitchFamily="2" charset="0"/>
                <a:cs typeface="Arial Narrow"/>
              </a:rPr>
              <a:t> </a:t>
            </a:r>
            <a:r>
              <a:rPr sz="1200" b="1" dirty="0">
                <a:latin typeface="Merriweather Sans" pitchFamily="2" charset="0"/>
                <a:cs typeface="Arial Narrow"/>
              </a:rPr>
              <a:t>(10%</a:t>
            </a:r>
            <a:r>
              <a:rPr sz="1200" b="1" spc="204" dirty="0">
                <a:latin typeface="Merriweather Sans" pitchFamily="2" charset="0"/>
                <a:cs typeface="Arial Narrow"/>
              </a:rPr>
              <a:t> </a:t>
            </a:r>
            <a:r>
              <a:rPr sz="1200" b="1" spc="35" dirty="0">
                <a:latin typeface="Merriweather Sans" pitchFamily="2" charset="0"/>
                <a:cs typeface="Arial Narrow"/>
              </a:rPr>
              <a:t>Margin)</a:t>
            </a:r>
            <a:endParaRPr sz="1200" dirty="0">
              <a:latin typeface="Merriweather Sans" pitchFamily="2" charset="0"/>
              <a:cs typeface="Arial Narrow"/>
            </a:endParaRPr>
          </a:p>
        </p:txBody>
      </p:sp>
      <p:cxnSp>
        <p:nvCxnSpPr>
          <p:cNvPr id="53" name="Straight Arrow Connector 52">
            <a:extLst>
              <a:ext uri="{FF2B5EF4-FFF2-40B4-BE49-F238E27FC236}">
                <a16:creationId xmlns:a16="http://schemas.microsoft.com/office/drawing/2014/main" id="{3735708D-15E3-4CA1-BD4D-FE0E995A77DC}"/>
              </a:ext>
            </a:extLst>
          </p:cNvPr>
          <p:cNvCxnSpPr/>
          <p:nvPr/>
        </p:nvCxnSpPr>
        <p:spPr>
          <a:xfrm>
            <a:off x="4700957" y="3794332"/>
            <a:ext cx="3815949" cy="0"/>
          </a:xfrm>
          <a:prstGeom prst="straightConnector1">
            <a:avLst/>
          </a:prstGeom>
          <a:ln w="28575">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8A87C90-66E3-45A8-A16E-3C9BABC06542}"/>
              </a:ext>
            </a:extLst>
          </p:cNvPr>
          <p:cNvCxnSpPr>
            <a:cxnSpLocks/>
          </p:cNvCxnSpPr>
          <p:nvPr/>
        </p:nvCxnSpPr>
        <p:spPr>
          <a:xfrm flipH="1">
            <a:off x="4700957" y="3361576"/>
            <a:ext cx="3815949" cy="0"/>
          </a:xfrm>
          <a:prstGeom prst="straightConnector1">
            <a:avLst/>
          </a:prstGeom>
          <a:ln w="28575">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object 15">
            <a:extLst>
              <a:ext uri="{FF2B5EF4-FFF2-40B4-BE49-F238E27FC236}">
                <a16:creationId xmlns:a16="http://schemas.microsoft.com/office/drawing/2014/main" id="{05D4B9D6-CF83-49AF-8D15-7E53677C700D}"/>
              </a:ext>
            </a:extLst>
          </p:cNvPr>
          <p:cNvSpPr txBox="1"/>
          <p:nvPr/>
        </p:nvSpPr>
        <p:spPr>
          <a:xfrm>
            <a:off x="4937699" y="5307088"/>
            <a:ext cx="3374613" cy="199413"/>
          </a:xfrm>
          <a:prstGeom prst="rect">
            <a:avLst/>
          </a:prstGeom>
        </p:spPr>
        <p:txBody>
          <a:bodyPr vert="horz" wrap="square" lIns="0" tIns="14604" rIns="0" bIns="0" rtlCol="0">
            <a:spAutoFit/>
          </a:bodyPr>
          <a:lstStyle/>
          <a:p>
            <a:pPr marL="12700" algn="ctr">
              <a:lnSpc>
                <a:spcPct val="100000"/>
              </a:lnSpc>
              <a:spcBef>
                <a:spcPts val="114"/>
              </a:spcBef>
            </a:pPr>
            <a:r>
              <a:rPr sz="1200" b="1" dirty="0">
                <a:latin typeface="Merriweather Sans" pitchFamily="2" charset="0"/>
                <a:cs typeface="Arial Narrow"/>
              </a:rPr>
              <a:t>1</a:t>
            </a:r>
            <a:r>
              <a:rPr sz="1200" b="1" spc="180" dirty="0">
                <a:latin typeface="Merriweather Sans" pitchFamily="2" charset="0"/>
                <a:cs typeface="Arial Narrow"/>
              </a:rPr>
              <a:t> </a:t>
            </a:r>
            <a:r>
              <a:rPr sz="1200" b="1" dirty="0">
                <a:latin typeface="Merriweather Sans" pitchFamily="2" charset="0"/>
                <a:cs typeface="Arial Narrow"/>
              </a:rPr>
              <a:t>MM</a:t>
            </a:r>
            <a:r>
              <a:rPr sz="1200" b="1" spc="135" dirty="0">
                <a:latin typeface="Merriweather Sans" pitchFamily="2" charset="0"/>
                <a:cs typeface="Arial Narrow"/>
              </a:rPr>
              <a:t> </a:t>
            </a:r>
            <a:r>
              <a:rPr sz="1200" b="1" dirty="0">
                <a:latin typeface="Merriweather Sans" pitchFamily="2" charset="0"/>
                <a:cs typeface="Arial Narrow"/>
              </a:rPr>
              <a:t>PASLA</a:t>
            </a:r>
            <a:r>
              <a:rPr sz="1200" b="1" spc="90" dirty="0">
                <a:latin typeface="Merriweather Sans" pitchFamily="2" charset="0"/>
                <a:cs typeface="Arial Narrow"/>
              </a:rPr>
              <a:t> </a:t>
            </a:r>
            <a:r>
              <a:rPr sz="1200" b="1" spc="-20" dirty="0">
                <a:latin typeface="Merriweather Sans" pitchFamily="2" charset="0"/>
                <a:cs typeface="Arial Narrow"/>
              </a:rPr>
              <a:t>Stock</a:t>
            </a:r>
            <a:endParaRPr sz="1200">
              <a:latin typeface="Merriweather Sans" pitchFamily="2" charset="0"/>
              <a:cs typeface="Arial Narrow"/>
            </a:endParaRPr>
          </a:p>
        </p:txBody>
      </p:sp>
      <p:sp>
        <p:nvSpPr>
          <p:cNvPr id="18" name="object 16">
            <a:extLst>
              <a:ext uri="{FF2B5EF4-FFF2-40B4-BE49-F238E27FC236}">
                <a16:creationId xmlns:a16="http://schemas.microsoft.com/office/drawing/2014/main" id="{A14070CC-444A-457A-BE10-BFCE85A1C348}"/>
              </a:ext>
            </a:extLst>
          </p:cNvPr>
          <p:cNvSpPr txBox="1"/>
          <p:nvPr/>
        </p:nvSpPr>
        <p:spPr>
          <a:xfrm>
            <a:off x="4937699" y="4582471"/>
            <a:ext cx="3374613" cy="199413"/>
          </a:xfrm>
          <a:prstGeom prst="rect">
            <a:avLst/>
          </a:prstGeom>
        </p:spPr>
        <p:txBody>
          <a:bodyPr vert="horz" wrap="square" lIns="0" tIns="14604" rIns="0" bIns="0" rtlCol="0">
            <a:spAutoFit/>
          </a:bodyPr>
          <a:lstStyle/>
          <a:p>
            <a:pPr marL="12700" algn="ctr">
              <a:lnSpc>
                <a:spcPct val="100000"/>
              </a:lnSpc>
              <a:spcBef>
                <a:spcPts val="114"/>
              </a:spcBef>
            </a:pPr>
            <a:r>
              <a:rPr sz="1200" b="1" dirty="0">
                <a:latin typeface="Merriweather Sans" pitchFamily="2" charset="0"/>
                <a:cs typeface="Arial Narrow"/>
              </a:rPr>
              <a:t>$1,003,444</a:t>
            </a:r>
            <a:r>
              <a:rPr sz="1200" b="1" spc="395" dirty="0">
                <a:latin typeface="Merriweather Sans" pitchFamily="2" charset="0"/>
                <a:cs typeface="Arial Narrow"/>
              </a:rPr>
              <a:t> </a:t>
            </a:r>
            <a:r>
              <a:rPr sz="1200" b="1" dirty="0">
                <a:latin typeface="Merriweather Sans" pitchFamily="2" charset="0"/>
                <a:cs typeface="Arial Narrow"/>
              </a:rPr>
              <a:t>($1,000,000</a:t>
            </a:r>
            <a:r>
              <a:rPr sz="1200" b="1" spc="400" dirty="0">
                <a:latin typeface="Merriweather Sans" pitchFamily="2" charset="0"/>
                <a:cs typeface="Arial Narrow"/>
              </a:rPr>
              <a:t> </a:t>
            </a:r>
            <a:r>
              <a:rPr sz="1200" b="1" dirty="0">
                <a:latin typeface="Merriweather Sans" pitchFamily="2" charset="0"/>
                <a:cs typeface="Arial Narrow"/>
              </a:rPr>
              <a:t>+</a:t>
            </a:r>
            <a:r>
              <a:rPr sz="1200" b="1" spc="409" dirty="0">
                <a:latin typeface="Merriweather Sans" pitchFamily="2" charset="0"/>
                <a:cs typeface="Arial Narrow"/>
              </a:rPr>
              <a:t> </a:t>
            </a:r>
            <a:r>
              <a:rPr sz="1200" b="1" spc="-10" dirty="0">
                <a:latin typeface="Merriweather Sans" pitchFamily="2" charset="0"/>
                <a:cs typeface="Arial Narrow"/>
              </a:rPr>
              <a:t>$3,444)</a:t>
            </a:r>
            <a:endParaRPr sz="1200">
              <a:latin typeface="Merriweather Sans" pitchFamily="2" charset="0"/>
              <a:cs typeface="Arial Narrow"/>
            </a:endParaRPr>
          </a:p>
        </p:txBody>
      </p:sp>
      <p:cxnSp>
        <p:nvCxnSpPr>
          <p:cNvPr id="55" name="Straight Arrow Connector 54">
            <a:extLst>
              <a:ext uri="{FF2B5EF4-FFF2-40B4-BE49-F238E27FC236}">
                <a16:creationId xmlns:a16="http://schemas.microsoft.com/office/drawing/2014/main" id="{85940361-7202-4375-9AEA-21035DF86C1C}"/>
              </a:ext>
            </a:extLst>
          </p:cNvPr>
          <p:cNvCxnSpPr>
            <a:cxnSpLocks/>
          </p:cNvCxnSpPr>
          <p:nvPr/>
        </p:nvCxnSpPr>
        <p:spPr>
          <a:xfrm flipH="1">
            <a:off x="4700957" y="5256643"/>
            <a:ext cx="3815949" cy="0"/>
          </a:xfrm>
          <a:prstGeom prst="straightConnector1">
            <a:avLst/>
          </a:prstGeom>
          <a:ln w="28575">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26FC6777-647F-4E85-8E5E-C34D471C0F60}"/>
              </a:ext>
            </a:extLst>
          </p:cNvPr>
          <p:cNvCxnSpPr>
            <a:cxnSpLocks/>
          </p:cNvCxnSpPr>
          <p:nvPr/>
        </p:nvCxnSpPr>
        <p:spPr>
          <a:xfrm>
            <a:off x="4700957" y="4861987"/>
            <a:ext cx="3815949" cy="0"/>
          </a:xfrm>
          <a:prstGeom prst="straightConnector1">
            <a:avLst/>
          </a:prstGeom>
          <a:ln w="28575">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396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Freeform: Shape 94">
            <a:extLst>
              <a:ext uri="{FF2B5EF4-FFF2-40B4-BE49-F238E27FC236}">
                <a16:creationId xmlns:a16="http://schemas.microsoft.com/office/drawing/2014/main" id="{20DF7B03-9BDC-42C4-AD81-A9F1BA5B3FAD}"/>
              </a:ext>
            </a:extLst>
          </p:cNvPr>
          <p:cNvSpPr/>
          <p:nvPr/>
        </p:nvSpPr>
        <p:spPr>
          <a:xfrm>
            <a:off x="2100404" y="5033727"/>
            <a:ext cx="8003263" cy="199176"/>
          </a:xfrm>
          <a:custGeom>
            <a:avLst/>
            <a:gdLst>
              <a:gd name="connsiteX0" fmla="*/ 3395049 w 8003263"/>
              <a:gd name="connsiteY0" fmla="*/ 0 h 199176"/>
              <a:gd name="connsiteX1" fmla="*/ 0 w 8003263"/>
              <a:gd name="connsiteY1" fmla="*/ 199176 h 199176"/>
              <a:gd name="connsiteX2" fmla="*/ 8003263 w 8003263"/>
              <a:gd name="connsiteY2" fmla="*/ 199176 h 199176"/>
              <a:gd name="connsiteX3" fmla="*/ 4789283 w 8003263"/>
              <a:gd name="connsiteY3" fmla="*/ 0 h 199176"/>
              <a:gd name="connsiteX4" fmla="*/ 3395049 w 8003263"/>
              <a:gd name="connsiteY4" fmla="*/ 0 h 199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3263" h="199176">
                <a:moveTo>
                  <a:pt x="3395049" y="0"/>
                </a:moveTo>
                <a:lnTo>
                  <a:pt x="0" y="199176"/>
                </a:lnTo>
                <a:lnTo>
                  <a:pt x="8003263" y="199176"/>
                </a:lnTo>
                <a:lnTo>
                  <a:pt x="4789283" y="0"/>
                </a:lnTo>
                <a:lnTo>
                  <a:pt x="3395049" y="0"/>
                </a:lnTo>
                <a:close/>
              </a:path>
            </a:pathLst>
          </a:custGeom>
          <a:gradFill>
            <a:gsLst>
              <a:gs pos="0">
                <a:schemeClr val="accent1">
                  <a:lumMod val="5000"/>
                  <a:lumOff val="95000"/>
                </a:schemeClr>
              </a:gs>
              <a:gs pos="100000">
                <a:schemeClr val="accent5">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Rounded Corners 92">
            <a:extLst>
              <a:ext uri="{FF2B5EF4-FFF2-40B4-BE49-F238E27FC236}">
                <a16:creationId xmlns:a16="http://schemas.microsoft.com/office/drawing/2014/main" id="{883D7351-89B8-46E1-8962-9AC3B89E8272}"/>
              </a:ext>
            </a:extLst>
          </p:cNvPr>
          <p:cNvSpPr/>
          <p:nvPr/>
        </p:nvSpPr>
        <p:spPr>
          <a:xfrm>
            <a:off x="2047875" y="5219700"/>
            <a:ext cx="8115300" cy="59055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211D61C-E60F-4D4D-9B5F-C3B1C9A757D1}"/>
              </a:ext>
            </a:extLst>
          </p:cNvPr>
          <p:cNvSpPr>
            <a:spLocks noGrp="1"/>
          </p:cNvSpPr>
          <p:nvPr>
            <p:ph type="body" sz="half" idx="2"/>
          </p:nvPr>
        </p:nvSpPr>
        <p:spPr/>
        <p:txBody>
          <a:bodyPr/>
          <a:lstStyle/>
          <a:p>
            <a:r>
              <a:rPr lang="en-US" dirty="0"/>
              <a:t>Tri-Party - Repo Trade</a:t>
            </a:r>
          </a:p>
        </p:txBody>
      </p:sp>
      <p:sp>
        <p:nvSpPr>
          <p:cNvPr id="4" name="TextBox 3">
            <a:extLst>
              <a:ext uri="{FF2B5EF4-FFF2-40B4-BE49-F238E27FC236}">
                <a16:creationId xmlns:a16="http://schemas.microsoft.com/office/drawing/2014/main" id="{1384FEEC-7E6B-4493-864F-8690245F692E}"/>
              </a:ext>
            </a:extLst>
          </p:cNvPr>
          <p:cNvSpPr txBox="1"/>
          <p:nvPr/>
        </p:nvSpPr>
        <p:spPr>
          <a:xfrm>
            <a:off x="606422" y="1475717"/>
            <a:ext cx="10968357" cy="651460"/>
          </a:xfrm>
          <a:prstGeom prst="rect">
            <a:avLst/>
          </a:prstGeom>
          <a:noFill/>
        </p:spPr>
        <p:txBody>
          <a:bodyPr wrap="square" lIns="0" tIns="0" rIns="0" bIns="0" rtlCol="0">
            <a:spAutoFit/>
          </a:bodyPr>
          <a:lstStyle/>
          <a:p>
            <a:pPr marL="182880" indent="-182880">
              <a:lnSpc>
                <a:spcPct val="110000"/>
              </a:lnSpc>
              <a:spcBef>
                <a:spcPts val="200"/>
              </a:spcBef>
              <a:spcAft>
                <a:spcPts val="200"/>
              </a:spcAft>
              <a:buFont typeface="Arial" panose="020B0604020202020204" pitchFamily="34" charset="0"/>
              <a:buChar char="•"/>
            </a:pPr>
            <a:r>
              <a:rPr lang="en-GB" sz="1100" dirty="0">
                <a:latin typeface="Merriweather Sans" pitchFamily="2" charset="0"/>
              </a:rPr>
              <a:t>Independent, third-party agent responsible for post-trade collateral management operation</a:t>
            </a:r>
          </a:p>
          <a:p>
            <a:pPr marL="182880" indent="-182880">
              <a:lnSpc>
                <a:spcPct val="110000"/>
              </a:lnSpc>
              <a:spcBef>
                <a:spcPts val="200"/>
              </a:spcBef>
              <a:spcAft>
                <a:spcPts val="200"/>
              </a:spcAft>
              <a:buFont typeface="Arial" panose="020B0604020202020204" pitchFamily="34" charset="0"/>
              <a:buChar char="•"/>
            </a:pPr>
            <a:r>
              <a:rPr lang="en-GB" sz="1100" dirty="0">
                <a:latin typeface="Merriweather Sans" pitchFamily="2" charset="0"/>
              </a:rPr>
              <a:t>Parties have flexibility to post underlying leg (Cash) through the tri-party agent or outside the tri-party ecosystem</a:t>
            </a:r>
          </a:p>
          <a:p>
            <a:pPr marL="182880" indent="-182880">
              <a:lnSpc>
                <a:spcPct val="110000"/>
              </a:lnSpc>
              <a:spcBef>
                <a:spcPts val="200"/>
              </a:spcBef>
              <a:spcAft>
                <a:spcPts val="200"/>
              </a:spcAft>
              <a:buFont typeface="Arial" panose="020B0604020202020204" pitchFamily="34" charset="0"/>
              <a:buChar char="•"/>
            </a:pPr>
            <a:r>
              <a:rPr lang="en-GB" sz="1100" dirty="0">
                <a:latin typeface="Merriweather Sans" pitchFamily="2" charset="0"/>
              </a:rPr>
              <a:t>Repo seller have multiple counterparties/obligation, which can be met through centralised long box</a:t>
            </a:r>
          </a:p>
        </p:txBody>
      </p:sp>
      <p:sp>
        <p:nvSpPr>
          <p:cNvPr id="21" name="object 24">
            <a:extLst>
              <a:ext uri="{FF2B5EF4-FFF2-40B4-BE49-F238E27FC236}">
                <a16:creationId xmlns:a16="http://schemas.microsoft.com/office/drawing/2014/main" id="{46182BEB-3983-4806-BD36-7788EB1CB558}"/>
              </a:ext>
            </a:extLst>
          </p:cNvPr>
          <p:cNvSpPr txBox="1"/>
          <p:nvPr/>
        </p:nvSpPr>
        <p:spPr>
          <a:xfrm>
            <a:off x="5521710" y="2713659"/>
            <a:ext cx="828801" cy="167354"/>
          </a:xfrm>
          <a:prstGeom prst="rect">
            <a:avLst/>
          </a:prstGeom>
        </p:spPr>
        <p:txBody>
          <a:bodyPr vert="horz" wrap="square" lIns="0" tIns="13335" rIns="0" bIns="0" rtlCol="0">
            <a:spAutoFit/>
          </a:bodyPr>
          <a:lstStyle/>
          <a:p>
            <a:pPr marL="12700" algn="ctr">
              <a:lnSpc>
                <a:spcPct val="100000"/>
              </a:lnSpc>
              <a:spcBef>
                <a:spcPts val="105"/>
              </a:spcBef>
            </a:pPr>
            <a:r>
              <a:rPr sz="1000" dirty="0">
                <a:latin typeface="Merriweather Sans" pitchFamily="2" charset="0"/>
                <a:cs typeface="Arial Narrow"/>
              </a:rPr>
              <a:t>1</a:t>
            </a:r>
            <a:r>
              <a:rPr sz="1000" spc="110" dirty="0">
                <a:latin typeface="Merriweather Sans" pitchFamily="2" charset="0"/>
                <a:cs typeface="Arial Narrow"/>
              </a:rPr>
              <a:t> </a:t>
            </a:r>
            <a:r>
              <a:rPr sz="1000" dirty="0">
                <a:latin typeface="Merriweather Sans" pitchFamily="2" charset="0"/>
                <a:cs typeface="Arial Narrow"/>
              </a:rPr>
              <a:t>MM</a:t>
            </a:r>
            <a:r>
              <a:rPr sz="1000" spc="105" dirty="0">
                <a:latin typeface="Merriweather Sans" pitchFamily="2" charset="0"/>
                <a:cs typeface="Arial Narrow"/>
              </a:rPr>
              <a:t> </a:t>
            </a:r>
            <a:r>
              <a:rPr sz="1000" spc="-25" dirty="0">
                <a:latin typeface="Merriweather Sans" pitchFamily="2" charset="0"/>
                <a:cs typeface="Arial Narrow"/>
              </a:rPr>
              <a:t>USD</a:t>
            </a:r>
            <a:endParaRPr sz="1000" dirty="0">
              <a:latin typeface="Merriweather Sans" pitchFamily="2" charset="0"/>
              <a:cs typeface="Arial Narrow"/>
            </a:endParaRPr>
          </a:p>
        </p:txBody>
      </p:sp>
      <p:sp>
        <p:nvSpPr>
          <p:cNvPr id="22" name="object 25">
            <a:extLst>
              <a:ext uri="{FF2B5EF4-FFF2-40B4-BE49-F238E27FC236}">
                <a16:creationId xmlns:a16="http://schemas.microsoft.com/office/drawing/2014/main" id="{36633F9B-23D2-40D9-A139-C30394568803}"/>
              </a:ext>
            </a:extLst>
          </p:cNvPr>
          <p:cNvSpPr txBox="1"/>
          <p:nvPr/>
        </p:nvSpPr>
        <p:spPr>
          <a:xfrm>
            <a:off x="3976319" y="3247980"/>
            <a:ext cx="3772041" cy="316946"/>
          </a:xfrm>
          <a:prstGeom prst="rect">
            <a:avLst/>
          </a:prstGeom>
        </p:spPr>
        <p:txBody>
          <a:bodyPr vert="horz" wrap="square" lIns="0" tIns="11430" rIns="0" bIns="0" rtlCol="0">
            <a:spAutoFit/>
          </a:bodyPr>
          <a:lstStyle/>
          <a:p>
            <a:pPr marR="5080" indent="12700" algn="ctr">
              <a:lnSpc>
                <a:spcPct val="101000"/>
              </a:lnSpc>
              <a:spcBef>
                <a:spcPts val="90"/>
              </a:spcBef>
            </a:pPr>
            <a:r>
              <a:rPr sz="1000" dirty="0">
                <a:latin typeface="Merriweather Sans" pitchFamily="2" charset="0"/>
                <a:cs typeface="Arial Narrow"/>
              </a:rPr>
              <a:t>Both</a:t>
            </a:r>
            <a:r>
              <a:rPr sz="1000" spc="300" dirty="0">
                <a:latin typeface="Merriweather Sans" pitchFamily="2" charset="0"/>
                <a:cs typeface="Arial Narrow"/>
              </a:rPr>
              <a:t> </a:t>
            </a:r>
            <a:r>
              <a:rPr sz="1000" dirty="0">
                <a:latin typeface="Merriweather Sans" pitchFamily="2" charset="0"/>
                <a:cs typeface="Arial Narrow"/>
              </a:rPr>
              <a:t>parties</a:t>
            </a:r>
            <a:r>
              <a:rPr sz="1000" spc="305" dirty="0">
                <a:latin typeface="Merriweather Sans" pitchFamily="2" charset="0"/>
                <a:cs typeface="Arial Narrow"/>
              </a:rPr>
              <a:t> </a:t>
            </a:r>
            <a:r>
              <a:rPr sz="1000" dirty="0">
                <a:latin typeface="Merriweather Sans" pitchFamily="2" charset="0"/>
                <a:cs typeface="Arial Narrow"/>
              </a:rPr>
              <a:t>sign</a:t>
            </a:r>
            <a:r>
              <a:rPr sz="1000" spc="305" dirty="0">
                <a:latin typeface="Merriweather Sans" pitchFamily="2" charset="0"/>
                <a:cs typeface="Arial Narrow"/>
              </a:rPr>
              <a:t> </a:t>
            </a:r>
            <a:r>
              <a:rPr sz="1000" dirty="0">
                <a:latin typeface="Merriweather Sans" pitchFamily="2" charset="0"/>
                <a:cs typeface="Arial Narrow"/>
              </a:rPr>
              <a:t>the</a:t>
            </a:r>
            <a:r>
              <a:rPr sz="1000" spc="320" dirty="0">
                <a:latin typeface="Merriweather Sans" pitchFamily="2" charset="0"/>
                <a:cs typeface="Arial Narrow"/>
              </a:rPr>
              <a:t> </a:t>
            </a:r>
            <a:r>
              <a:rPr sz="1000" dirty="0">
                <a:latin typeface="Merriweather Sans" pitchFamily="2" charset="0"/>
                <a:cs typeface="Arial Narrow"/>
              </a:rPr>
              <a:t>triparty</a:t>
            </a:r>
            <a:r>
              <a:rPr sz="1000" spc="275" dirty="0">
                <a:latin typeface="Merriweather Sans" pitchFamily="2" charset="0"/>
                <a:cs typeface="Arial Narrow"/>
              </a:rPr>
              <a:t> </a:t>
            </a:r>
            <a:r>
              <a:rPr sz="1000" dirty="0">
                <a:latin typeface="Merriweather Sans" pitchFamily="2" charset="0"/>
                <a:cs typeface="Arial Narrow"/>
              </a:rPr>
              <a:t>documentation</a:t>
            </a:r>
            <a:r>
              <a:rPr sz="1000" spc="320" dirty="0">
                <a:latin typeface="Merriweather Sans" pitchFamily="2" charset="0"/>
                <a:cs typeface="Arial Narrow"/>
              </a:rPr>
              <a:t> </a:t>
            </a:r>
            <a:r>
              <a:rPr sz="1000" dirty="0">
                <a:latin typeface="Merriweather Sans" pitchFamily="2" charset="0"/>
                <a:cs typeface="Arial Narrow"/>
              </a:rPr>
              <a:t>and</a:t>
            </a:r>
            <a:r>
              <a:rPr sz="1000" spc="325" dirty="0">
                <a:latin typeface="Merriweather Sans" pitchFamily="2" charset="0"/>
                <a:cs typeface="Arial Narrow"/>
              </a:rPr>
              <a:t> </a:t>
            </a:r>
            <a:r>
              <a:rPr sz="1000" spc="-10" dirty="0">
                <a:latin typeface="Merriweather Sans" pitchFamily="2" charset="0"/>
                <a:cs typeface="Arial Narrow"/>
              </a:rPr>
              <a:t>advise </a:t>
            </a:r>
            <a:br>
              <a:rPr lang="en-US" sz="1000" spc="-10" dirty="0">
                <a:latin typeface="Merriweather Sans" pitchFamily="2" charset="0"/>
                <a:cs typeface="Arial Narrow"/>
              </a:rPr>
            </a:br>
            <a:r>
              <a:rPr sz="1000" dirty="0">
                <a:latin typeface="Merriweather Sans" pitchFamily="2" charset="0"/>
                <a:cs typeface="Arial Narrow"/>
              </a:rPr>
              <a:t>Tri-party</a:t>
            </a:r>
            <a:r>
              <a:rPr sz="1000" spc="229" dirty="0">
                <a:latin typeface="Merriweather Sans" pitchFamily="2" charset="0"/>
                <a:cs typeface="Arial Narrow"/>
              </a:rPr>
              <a:t> </a:t>
            </a:r>
            <a:r>
              <a:rPr sz="1000" dirty="0">
                <a:latin typeface="Merriweather Sans" pitchFamily="2" charset="0"/>
                <a:cs typeface="Arial Narrow"/>
              </a:rPr>
              <a:t>Agent</a:t>
            </a:r>
            <a:r>
              <a:rPr sz="1000" spc="290" dirty="0">
                <a:latin typeface="Merriweather Sans" pitchFamily="2" charset="0"/>
                <a:cs typeface="Arial Narrow"/>
              </a:rPr>
              <a:t> </a:t>
            </a:r>
            <a:r>
              <a:rPr sz="1000" dirty="0">
                <a:latin typeface="Merriweather Sans" pitchFamily="2" charset="0"/>
                <a:cs typeface="Arial Narrow"/>
              </a:rPr>
              <a:t>on</a:t>
            </a:r>
            <a:r>
              <a:rPr sz="1000" spc="285" dirty="0">
                <a:latin typeface="Merriweather Sans" pitchFamily="2" charset="0"/>
                <a:cs typeface="Arial Narrow"/>
              </a:rPr>
              <a:t> </a:t>
            </a:r>
            <a:r>
              <a:rPr sz="1000" dirty="0">
                <a:latin typeface="Merriweather Sans" pitchFamily="2" charset="0"/>
                <a:cs typeface="Arial Narrow"/>
              </a:rPr>
              <a:t>trade</a:t>
            </a:r>
            <a:r>
              <a:rPr sz="1000" spc="275" dirty="0">
                <a:latin typeface="Merriweather Sans" pitchFamily="2" charset="0"/>
                <a:cs typeface="Arial Narrow"/>
              </a:rPr>
              <a:t> </a:t>
            </a:r>
            <a:r>
              <a:rPr sz="1000" spc="-10" dirty="0">
                <a:latin typeface="Merriweather Sans" pitchFamily="2" charset="0"/>
                <a:cs typeface="Arial Narrow"/>
              </a:rPr>
              <a:t>details</a:t>
            </a:r>
            <a:endParaRPr sz="1000" dirty="0">
              <a:latin typeface="Merriweather Sans" pitchFamily="2" charset="0"/>
              <a:cs typeface="Arial Narrow"/>
            </a:endParaRPr>
          </a:p>
        </p:txBody>
      </p:sp>
      <p:sp>
        <p:nvSpPr>
          <p:cNvPr id="23" name="object 26">
            <a:extLst>
              <a:ext uri="{FF2B5EF4-FFF2-40B4-BE49-F238E27FC236}">
                <a16:creationId xmlns:a16="http://schemas.microsoft.com/office/drawing/2014/main" id="{111BCE30-B2AB-4280-AC22-B0F5634CF5B4}"/>
              </a:ext>
            </a:extLst>
          </p:cNvPr>
          <p:cNvSpPr txBox="1"/>
          <p:nvPr/>
        </p:nvSpPr>
        <p:spPr>
          <a:xfrm>
            <a:off x="2255527" y="4353178"/>
            <a:ext cx="2161520" cy="167354"/>
          </a:xfrm>
          <a:prstGeom prst="rect">
            <a:avLst/>
          </a:prstGeom>
        </p:spPr>
        <p:txBody>
          <a:bodyPr vert="horz" wrap="square" lIns="0" tIns="13335" rIns="0" bIns="0" rtlCol="0">
            <a:spAutoFit/>
          </a:bodyPr>
          <a:lstStyle/>
          <a:p>
            <a:pPr marL="12700" algn="ctr">
              <a:lnSpc>
                <a:spcPct val="100000"/>
              </a:lnSpc>
              <a:spcBef>
                <a:spcPts val="105"/>
              </a:spcBef>
            </a:pPr>
            <a:r>
              <a:rPr sz="1000" dirty="0">
                <a:latin typeface="Merriweather Sans" pitchFamily="2" charset="0"/>
                <a:cs typeface="Arial Narrow"/>
              </a:rPr>
              <a:t>Collateral (TOPIX 100/UST)</a:t>
            </a:r>
          </a:p>
        </p:txBody>
      </p:sp>
      <p:sp>
        <p:nvSpPr>
          <p:cNvPr id="36" name="object 40">
            <a:extLst>
              <a:ext uri="{FF2B5EF4-FFF2-40B4-BE49-F238E27FC236}">
                <a16:creationId xmlns:a16="http://schemas.microsoft.com/office/drawing/2014/main" id="{23870BCE-59CD-4F13-BE3D-528C2E59758A}"/>
              </a:ext>
            </a:extLst>
          </p:cNvPr>
          <p:cNvSpPr txBox="1"/>
          <p:nvPr/>
        </p:nvSpPr>
        <p:spPr>
          <a:xfrm>
            <a:off x="6821254" y="4774193"/>
            <a:ext cx="3279401" cy="163443"/>
          </a:xfrm>
          <a:prstGeom prst="rect">
            <a:avLst/>
          </a:prstGeom>
        </p:spPr>
        <p:txBody>
          <a:bodyPr vert="horz" wrap="square" lIns="0" tIns="13335" rIns="0" bIns="0" rtlCol="0">
            <a:spAutoFit/>
          </a:bodyPr>
          <a:lstStyle/>
          <a:p>
            <a:pPr marL="306705" marR="5080" indent="-294640" algn="ctr">
              <a:lnSpc>
                <a:spcPct val="101000"/>
              </a:lnSpc>
              <a:spcBef>
                <a:spcPts val="825"/>
              </a:spcBef>
            </a:pPr>
            <a:r>
              <a:rPr sz="1000" dirty="0">
                <a:latin typeface="Merriweather Sans" pitchFamily="2" charset="0"/>
                <a:cs typeface="Arial Narrow"/>
              </a:rPr>
              <a:t>Confirm segregated</a:t>
            </a:r>
            <a:r>
              <a:rPr lang="en-US" sz="1000" dirty="0">
                <a:latin typeface="Merriweather Sans" pitchFamily="2" charset="0"/>
                <a:cs typeface="Arial Narrow"/>
              </a:rPr>
              <a:t> </a:t>
            </a:r>
            <a:r>
              <a:rPr sz="1000" dirty="0">
                <a:latin typeface="Merriweather Sans" pitchFamily="2" charset="0"/>
                <a:cs typeface="Arial Narrow"/>
              </a:rPr>
              <a:t>collateral position</a:t>
            </a:r>
            <a:r>
              <a:rPr lang="en-US" sz="1000" dirty="0">
                <a:latin typeface="Merriweather Sans" pitchFamily="2" charset="0"/>
                <a:cs typeface="Arial Narrow"/>
              </a:rPr>
              <a:t>/</a:t>
            </a:r>
            <a:r>
              <a:rPr sz="1000" dirty="0">
                <a:latin typeface="Merriweather Sans" pitchFamily="2" charset="0"/>
                <a:cs typeface="Arial Narrow"/>
              </a:rPr>
              <a:t>reporting</a:t>
            </a:r>
          </a:p>
        </p:txBody>
      </p:sp>
      <p:sp>
        <p:nvSpPr>
          <p:cNvPr id="37" name="object 41">
            <a:extLst>
              <a:ext uri="{FF2B5EF4-FFF2-40B4-BE49-F238E27FC236}">
                <a16:creationId xmlns:a16="http://schemas.microsoft.com/office/drawing/2014/main" id="{467649B6-49A6-4C76-B6A5-976BD4ED05DE}"/>
              </a:ext>
            </a:extLst>
          </p:cNvPr>
          <p:cNvSpPr txBox="1"/>
          <p:nvPr/>
        </p:nvSpPr>
        <p:spPr>
          <a:xfrm>
            <a:off x="2429322" y="4770282"/>
            <a:ext cx="1813930" cy="167354"/>
          </a:xfrm>
          <a:prstGeom prst="rect">
            <a:avLst/>
          </a:prstGeom>
        </p:spPr>
        <p:txBody>
          <a:bodyPr vert="horz" wrap="square" lIns="0" tIns="13335" rIns="0" bIns="0" rtlCol="0">
            <a:spAutoFit/>
          </a:bodyPr>
          <a:lstStyle/>
          <a:p>
            <a:pPr marL="12700" algn="ctr">
              <a:lnSpc>
                <a:spcPct val="100000"/>
              </a:lnSpc>
              <a:spcBef>
                <a:spcPts val="105"/>
              </a:spcBef>
            </a:pPr>
            <a:r>
              <a:rPr sz="1000" dirty="0">
                <a:latin typeface="Merriweather Sans" pitchFamily="2" charset="0"/>
                <a:cs typeface="Arial Narrow"/>
              </a:rPr>
              <a:t>Confirm Exposure value</a:t>
            </a:r>
          </a:p>
        </p:txBody>
      </p:sp>
      <p:sp>
        <p:nvSpPr>
          <p:cNvPr id="45" name="Rectangle: Rounded Corners 44">
            <a:extLst>
              <a:ext uri="{FF2B5EF4-FFF2-40B4-BE49-F238E27FC236}">
                <a16:creationId xmlns:a16="http://schemas.microsoft.com/office/drawing/2014/main" id="{31B79234-786F-4CDD-A51C-3231372A8303}"/>
              </a:ext>
            </a:extLst>
          </p:cNvPr>
          <p:cNvSpPr/>
          <p:nvPr/>
        </p:nvSpPr>
        <p:spPr>
          <a:xfrm>
            <a:off x="813816" y="2198827"/>
            <a:ext cx="2586837" cy="34366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100" dirty="0">
                <a:solidFill>
                  <a:schemeClr val="accent6"/>
                </a:solidFill>
                <a:latin typeface="Merriweather Sans" pitchFamily="2" charset="0"/>
              </a:rPr>
              <a:t>Collateral Provider Repo Seller</a:t>
            </a:r>
          </a:p>
        </p:txBody>
      </p:sp>
      <p:sp>
        <p:nvSpPr>
          <p:cNvPr id="46" name="Rectangle: Rounded Corners 45">
            <a:extLst>
              <a:ext uri="{FF2B5EF4-FFF2-40B4-BE49-F238E27FC236}">
                <a16:creationId xmlns:a16="http://schemas.microsoft.com/office/drawing/2014/main" id="{AA3AF8E4-721E-475B-A789-AB62C226A3EF}"/>
              </a:ext>
            </a:extLst>
          </p:cNvPr>
          <p:cNvSpPr/>
          <p:nvPr/>
        </p:nvSpPr>
        <p:spPr>
          <a:xfrm>
            <a:off x="8992557" y="2198827"/>
            <a:ext cx="2588584" cy="34366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100" dirty="0">
                <a:solidFill>
                  <a:schemeClr val="accent6"/>
                </a:solidFill>
                <a:latin typeface="Merriweather Sans" pitchFamily="2" charset="0"/>
              </a:rPr>
              <a:t>Collateral Receiver/Repo Buyer</a:t>
            </a:r>
          </a:p>
        </p:txBody>
      </p:sp>
      <p:pic>
        <p:nvPicPr>
          <p:cNvPr id="49" name="Graphic 48">
            <a:extLst>
              <a:ext uri="{FF2B5EF4-FFF2-40B4-BE49-F238E27FC236}">
                <a16:creationId xmlns:a16="http://schemas.microsoft.com/office/drawing/2014/main" id="{D9D33F44-71CD-47B9-9858-BA62E1D188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00056" y="2622088"/>
            <a:ext cx="599095" cy="599095"/>
          </a:xfrm>
          <a:prstGeom prst="rect">
            <a:avLst/>
          </a:prstGeom>
        </p:spPr>
      </p:pic>
      <p:sp>
        <p:nvSpPr>
          <p:cNvPr id="50" name="object 27">
            <a:extLst>
              <a:ext uri="{FF2B5EF4-FFF2-40B4-BE49-F238E27FC236}">
                <a16:creationId xmlns:a16="http://schemas.microsoft.com/office/drawing/2014/main" id="{46E2CC9F-5186-4F82-88AA-65332D3F688B}"/>
              </a:ext>
            </a:extLst>
          </p:cNvPr>
          <p:cNvSpPr/>
          <p:nvPr/>
        </p:nvSpPr>
        <p:spPr>
          <a:xfrm>
            <a:off x="9941585" y="2707693"/>
            <a:ext cx="730839" cy="660763"/>
          </a:xfrm>
          <a:custGeom>
            <a:avLst/>
            <a:gdLst/>
            <a:ahLst/>
            <a:cxnLst/>
            <a:rect l="l" t="t" r="r" b="b"/>
            <a:pathLst>
              <a:path w="1118870" h="879475">
                <a:moveTo>
                  <a:pt x="1084072" y="771779"/>
                </a:moveTo>
                <a:lnTo>
                  <a:pt x="27559" y="771779"/>
                </a:lnTo>
                <a:lnTo>
                  <a:pt x="17466" y="773959"/>
                </a:lnTo>
                <a:lnTo>
                  <a:pt x="8636" y="779700"/>
                </a:lnTo>
                <a:lnTo>
                  <a:pt x="2377" y="787798"/>
                </a:lnTo>
                <a:lnTo>
                  <a:pt x="0" y="797051"/>
                </a:lnTo>
                <a:lnTo>
                  <a:pt x="0" y="854075"/>
                </a:lnTo>
                <a:lnTo>
                  <a:pt x="2377" y="863328"/>
                </a:lnTo>
                <a:lnTo>
                  <a:pt x="8636" y="871426"/>
                </a:lnTo>
                <a:lnTo>
                  <a:pt x="17466" y="877167"/>
                </a:lnTo>
                <a:lnTo>
                  <a:pt x="27559" y="879348"/>
                </a:lnTo>
                <a:lnTo>
                  <a:pt x="1084072" y="879348"/>
                </a:lnTo>
                <a:lnTo>
                  <a:pt x="1094237" y="877167"/>
                </a:lnTo>
                <a:lnTo>
                  <a:pt x="1103106" y="871426"/>
                </a:lnTo>
                <a:lnTo>
                  <a:pt x="1109378" y="863328"/>
                </a:lnTo>
                <a:lnTo>
                  <a:pt x="1111758" y="854075"/>
                </a:lnTo>
                <a:lnTo>
                  <a:pt x="1111758" y="841375"/>
                </a:lnTo>
                <a:lnTo>
                  <a:pt x="34544" y="841375"/>
                </a:lnTo>
                <a:lnTo>
                  <a:pt x="34544" y="803401"/>
                </a:lnTo>
                <a:lnTo>
                  <a:pt x="1111758" y="803401"/>
                </a:lnTo>
                <a:lnTo>
                  <a:pt x="1111758" y="797051"/>
                </a:lnTo>
                <a:lnTo>
                  <a:pt x="1109378" y="787798"/>
                </a:lnTo>
                <a:lnTo>
                  <a:pt x="1103106" y="779700"/>
                </a:lnTo>
                <a:lnTo>
                  <a:pt x="1094237" y="773959"/>
                </a:lnTo>
                <a:lnTo>
                  <a:pt x="1084072" y="771779"/>
                </a:lnTo>
                <a:close/>
              </a:path>
              <a:path w="1118870" h="879475">
                <a:moveTo>
                  <a:pt x="1111758" y="803401"/>
                </a:moveTo>
                <a:lnTo>
                  <a:pt x="1077214" y="803401"/>
                </a:lnTo>
                <a:lnTo>
                  <a:pt x="1077214" y="841375"/>
                </a:lnTo>
                <a:lnTo>
                  <a:pt x="1111758" y="841375"/>
                </a:lnTo>
                <a:lnTo>
                  <a:pt x="1111758" y="803401"/>
                </a:lnTo>
                <a:close/>
              </a:path>
              <a:path w="1118870" h="879475">
                <a:moveTo>
                  <a:pt x="1021969" y="379602"/>
                </a:moveTo>
                <a:lnTo>
                  <a:pt x="103632" y="379602"/>
                </a:lnTo>
                <a:lnTo>
                  <a:pt x="94537" y="381666"/>
                </a:lnTo>
                <a:lnTo>
                  <a:pt x="88026" y="386683"/>
                </a:lnTo>
                <a:lnTo>
                  <a:pt x="84111" y="392890"/>
                </a:lnTo>
                <a:lnTo>
                  <a:pt x="82804" y="398525"/>
                </a:lnTo>
                <a:lnTo>
                  <a:pt x="82804" y="752856"/>
                </a:lnTo>
                <a:lnTo>
                  <a:pt x="84111" y="761116"/>
                </a:lnTo>
                <a:lnTo>
                  <a:pt x="88026" y="767032"/>
                </a:lnTo>
                <a:lnTo>
                  <a:pt x="94537" y="770590"/>
                </a:lnTo>
                <a:lnTo>
                  <a:pt x="103632" y="771779"/>
                </a:lnTo>
                <a:lnTo>
                  <a:pt x="207137" y="771779"/>
                </a:lnTo>
                <a:lnTo>
                  <a:pt x="227838" y="733806"/>
                </a:lnTo>
                <a:lnTo>
                  <a:pt x="124333" y="733806"/>
                </a:lnTo>
                <a:lnTo>
                  <a:pt x="124333" y="417575"/>
                </a:lnTo>
                <a:lnTo>
                  <a:pt x="1028826" y="417575"/>
                </a:lnTo>
                <a:lnTo>
                  <a:pt x="1028826" y="392175"/>
                </a:lnTo>
                <a:lnTo>
                  <a:pt x="1021969" y="379602"/>
                </a:lnTo>
                <a:close/>
              </a:path>
              <a:path w="1118870" h="879475">
                <a:moveTo>
                  <a:pt x="342945" y="442849"/>
                </a:moveTo>
                <a:lnTo>
                  <a:pt x="276225" y="442849"/>
                </a:lnTo>
                <a:lnTo>
                  <a:pt x="295392" y="446202"/>
                </a:lnTo>
                <a:lnTo>
                  <a:pt x="310689" y="455485"/>
                </a:lnTo>
                <a:lnTo>
                  <a:pt x="320819" y="469530"/>
                </a:lnTo>
                <a:lnTo>
                  <a:pt x="324485" y="487172"/>
                </a:lnTo>
                <a:lnTo>
                  <a:pt x="324485" y="765429"/>
                </a:lnTo>
                <a:lnTo>
                  <a:pt x="331470" y="771779"/>
                </a:lnTo>
                <a:lnTo>
                  <a:pt x="490220" y="771779"/>
                </a:lnTo>
                <a:lnTo>
                  <a:pt x="499294" y="770590"/>
                </a:lnTo>
                <a:lnTo>
                  <a:pt x="505761" y="767032"/>
                </a:lnTo>
                <a:lnTo>
                  <a:pt x="509633" y="761116"/>
                </a:lnTo>
                <a:lnTo>
                  <a:pt x="510921" y="752856"/>
                </a:lnTo>
                <a:lnTo>
                  <a:pt x="510921" y="733806"/>
                </a:lnTo>
                <a:lnTo>
                  <a:pt x="359029" y="733806"/>
                </a:lnTo>
                <a:lnTo>
                  <a:pt x="359029" y="487172"/>
                </a:lnTo>
                <a:lnTo>
                  <a:pt x="355363" y="464724"/>
                </a:lnTo>
                <a:lnTo>
                  <a:pt x="345233" y="445230"/>
                </a:lnTo>
                <a:lnTo>
                  <a:pt x="342945" y="442849"/>
                </a:lnTo>
                <a:close/>
              </a:path>
              <a:path w="1118870" h="879475">
                <a:moveTo>
                  <a:pt x="629858" y="442849"/>
                </a:moveTo>
                <a:lnTo>
                  <a:pt x="559308" y="442849"/>
                </a:lnTo>
                <a:lnTo>
                  <a:pt x="577403" y="446202"/>
                </a:lnTo>
                <a:lnTo>
                  <a:pt x="590343" y="455485"/>
                </a:lnTo>
                <a:lnTo>
                  <a:pt x="598116" y="469530"/>
                </a:lnTo>
                <a:lnTo>
                  <a:pt x="600710" y="487172"/>
                </a:lnTo>
                <a:lnTo>
                  <a:pt x="600710" y="752856"/>
                </a:lnTo>
                <a:lnTo>
                  <a:pt x="602980" y="761116"/>
                </a:lnTo>
                <a:lnTo>
                  <a:pt x="608488" y="767032"/>
                </a:lnTo>
                <a:lnTo>
                  <a:pt x="615283" y="770590"/>
                </a:lnTo>
                <a:lnTo>
                  <a:pt x="621411" y="771779"/>
                </a:lnTo>
                <a:lnTo>
                  <a:pt x="773302" y="771779"/>
                </a:lnTo>
                <a:lnTo>
                  <a:pt x="779504" y="770590"/>
                </a:lnTo>
                <a:lnTo>
                  <a:pt x="786336" y="767032"/>
                </a:lnTo>
                <a:lnTo>
                  <a:pt x="791858" y="761116"/>
                </a:lnTo>
                <a:lnTo>
                  <a:pt x="794131" y="752856"/>
                </a:lnTo>
                <a:lnTo>
                  <a:pt x="794131" y="733806"/>
                </a:lnTo>
                <a:lnTo>
                  <a:pt x="642112" y="733806"/>
                </a:lnTo>
                <a:lnTo>
                  <a:pt x="642112" y="487172"/>
                </a:lnTo>
                <a:lnTo>
                  <a:pt x="639536" y="464724"/>
                </a:lnTo>
                <a:lnTo>
                  <a:pt x="631793" y="445230"/>
                </a:lnTo>
                <a:lnTo>
                  <a:pt x="629858" y="442849"/>
                </a:lnTo>
                <a:close/>
              </a:path>
              <a:path w="1118870" h="879475">
                <a:moveTo>
                  <a:pt x="909217" y="442849"/>
                </a:moveTo>
                <a:lnTo>
                  <a:pt x="835533" y="442849"/>
                </a:lnTo>
                <a:lnTo>
                  <a:pt x="854700" y="446202"/>
                </a:lnTo>
                <a:lnTo>
                  <a:pt x="869997" y="455485"/>
                </a:lnTo>
                <a:lnTo>
                  <a:pt x="880127" y="469530"/>
                </a:lnTo>
                <a:lnTo>
                  <a:pt x="883793" y="487172"/>
                </a:lnTo>
                <a:lnTo>
                  <a:pt x="883793" y="752856"/>
                </a:lnTo>
                <a:lnTo>
                  <a:pt x="886065" y="761116"/>
                </a:lnTo>
                <a:lnTo>
                  <a:pt x="891587" y="767032"/>
                </a:lnTo>
                <a:lnTo>
                  <a:pt x="898419" y="770590"/>
                </a:lnTo>
                <a:lnTo>
                  <a:pt x="904621" y="771779"/>
                </a:lnTo>
                <a:lnTo>
                  <a:pt x="1021969" y="771779"/>
                </a:lnTo>
                <a:lnTo>
                  <a:pt x="1028826" y="765429"/>
                </a:lnTo>
                <a:lnTo>
                  <a:pt x="1028826" y="733806"/>
                </a:lnTo>
                <a:lnTo>
                  <a:pt x="925322" y="733806"/>
                </a:lnTo>
                <a:lnTo>
                  <a:pt x="925322" y="487172"/>
                </a:lnTo>
                <a:lnTo>
                  <a:pt x="921654" y="464724"/>
                </a:lnTo>
                <a:lnTo>
                  <a:pt x="911510" y="445230"/>
                </a:lnTo>
                <a:lnTo>
                  <a:pt x="909217" y="442849"/>
                </a:lnTo>
                <a:close/>
              </a:path>
              <a:path w="1118870" h="879475">
                <a:moveTo>
                  <a:pt x="310769" y="417575"/>
                </a:moveTo>
                <a:lnTo>
                  <a:pt x="234823" y="417575"/>
                </a:lnTo>
                <a:lnTo>
                  <a:pt x="215582" y="429307"/>
                </a:lnTo>
                <a:lnTo>
                  <a:pt x="200247" y="445230"/>
                </a:lnTo>
                <a:lnTo>
                  <a:pt x="190103" y="464724"/>
                </a:lnTo>
                <a:lnTo>
                  <a:pt x="186436" y="487172"/>
                </a:lnTo>
                <a:lnTo>
                  <a:pt x="186436" y="733806"/>
                </a:lnTo>
                <a:lnTo>
                  <a:pt x="227838" y="733806"/>
                </a:lnTo>
                <a:lnTo>
                  <a:pt x="227838" y="487172"/>
                </a:lnTo>
                <a:lnTo>
                  <a:pt x="231505" y="469530"/>
                </a:lnTo>
                <a:lnTo>
                  <a:pt x="241649" y="455485"/>
                </a:lnTo>
                <a:lnTo>
                  <a:pt x="256984" y="446202"/>
                </a:lnTo>
                <a:lnTo>
                  <a:pt x="276225" y="442849"/>
                </a:lnTo>
                <a:lnTo>
                  <a:pt x="342945" y="442849"/>
                </a:lnTo>
                <a:lnTo>
                  <a:pt x="329936" y="429307"/>
                </a:lnTo>
                <a:lnTo>
                  <a:pt x="310769" y="417575"/>
                </a:lnTo>
                <a:close/>
              </a:path>
              <a:path w="1118870" h="879475">
                <a:moveTo>
                  <a:pt x="600710" y="417575"/>
                </a:moveTo>
                <a:lnTo>
                  <a:pt x="517906" y="417575"/>
                </a:lnTo>
                <a:lnTo>
                  <a:pt x="498665" y="429307"/>
                </a:lnTo>
                <a:lnTo>
                  <a:pt x="483330" y="445230"/>
                </a:lnTo>
                <a:lnTo>
                  <a:pt x="473186" y="464724"/>
                </a:lnTo>
                <a:lnTo>
                  <a:pt x="469519" y="487172"/>
                </a:lnTo>
                <a:lnTo>
                  <a:pt x="469519" y="733806"/>
                </a:lnTo>
                <a:lnTo>
                  <a:pt x="510921" y="733806"/>
                </a:lnTo>
                <a:lnTo>
                  <a:pt x="510921" y="487172"/>
                </a:lnTo>
                <a:lnTo>
                  <a:pt x="514605" y="469530"/>
                </a:lnTo>
                <a:lnTo>
                  <a:pt x="524779" y="455485"/>
                </a:lnTo>
                <a:lnTo>
                  <a:pt x="540121" y="446202"/>
                </a:lnTo>
                <a:lnTo>
                  <a:pt x="559308" y="442849"/>
                </a:lnTo>
                <a:lnTo>
                  <a:pt x="629858" y="442849"/>
                </a:lnTo>
                <a:lnTo>
                  <a:pt x="618859" y="429307"/>
                </a:lnTo>
                <a:lnTo>
                  <a:pt x="600710" y="417575"/>
                </a:lnTo>
                <a:close/>
              </a:path>
              <a:path w="1118870" h="879475">
                <a:moveTo>
                  <a:pt x="876935" y="417575"/>
                </a:moveTo>
                <a:lnTo>
                  <a:pt x="800989" y="417575"/>
                </a:lnTo>
                <a:lnTo>
                  <a:pt x="781748" y="429307"/>
                </a:lnTo>
                <a:lnTo>
                  <a:pt x="766413" y="445230"/>
                </a:lnTo>
                <a:lnTo>
                  <a:pt x="756269" y="464724"/>
                </a:lnTo>
                <a:lnTo>
                  <a:pt x="752601" y="487172"/>
                </a:lnTo>
                <a:lnTo>
                  <a:pt x="752601" y="733806"/>
                </a:lnTo>
                <a:lnTo>
                  <a:pt x="794131" y="733806"/>
                </a:lnTo>
                <a:lnTo>
                  <a:pt x="794131" y="487172"/>
                </a:lnTo>
                <a:lnTo>
                  <a:pt x="796706" y="469530"/>
                </a:lnTo>
                <a:lnTo>
                  <a:pt x="804449" y="455485"/>
                </a:lnTo>
                <a:lnTo>
                  <a:pt x="817383" y="446202"/>
                </a:lnTo>
                <a:lnTo>
                  <a:pt x="835533" y="442849"/>
                </a:lnTo>
                <a:lnTo>
                  <a:pt x="909217" y="442849"/>
                </a:lnTo>
                <a:lnTo>
                  <a:pt x="896175" y="429307"/>
                </a:lnTo>
                <a:lnTo>
                  <a:pt x="876935" y="417575"/>
                </a:lnTo>
                <a:close/>
              </a:path>
              <a:path w="1118870" h="879475">
                <a:moveTo>
                  <a:pt x="1028826" y="417575"/>
                </a:moveTo>
                <a:lnTo>
                  <a:pt x="994283" y="417575"/>
                </a:lnTo>
                <a:lnTo>
                  <a:pt x="994283" y="733806"/>
                </a:lnTo>
                <a:lnTo>
                  <a:pt x="1028826" y="733806"/>
                </a:lnTo>
                <a:lnTo>
                  <a:pt x="1028826" y="417575"/>
                </a:lnTo>
                <a:close/>
              </a:path>
              <a:path w="1118870" h="879475">
                <a:moveTo>
                  <a:pt x="566166" y="0"/>
                </a:moveTo>
                <a:lnTo>
                  <a:pt x="545465" y="0"/>
                </a:lnTo>
                <a:lnTo>
                  <a:pt x="6858" y="303657"/>
                </a:lnTo>
                <a:lnTo>
                  <a:pt x="0" y="303657"/>
                </a:lnTo>
                <a:lnTo>
                  <a:pt x="0" y="373252"/>
                </a:lnTo>
                <a:lnTo>
                  <a:pt x="6858" y="379602"/>
                </a:lnTo>
                <a:lnTo>
                  <a:pt x="1097915" y="379602"/>
                </a:lnTo>
                <a:lnTo>
                  <a:pt x="1106989" y="378412"/>
                </a:lnTo>
                <a:lnTo>
                  <a:pt x="1113456" y="374840"/>
                </a:lnTo>
                <a:lnTo>
                  <a:pt x="1117328" y="368887"/>
                </a:lnTo>
                <a:lnTo>
                  <a:pt x="1118616" y="360552"/>
                </a:lnTo>
                <a:lnTo>
                  <a:pt x="1118616" y="341629"/>
                </a:lnTo>
                <a:lnTo>
                  <a:pt x="34544" y="341629"/>
                </a:lnTo>
                <a:lnTo>
                  <a:pt x="34544" y="328929"/>
                </a:lnTo>
                <a:lnTo>
                  <a:pt x="559308" y="37973"/>
                </a:lnTo>
                <a:lnTo>
                  <a:pt x="634393" y="37973"/>
                </a:lnTo>
                <a:lnTo>
                  <a:pt x="566166" y="0"/>
                </a:lnTo>
                <a:close/>
              </a:path>
              <a:path w="1118870" h="879475">
                <a:moveTo>
                  <a:pt x="634393" y="37973"/>
                </a:moveTo>
                <a:lnTo>
                  <a:pt x="559308" y="37973"/>
                </a:lnTo>
                <a:lnTo>
                  <a:pt x="1077214" y="328929"/>
                </a:lnTo>
                <a:lnTo>
                  <a:pt x="1077214" y="341629"/>
                </a:lnTo>
                <a:lnTo>
                  <a:pt x="1118616" y="341629"/>
                </a:lnTo>
                <a:lnTo>
                  <a:pt x="1118616" y="310007"/>
                </a:lnTo>
                <a:lnTo>
                  <a:pt x="1111758" y="303657"/>
                </a:lnTo>
                <a:lnTo>
                  <a:pt x="634393" y="37973"/>
                </a:lnTo>
                <a:close/>
              </a:path>
              <a:path w="1118870" h="879475">
                <a:moveTo>
                  <a:pt x="559308" y="113919"/>
                </a:moveTo>
                <a:lnTo>
                  <a:pt x="516915" y="121517"/>
                </a:lnTo>
                <a:lnTo>
                  <a:pt x="484203" y="141557"/>
                </a:lnTo>
                <a:lnTo>
                  <a:pt x="463135" y="169908"/>
                </a:lnTo>
                <a:lnTo>
                  <a:pt x="455675" y="202437"/>
                </a:lnTo>
                <a:lnTo>
                  <a:pt x="463135" y="237646"/>
                </a:lnTo>
                <a:lnTo>
                  <a:pt x="484203" y="265699"/>
                </a:lnTo>
                <a:lnTo>
                  <a:pt x="516915" y="284251"/>
                </a:lnTo>
                <a:lnTo>
                  <a:pt x="559308" y="290957"/>
                </a:lnTo>
                <a:lnTo>
                  <a:pt x="597715" y="284251"/>
                </a:lnTo>
                <a:lnTo>
                  <a:pt x="628348" y="265699"/>
                </a:lnTo>
                <a:lnTo>
                  <a:pt x="637446" y="253111"/>
                </a:lnTo>
                <a:lnTo>
                  <a:pt x="545465" y="253111"/>
                </a:lnTo>
                <a:lnTo>
                  <a:pt x="545465" y="251131"/>
                </a:lnTo>
                <a:lnTo>
                  <a:pt x="535031" y="249640"/>
                </a:lnTo>
                <a:lnTo>
                  <a:pt x="515302" y="239633"/>
                </a:lnTo>
                <a:lnTo>
                  <a:pt x="502050" y="223696"/>
                </a:lnTo>
                <a:lnTo>
                  <a:pt x="497205" y="202437"/>
                </a:lnTo>
                <a:lnTo>
                  <a:pt x="502050" y="183878"/>
                </a:lnTo>
                <a:lnTo>
                  <a:pt x="515302" y="167687"/>
                </a:lnTo>
                <a:lnTo>
                  <a:pt x="535031" y="156235"/>
                </a:lnTo>
                <a:lnTo>
                  <a:pt x="552450" y="153119"/>
                </a:lnTo>
                <a:lnTo>
                  <a:pt x="552450" y="151891"/>
                </a:lnTo>
                <a:lnTo>
                  <a:pt x="635738" y="151891"/>
                </a:lnTo>
                <a:lnTo>
                  <a:pt x="628348" y="141557"/>
                </a:lnTo>
                <a:lnTo>
                  <a:pt x="597715" y="121517"/>
                </a:lnTo>
                <a:lnTo>
                  <a:pt x="559308" y="113919"/>
                </a:lnTo>
                <a:close/>
              </a:path>
              <a:path w="1118870" h="879475">
                <a:moveTo>
                  <a:pt x="531749" y="221361"/>
                </a:moveTo>
                <a:lnTo>
                  <a:pt x="524764" y="234061"/>
                </a:lnTo>
                <a:lnTo>
                  <a:pt x="531749" y="240411"/>
                </a:lnTo>
                <a:lnTo>
                  <a:pt x="545465" y="240411"/>
                </a:lnTo>
                <a:lnTo>
                  <a:pt x="545465" y="251131"/>
                </a:lnTo>
                <a:lnTo>
                  <a:pt x="559308" y="253111"/>
                </a:lnTo>
                <a:lnTo>
                  <a:pt x="566166" y="252130"/>
                </a:lnTo>
                <a:lnTo>
                  <a:pt x="566166" y="240411"/>
                </a:lnTo>
                <a:lnTo>
                  <a:pt x="576331" y="235648"/>
                </a:lnTo>
                <a:lnTo>
                  <a:pt x="585200" y="230886"/>
                </a:lnTo>
                <a:lnTo>
                  <a:pt x="589381" y="227711"/>
                </a:lnTo>
                <a:lnTo>
                  <a:pt x="559308" y="227711"/>
                </a:lnTo>
                <a:lnTo>
                  <a:pt x="550126" y="226718"/>
                </a:lnTo>
                <a:lnTo>
                  <a:pt x="542909" y="224536"/>
                </a:lnTo>
                <a:lnTo>
                  <a:pt x="537001" y="222353"/>
                </a:lnTo>
                <a:lnTo>
                  <a:pt x="531749" y="221361"/>
                </a:lnTo>
                <a:close/>
              </a:path>
              <a:path w="1118870" h="879475">
                <a:moveTo>
                  <a:pt x="635738" y="151891"/>
                </a:moveTo>
                <a:lnTo>
                  <a:pt x="566166" y="151891"/>
                </a:lnTo>
                <a:lnTo>
                  <a:pt x="566166" y="153119"/>
                </a:lnTo>
                <a:lnTo>
                  <a:pt x="583584" y="156235"/>
                </a:lnTo>
                <a:lnTo>
                  <a:pt x="603313" y="167687"/>
                </a:lnTo>
                <a:lnTo>
                  <a:pt x="616565" y="183878"/>
                </a:lnTo>
                <a:lnTo>
                  <a:pt x="621411" y="202437"/>
                </a:lnTo>
                <a:lnTo>
                  <a:pt x="616565" y="223696"/>
                </a:lnTo>
                <a:lnTo>
                  <a:pt x="603313" y="239633"/>
                </a:lnTo>
                <a:lnTo>
                  <a:pt x="583584" y="249640"/>
                </a:lnTo>
                <a:lnTo>
                  <a:pt x="566166" y="252130"/>
                </a:lnTo>
                <a:lnTo>
                  <a:pt x="566166" y="253111"/>
                </a:lnTo>
                <a:lnTo>
                  <a:pt x="637446" y="253111"/>
                </a:lnTo>
                <a:lnTo>
                  <a:pt x="648622" y="237646"/>
                </a:lnTo>
                <a:lnTo>
                  <a:pt x="655955" y="202437"/>
                </a:lnTo>
                <a:lnTo>
                  <a:pt x="648622" y="169908"/>
                </a:lnTo>
                <a:lnTo>
                  <a:pt x="635738" y="151891"/>
                </a:lnTo>
                <a:close/>
              </a:path>
              <a:path w="1118870" h="879475">
                <a:moveTo>
                  <a:pt x="559308" y="151891"/>
                </a:moveTo>
                <a:lnTo>
                  <a:pt x="552450" y="153119"/>
                </a:lnTo>
                <a:lnTo>
                  <a:pt x="552450" y="164464"/>
                </a:lnTo>
                <a:lnTo>
                  <a:pt x="542284" y="169227"/>
                </a:lnTo>
                <a:lnTo>
                  <a:pt x="533415" y="173989"/>
                </a:lnTo>
                <a:lnTo>
                  <a:pt x="527143" y="178752"/>
                </a:lnTo>
                <a:lnTo>
                  <a:pt x="524764" y="183514"/>
                </a:lnTo>
                <a:lnTo>
                  <a:pt x="527143" y="195447"/>
                </a:lnTo>
                <a:lnTo>
                  <a:pt x="533415" y="203247"/>
                </a:lnTo>
                <a:lnTo>
                  <a:pt x="542284" y="207500"/>
                </a:lnTo>
                <a:lnTo>
                  <a:pt x="552450" y="208787"/>
                </a:lnTo>
                <a:lnTo>
                  <a:pt x="566166" y="215137"/>
                </a:lnTo>
                <a:lnTo>
                  <a:pt x="566166" y="221361"/>
                </a:lnTo>
                <a:lnTo>
                  <a:pt x="559308" y="227711"/>
                </a:lnTo>
                <a:lnTo>
                  <a:pt x="589381" y="227711"/>
                </a:lnTo>
                <a:lnTo>
                  <a:pt x="591472" y="226123"/>
                </a:lnTo>
                <a:lnTo>
                  <a:pt x="593851" y="221361"/>
                </a:lnTo>
                <a:lnTo>
                  <a:pt x="591472" y="212107"/>
                </a:lnTo>
                <a:lnTo>
                  <a:pt x="585200" y="204009"/>
                </a:lnTo>
                <a:lnTo>
                  <a:pt x="576331" y="198268"/>
                </a:lnTo>
                <a:lnTo>
                  <a:pt x="566166" y="196087"/>
                </a:lnTo>
                <a:lnTo>
                  <a:pt x="552450" y="189737"/>
                </a:lnTo>
                <a:lnTo>
                  <a:pt x="552450" y="177164"/>
                </a:lnTo>
                <a:lnTo>
                  <a:pt x="583438" y="177164"/>
                </a:lnTo>
                <a:lnTo>
                  <a:pt x="586867" y="170814"/>
                </a:lnTo>
                <a:lnTo>
                  <a:pt x="580009" y="164464"/>
                </a:lnTo>
                <a:lnTo>
                  <a:pt x="566166" y="164464"/>
                </a:lnTo>
                <a:lnTo>
                  <a:pt x="566166" y="153119"/>
                </a:lnTo>
                <a:lnTo>
                  <a:pt x="559308" y="151891"/>
                </a:lnTo>
                <a:close/>
              </a:path>
              <a:path w="1118870" h="879475">
                <a:moveTo>
                  <a:pt x="583438" y="177164"/>
                </a:moveTo>
                <a:lnTo>
                  <a:pt x="566166" y="177164"/>
                </a:lnTo>
                <a:lnTo>
                  <a:pt x="573151" y="183514"/>
                </a:lnTo>
                <a:lnTo>
                  <a:pt x="580009" y="183514"/>
                </a:lnTo>
                <a:lnTo>
                  <a:pt x="583438" y="177164"/>
                </a:lnTo>
                <a:close/>
              </a:path>
            </a:pathLst>
          </a:custGeom>
          <a:solidFill>
            <a:schemeClr val="tx1"/>
          </a:solidFill>
        </p:spPr>
        <p:txBody>
          <a:bodyPr wrap="square" lIns="0" tIns="0" rIns="0" bIns="0" rtlCol="0"/>
          <a:lstStyle/>
          <a:p>
            <a:endParaRPr sz="1600">
              <a:latin typeface="Merriweather Sans" pitchFamily="2" charset="0"/>
            </a:endParaRPr>
          </a:p>
        </p:txBody>
      </p:sp>
      <p:cxnSp>
        <p:nvCxnSpPr>
          <p:cNvPr id="57" name="Straight Arrow Connector 56">
            <a:extLst>
              <a:ext uri="{FF2B5EF4-FFF2-40B4-BE49-F238E27FC236}">
                <a16:creationId xmlns:a16="http://schemas.microsoft.com/office/drawing/2014/main" id="{FD7B81D8-0670-4504-9C65-D6493B44C803}"/>
              </a:ext>
            </a:extLst>
          </p:cNvPr>
          <p:cNvCxnSpPr>
            <a:cxnSpLocks/>
          </p:cNvCxnSpPr>
          <p:nvPr/>
        </p:nvCxnSpPr>
        <p:spPr>
          <a:xfrm>
            <a:off x="2373428" y="3112619"/>
            <a:ext cx="3024072" cy="1008531"/>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5" name="Freeform: Shape 64">
            <a:extLst>
              <a:ext uri="{FF2B5EF4-FFF2-40B4-BE49-F238E27FC236}">
                <a16:creationId xmlns:a16="http://schemas.microsoft.com/office/drawing/2014/main" id="{FB15B53C-4528-4134-8752-982082AAFFD0}"/>
              </a:ext>
            </a:extLst>
          </p:cNvPr>
          <p:cNvSpPr/>
          <p:nvPr/>
        </p:nvSpPr>
        <p:spPr>
          <a:xfrm flipH="1">
            <a:off x="1946495" y="3300782"/>
            <a:ext cx="3458424" cy="1268389"/>
          </a:xfrm>
          <a:custGeom>
            <a:avLst/>
            <a:gdLst>
              <a:gd name="connsiteX0" fmla="*/ 3376943 w 3376943"/>
              <a:gd name="connsiteY0" fmla="*/ 0 h 1149790"/>
              <a:gd name="connsiteX1" fmla="*/ 3376943 w 3376943"/>
              <a:gd name="connsiteY1" fmla="*/ 1149790 h 1149790"/>
              <a:gd name="connsiteX2" fmla="*/ 0 w 3376943"/>
              <a:gd name="connsiteY2" fmla="*/ 1149790 h 1149790"/>
            </a:gdLst>
            <a:ahLst/>
            <a:cxnLst>
              <a:cxn ang="0">
                <a:pos x="connsiteX0" y="connsiteY0"/>
              </a:cxn>
              <a:cxn ang="0">
                <a:pos x="connsiteX1" y="connsiteY1"/>
              </a:cxn>
              <a:cxn ang="0">
                <a:pos x="connsiteX2" y="connsiteY2"/>
              </a:cxn>
            </a:cxnLst>
            <a:rect l="l" t="t" r="r" b="b"/>
            <a:pathLst>
              <a:path w="3376943" h="1149790">
                <a:moveTo>
                  <a:pt x="3376943" y="0"/>
                </a:moveTo>
                <a:lnTo>
                  <a:pt x="3376943" y="1149790"/>
                </a:lnTo>
                <a:lnTo>
                  <a:pt x="0" y="1149790"/>
                </a:lnTo>
              </a:path>
            </a:pathLst>
          </a:cu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Freeform: Shape 65">
            <a:extLst>
              <a:ext uri="{FF2B5EF4-FFF2-40B4-BE49-F238E27FC236}">
                <a16:creationId xmlns:a16="http://schemas.microsoft.com/office/drawing/2014/main" id="{8943F714-816B-42D3-BDB7-4972FBFF71FA}"/>
              </a:ext>
            </a:extLst>
          </p:cNvPr>
          <p:cNvSpPr/>
          <p:nvPr/>
        </p:nvSpPr>
        <p:spPr>
          <a:xfrm flipH="1">
            <a:off x="1638677" y="3319793"/>
            <a:ext cx="3766242" cy="1412340"/>
          </a:xfrm>
          <a:custGeom>
            <a:avLst/>
            <a:gdLst>
              <a:gd name="connsiteX0" fmla="*/ 3376943 w 3376943"/>
              <a:gd name="connsiteY0" fmla="*/ 0 h 1149790"/>
              <a:gd name="connsiteX1" fmla="*/ 3376943 w 3376943"/>
              <a:gd name="connsiteY1" fmla="*/ 1149790 h 1149790"/>
              <a:gd name="connsiteX2" fmla="*/ 0 w 3376943"/>
              <a:gd name="connsiteY2" fmla="*/ 1149790 h 1149790"/>
            </a:gdLst>
            <a:ahLst/>
            <a:cxnLst>
              <a:cxn ang="0">
                <a:pos x="connsiteX0" y="connsiteY0"/>
              </a:cxn>
              <a:cxn ang="0">
                <a:pos x="connsiteX1" y="connsiteY1"/>
              </a:cxn>
              <a:cxn ang="0">
                <a:pos x="connsiteX2" y="connsiteY2"/>
              </a:cxn>
            </a:cxnLst>
            <a:rect l="l" t="t" r="r" b="b"/>
            <a:pathLst>
              <a:path w="3376943" h="1149790">
                <a:moveTo>
                  <a:pt x="3376943" y="0"/>
                </a:moveTo>
                <a:lnTo>
                  <a:pt x="3376943" y="1149790"/>
                </a:lnTo>
                <a:lnTo>
                  <a:pt x="0" y="1149790"/>
                </a:lnTo>
              </a:path>
            </a:pathLst>
          </a:cu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Freeform: Shape 66">
            <a:extLst>
              <a:ext uri="{FF2B5EF4-FFF2-40B4-BE49-F238E27FC236}">
                <a16:creationId xmlns:a16="http://schemas.microsoft.com/office/drawing/2014/main" id="{822FF27D-A1D6-4A59-B0E2-7E7646244C5E}"/>
              </a:ext>
            </a:extLst>
          </p:cNvPr>
          <p:cNvSpPr/>
          <p:nvPr/>
        </p:nvSpPr>
        <p:spPr>
          <a:xfrm>
            <a:off x="6957323" y="3410327"/>
            <a:ext cx="3588757" cy="1318935"/>
          </a:xfrm>
          <a:custGeom>
            <a:avLst/>
            <a:gdLst>
              <a:gd name="connsiteX0" fmla="*/ 3376943 w 3376943"/>
              <a:gd name="connsiteY0" fmla="*/ 0 h 1149790"/>
              <a:gd name="connsiteX1" fmla="*/ 3376943 w 3376943"/>
              <a:gd name="connsiteY1" fmla="*/ 1149790 h 1149790"/>
              <a:gd name="connsiteX2" fmla="*/ 0 w 3376943"/>
              <a:gd name="connsiteY2" fmla="*/ 1149790 h 1149790"/>
            </a:gdLst>
            <a:ahLst/>
            <a:cxnLst>
              <a:cxn ang="0">
                <a:pos x="connsiteX0" y="connsiteY0"/>
              </a:cxn>
              <a:cxn ang="0">
                <a:pos x="connsiteX1" y="connsiteY1"/>
              </a:cxn>
              <a:cxn ang="0">
                <a:pos x="connsiteX2" y="connsiteY2"/>
              </a:cxn>
            </a:cxnLst>
            <a:rect l="l" t="t" r="r" b="b"/>
            <a:pathLst>
              <a:path w="3376943" h="1149790">
                <a:moveTo>
                  <a:pt x="3376943" y="0"/>
                </a:moveTo>
                <a:lnTo>
                  <a:pt x="3376943" y="1149790"/>
                </a:lnTo>
                <a:lnTo>
                  <a:pt x="0" y="1149790"/>
                </a:lnTo>
              </a:path>
            </a:pathLst>
          </a:custGeom>
          <a:ln w="1905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8" name="Straight Arrow Connector 67">
            <a:extLst>
              <a:ext uri="{FF2B5EF4-FFF2-40B4-BE49-F238E27FC236}">
                <a16:creationId xmlns:a16="http://schemas.microsoft.com/office/drawing/2014/main" id="{90C43B7A-A758-404A-94F4-B3B15C19A0BC}"/>
              </a:ext>
            </a:extLst>
          </p:cNvPr>
          <p:cNvCxnSpPr>
            <a:cxnSpLocks/>
          </p:cNvCxnSpPr>
          <p:nvPr/>
        </p:nvCxnSpPr>
        <p:spPr>
          <a:xfrm>
            <a:off x="2394973" y="2911041"/>
            <a:ext cx="7082275"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85096E80-13A3-40FB-ADCC-620EF194B890}"/>
              </a:ext>
            </a:extLst>
          </p:cNvPr>
          <p:cNvCxnSpPr>
            <a:cxnSpLocks/>
          </p:cNvCxnSpPr>
          <p:nvPr/>
        </p:nvCxnSpPr>
        <p:spPr>
          <a:xfrm flipH="1">
            <a:off x="6940550" y="3098166"/>
            <a:ext cx="2500595" cy="1048384"/>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0" name="Freeform: Shape 69">
            <a:extLst>
              <a:ext uri="{FF2B5EF4-FFF2-40B4-BE49-F238E27FC236}">
                <a16:creationId xmlns:a16="http://schemas.microsoft.com/office/drawing/2014/main" id="{3AD2DCB1-6303-43B8-995F-A9093FC8C5E6}"/>
              </a:ext>
            </a:extLst>
          </p:cNvPr>
          <p:cNvSpPr/>
          <p:nvPr/>
        </p:nvSpPr>
        <p:spPr>
          <a:xfrm>
            <a:off x="6934954" y="3419381"/>
            <a:ext cx="3210964" cy="1149790"/>
          </a:xfrm>
          <a:custGeom>
            <a:avLst/>
            <a:gdLst>
              <a:gd name="connsiteX0" fmla="*/ 3376943 w 3376943"/>
              <a:gd name="connsiteY0" fmla="*/ 0 h 1149790"/>
              <a:gd name="connsiteX1" fmla="*/ 3376943 w 3376943"/>
              <a:gd name="connsiteY1" fmla="*/ 1149790 h 1149790"/>
              <a:gd name="connsiteX2" fmla="*/ 0 w 3376943"/>
              <a:gd name="connsiteY2" fmla="*/ 1149790 h 1149790"/>
            </a:gdLst>
            <a:ahLst/>
            <a:cxnLst>
              <a:cxn ang="0">
                <a:pos x="connsiteX0" y="connsiteY0"/>
              </a:cxn>
              <a:cxn ang="0">
                <a:pos x="connsiteX1" y="connsiteY1"/>
              </a:cxn>
              <a:cxn ang="0">
                <a:pos x="connsiteX2" y="connsiteY2"/>
              </a:cxn>
            </a:cxnLst>
            <a:rect l="l" t="t" r="r" b="b"/>
            <a:pathLst>
              <a:path w="3376943" h="1149790">
                <a:moveTo>
                  <a:pt x="3376943" y="0"/>
                </a:moveTo>
                <a:lnTo>
                  <a:pt x="3376943" y="1149790"/>
                </a:lnTo>
                <a:lnTo>
                  <a:pt x="0" y="1149790"/>
                </a:lnTo>
              </a:path>
            </a:pathLst>
          </a:cu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object 26">
            <a:extLst>
              <a:ext uri="{FF2B5EF4-FFF2-40B4-BE49-F238E27FC236}">
                <a16:creationId xmlns:a16="http://schemas.microsoft.com/office/drawing/2014/main" id="{0843514F-23DD-4864-A05E-3710C179DA6D}"/>
              </a:ext>
            </a:extLst>
          </p:cNvPr>
          <p:cNvSpPr txBox="1"/>
          <p:nvPr/>
        </p:nvSpPr>
        <p:spPr>
          <a:xfrm>
            <a:off x="7380194" y="4353178"/>
            <a:ext cx="2161520" cy="167354"/>
          </a:xfrm>
          <a:prstGeom prst="rect">
            <a:avLst/>
          </a:prstGeom>
        </p:spPr>
        <p:txBody>
          <a:bodyPr vert="horz" wrap="square" lIns="0" tIns="13335" rIns="0" bIns="0" rtlCol="0">
            <a:spAutoFit/>
          </a:bodyPr>
          <a:lstStyle/>
          <a:p>
            <a:pPr marL="12700" algn="ctr">
              <a:lnSpc>
                <a:spcPct val="100000"/>
              </a:lnSpc>
              <a:spcBef>
                <a:spcPts val="105"/>
              </a:spcBef>
            </a:pPr>
            <a:r>
              <a:rPr lang="en-US" sz="1000" dirty="0">
                <a:latin typeface="Merriweather Sans" pitchFamily="2" charset="0"/>
                <a:cs typeface="Arial Narrow"/>
              </a:rPr>
              <a:t>Confirm Exposure value</a:t>
            </a:r>
          </a:p>
        </p:txBody>
      </p:sp>
      <p:sp>
        <p:nvSpPr>
          <p:cNvPr id="32" name="object 36">
            <a:extLst>
              <a:ext uri="{FF2B5EF4-FFF2-40B4-BE49-F238E27FC236}">
                <a16:creationId xmlns:a16="http://schemas.microsoft.com/office/drawing/2014/main" id="{D84CE8AF-0E11-4A6C-B55B-98BDCBC62C66}"/>
              </a:ext>
            </a:extLst>
          </p:cNvPr>
          <p:cNvSpPr txBox="1"/>
          <p:nvPr/>
        </p:nvSpPr>
        <p:spPr>
          <a:xfrm>
            <a:off x="10365485" y="4326687"/>
            <a:ext cx="899325" cy="230429"/>
          </a:xfrm>
          <a:prstGeom prst="rect">
            <a:avLst/>
          </a:prstGeom>
          <a:solidFill>
            <a:schemeClr val="tx1"/>
          </a:solidFill>
        </p:spPr>
        <p:txBody>
          <a:bodyPr vert="horz" wrap="square" lIns="0" tIns="0" rIns="0" bIns="0" rtlCol="0" anchor="ctr">
            <a:noAutofit/>
          </a:bodyPr>
          <a:lstStyle/>
          <a:p>
            <a:pPr algn="ctr">
              <a:lnSpc>
                <a:spcPct val="100000"/>
              </a:lnSpc>
              <a:spcBef>
                <a:spcPts val="645"/>
              </a:spcBef>
            </a:pPr>
            <a:r>
              <a:rPr sz="700" b="1" dirty="0">
                <a:solidFill>
                  <a:srgbClr val="FFFFFF"/>
                </a:solidFill>
                <a:latin typeface="Merriweather Sans" pitchFamily="2" charset="0"/>
                <a:cs typeface="Arial Narrow"/>
              </a:rPr>
              <a:t>Repo</a:t>
            </a:r>
            <a:r>
              <a:rPr sz="700" b="1" spc="200" dirty="0">
                <a:solidFill>
                  <a:srgbClr val="FFFFFF"/>
                </a:solidFill>
                <a:latin typeface="Merriweather Sans" pitchFamily="2" charset="0"/>
                <a:cs typeface="Arial Narrow"/>
              </a:rPr>
              <a:t> </a:t>
            </a:r>
            <a:r>
              <a:rPr sz="700" b="1" dirty="0">
                <a:solidFill>
                  <a:srgbClr val="FFFFFF"/>
                </a:solidFill>
                <a:latin typeface="Merriweather Sans" pitchFamily="2" charset="0"/>
                <a:cs typeface="Arial Narrow"/>
              </a:rPr>
              <a:t>C/P</a:t>
            </a:r>
            <a:r>
              <a:rPr sz="700" b="1" spc="229" dirty="0">
                <a:solidFill>
                  <a:srgbClr val="FFFFFF"/>
                </a:solidFill>
                <a:latin typeface="Merriweather Sans" pitchFamily="2" charset="0"/>
                <a:cs typeface="Arial Narrow"/>
              </a:rPr>
              <a:t> </a:t>
            </a:r>
            <a:r>
              <a:rPr sz="700" b="1" spc="-50" dirty="0">
                <a:solidFill>
                  <a:srgbClr val="FFFFFF"/>
                </a:solidFill>
                <a:latin typeface="Merriweather Sans" pitchFamily="2" charset="0"/>
                <a:cs typeface="Arial Narrow"/>
              </a:rPr>
              <a:t>3</a:t>
            </a:r>
            <a:endParaRPr sz="700">
              <a:latin typeface="Merriweather Sans" pitchFamily="2" charset="0"/>
              <a:cs typeface="Arial Narrow"/>
            </a:endParaRPr>
          </a:p>
        </p:txBody>
      </p:sp>
      <p:sp>
        <p:nvSpPr>
          <p:cNvPr id="33" name="object 37">
            <a:extLst>
              <a:ext uri="{FF2B5EF4-FFF2-40B4-BE49-F238E27FC236}">
                <a16:creationId xmlns:a16="http://schemas.microsoft.com/office/drawing/2014/main" id="{97876120-3CC5-4622-89C0-F90056BFA2B7}"/>
              </a:ext>
            </a:extLst>
          </p:cNvPr>
          <p:cNvSpPr txBox="1"/>
          <p:nvPr/>
        </p:nvSpPr>
        <p:spPr>
          <a:xfrm>
            <a:off x="10365485" y="3732583"/>
            <a:ext cx="899325" cy="229654"/>
          </a:xfrm>
          <a:prstGeom prst="rect">
            <a:avLst/>
          </a:prstGeom>
          <a:solidFill>
            <a:schemeClr val="tx1"/>
          </a:solidFill>
        </p:spPr>
        <p:txBody>
          <a:bodyPr vert="horz" wrap="square" lIns="0" tIns="0" rIns="0" bIns="0" rtlCol="0" anchor="ctr">
            <a:noAutofit/>
          </a:bodyPr>
          <a:lstStyle/>
          <a:p>
            <a:pPr algn="ctr">
              <a:lnSpc>
                <a:spcPct val="100000"/>
              </a:lnSpc>
              <a:spcBef>
                <a:spcPts val="640"/>
              </a:spcBef>
            </a:pPr>
            <a:r>
              <a:rPr sz="700" b="1" dirty="0">
                <a:solidFill>
                  <a:srgbClr val="FFFFFF"/>
                </a:solidFill>
                <a:latin typeface="Merriweather Sans" pitchFamily="2" charset="0"/>
                <a:cs typeface="Arial Narrow"/>
              </a:rPr>
              <a:t>Repo</a:t>
            </a:r>
            <a:r>
              <a:rPr sz="700" b="1" spc="195" dirty="0">
                <a:solidFill>
                  <a:srgbClr val="FFFFFF"/>
                </a:solidFill>
                <a:latin typeface="Merriweather Sans" pitchFamily="2" charset="0"/>
                <a:cs typeface="Arial Narrow"/>
              </a:rPr>
              <a:t> </a:t>
            </a:r>
            <a:r>
              <a:rPr sz="700" b="1" dirty="0">
                <a:solidFill>
                  <a:srgbClr val="FFFFFF"/>
                </a:solidFill>
                <a:latin typeface="Merriweather Sans" pitchFamily="2" charset="0"/>
                <a:cs typeface="Arial Narrow"/>
              </a:rPr>
              <a:t>C/P</a:t>
            </a:r>
            <a:r>
              <a:rPr sz="700" b="1" spc="225" dirty="0">
                <a:solidFill>
                  <a:srgbClr val="FFFFFF"/>
                </a:solidFill>
                <a:latin typeface="Merriweather Sans" pitchFamily="2" charset="0"/>
                <a:cs typeface="Arial Narrow"/>
              </a:rPr>
              <a:t> </a:t>
            </a:r>
            <a:r>
              <a:rPr sz="700" b="1" spc="-50" dirty="0">
                <a:solidFill>
                  <a:srgbClr val="FFFFFF"/>
                </a:solidFill>
                <a:latin typeface="Merriweather Sans" pitchFamily="2" charset="0"/>
                <a:cs typeface="Arial Narrow"/>
              </a:rPr>
              <a:t>1</a:t>
            </a:r>
            <a:endParaRPr sz="700" dirty="0">
              <a:latin typeface="Merriweather Sans" pitchFamily="2" charset="0"/>
              <a:cs typeface="Arial Narrow"/>
            </a:endParaRPr>
          </a:p>
        </p:txBody>
      </p:sp>
      <p:sp>
        <p:nvSpPr>
          <p:cNvPr id="34" name="object 38">
            <a:extLst>
              <a:ext uri="{FF2B5EF4-FFF2-40B4-BE49-F238E27FC236}">
                <a16:creationId xmlns:a16="http://schemas.microsoft.com/office/drawing/2014/main" id="{5E8C5523-0B3F-4984-8DE9-3B8CF130AB9D}"/>
              </a:ext>
            </a:extLst>
          </p:cNvPr>
          <p:cNvSpPr txBox="1"/>
          <p:nvPr/>
        </p:nvSpPr>
        <p:spPr>
          <a:xfrm>
            <a:off x="10365485" y="4029635"/>
            <a:ext cx="899325" cy="229654"/>
          </a:xfrm>
          <a:prstGeom prst="rect">
            <a:avLst/>
          </a:prstGeom>
          <a:solidFill>
            <a:schemeClr val="tx1"/>
          </a:solidFill>
        </p:spPr>
        <p:txBody>
          <a:bodyPr vert="horz" wrap="square" lIns="0" tIns="0" rIns="0" bIns="0" rtlCol="0" anchor="ctr">
            <a:noAutofit/>
          </a:bodyPr>
          <a:lstStyle/>
          <a:p>
            <a:pPr algn="ctr">
              <a:lnSpc>
                <a:spcPct val="100000"/>
              </a:lnSpc>
              <a:spcBef>
                <a:spcPts val="640"/>
              </a:spcBef>
            </a:pPr>
            <a:r>
              <a:rPr sz="700" b="1" dirty="0">
                <a:solidFill>
                  <a:srgbClr val="FFFFFF"/>
                </a:solidFill>
                <a:latin typeface="Merriweather Sans" pitchFamily="2" charset="0"/>
                <a:cs typeface="Arial Narrow"/>
              </a:rPr>
              <a:t>Repo</a:t>
            </a:r>
            <a:r>
              <a:rPr sz="700" b="1" spc="200" dirty="0">
                <a:solidFill>
                  <a:srgbClr val="FFFFFF"/>
                </a:solidFill>
                <a:latin typeface="Merriweather Sans" pitchFamily="2" charset="0"/>
                <a:cs typeface="Arial Narrow"/>
              </a:rPr>
              <a:t> </a:t>
            </a:r>
            <a:r>
              <a:rPr sz="700" b="1" dirty="0">
                <a:solidFill>
                  <a:srgbClr val="FFFFFF"/>
                </a:solidFill>
                <a:latin typeface="Merriweather Sans" pitchFamily="2" charset="0"/>
                <a:cs typeface="Arial Narrow"/>
              </a:rPr>
              <a:t>C/P</a:t>
            </a:r>
            <a:r>
              <a:rPr sz="700" b="1" spc="229" dirty="0">
                <a:solidFill>
                  <a:srgbClr val="FFFFFF"/>
                </a:solidFill>
                <a:latin typeface="Merriweather Sans" pitchFamily="2" charset="0"/>
                <a:cs typeface="Arial Narrow"/>
              </a:rPr>
              <a:t> </a:t>
            </a:r>
            <a:r>
              <a:rPr sz="700" b="1" spc="-50" dirty="0">
                <a:solidFill>
                  <a:srgbClr val="FFFFFF"/>
                </a:solidFill>
                <a:latin typeface="Merriweather Sans" pitchFamily="2" charset="0"/>
                <a:cs typeface="Arial Narrow"/>
              </a:rPr>
              <a:t>2</a:t>
            </a:r>
            <a:endParaRPr sz="700">
              <a:latin typeface="Merriweather Sans" pitchFamily="2" charset="0"/>
              <a:cs typeface="Arial Narrow"/>
            </a:endParaRPr>
          </a:p>
        </p:txBody>
      </p:sp>
      <p:grpSp>
        <p:nvGrpSpPr>
          <p:cNvPr id="74" name="Group 73">
            <a:extLst>
              <a:ext uri="{FF2B5EF4-FFF2-40B4-BE49-F238E27FC236}">
                <a16:creationId xmlns:a16="http://schemas.microsoft.com/office/drawing/2014/main" id="{9F84BD90-7435-42A8-BA7F-BE3C730895C9}"/>
              </a:ext>
            </a:extLst>
          </p:cNvPr>
          <p:cNvGrpSpPr/>
          <p:nvPr/>
        </p:nvGrpSpPr>
        <p:grpSpPr>
          <a:xfrm>
            <a:off x="9994900" y="5922436"/>
            <a:ext cx="1650321" cy="150682"/>
            <a:chOff x="9918700" y="5712886"/>
            <a:chExt cx="1650321" cy="150682"/>
          </a:xfrm>
        </p:grpSpPr>
        <p:sp>
          <p:nvSpPr>
            <p:cNvPr id="39" name="object 43">
              <a:extLst>
                <a:ext uri="{FF2B5EF4-FFF2-40B4-BE49-F238E27FC236}">
                  <a16:creationId xmlns:a16="http://schemas.microsoft.com/office/drawing/2014/main" id="{5A624651-B377-4B74-9837-45DE4C1A221D}"/>
                </a:ext>
              </a:extLst>
            </p:cNvPr>
            <p:cNvSpPr txBox="1"/>
            <p:nvPr/>
          </p:nvSpPr>
          <p:spPr>
            <a:xfrm>
              <a:off x="10233660" y="5712886"/>
              <a:ext cx="1335361" cy="150682"/>
            </a:xfrm>
            <a:prstGeom prst="rect">
              <a:avLst/>
            </a:prstGeom>
          </p:spPr>
          <p:txBody>
            <a:bodyPr vert="horz" wrap="square" lIns="0" tIns="12065" rIns="0" bIns="0" rtlCol="0">
              <a:spAutoFit/>
            </a:bodyPr>
            <a:lstStyle/>
            <a:p>
              <a:pPr marL="12700">
                <a:lnSpc>
                  <a:spcPct val="100000"/>
                </a:lnSpc>
                <a:spcBef>
                  <a:spcPts val="95"/>
                </a:spcBef>
              </a:pPr>
              <a:r>
                <a:rPr sz="900" dirty="0">
                  <a:latin typeface="Merriweather Sans" pitchFamily="2" charset="0"/>
                  <a:cs typeface="Arial Narrow"/>
                </a:rPr>
                <a:t>Book entry movement</a:t>
              </a:r>
            </a:p>
          </p:txBody>
        </p:sp>
        <p:cxnSp>
          <p:nvCxnSpPr>
            <p:cNvPr id="73" name="Straight Arrow Connector 72">
              <a:extLst>
                <a:ext uri="{FF2B5EF4-FFF2-40B4-BE49-F238E27FC236}">
                  <a16:creationId xmlns:a16="http://schemas.microsoft.com/office/drawing/2014/main" id="{C46E4EFA-C741-4739-A73A-7DFB18D43D19}"/>
                </a:ext>
              </a:extLst>
            </p:cNvPr>
            <p:cNvCxnSpPr>
              <a:cxnSpLocks/>
            </p:cNvCxnSpPr>
            <p:nvPr/>
          </p:nvCxnSpPr>
          <p:spPr>
            <a:xfrm flipH="1">
              <a:off x="9918700" y="5788227"/>
              <a:ext cx="288925" cy="0"/>
            </a:xfrm>
            <a:prstGeom prst="straightConnector1">
              <a:avLst/>
            </a:prstGeom>
            <a:ln w="1905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D9003145-D614-4424-A46D-E5E5647363DA}"/>
              </a:ext>
            </a:extLst>
          </p:cNvPr>
          <p:cNvGrpSpPr/>
          <p:nvPr/>
        </p:nvGrpSpPr>
        <p:grpSpPr>
          <a:xfrm>
            <a:off x="2226575" y="5309528"/>
            <a:ext cx="7757900" cy="410895"/>
            <a:chOff x="2217050" y="5252033"/>
            <a:chExt cx="7757900" cy="410895"/>
          </a:xfrm>
        </p:grpSpPr>
        <p:sp>
          <p:nvSpPr>
            <p:cNvPr id="81" name="Arrow: Pentagon 80">
              <a:extLst>
                <a:ext uri="{FF2B5EF4-FFF2-40B4-BE49-F238E27FC236}">
                  <a16:creationId xmlns:a16="http://schemas.microsoft.com/office/drawing/2014/main" id="{94BBC78A-4148-41E3-B440-A3EE26EA452D}"/>
                </a:ext>
              </a:extLst>
            </p:cNvPr>
            <p:cNvSpPr/>
            <p:nvPr/>
          </p:nvSpPr>
          <p:spPr>
            <a:xfrm>
              <a:off x="2217050" y="5252033"/>
              <a:ext cx="1612012" cy="410895"/>
            </a:xfrm>
            <a:prstGeom prst="homePlate">
              <a:avLst>
                <a:gd name="adj" fmla="val 3145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accent6"/>
                  </a:solidFill>
                  <a:latin typeface="Merriweather Sans" pitchFamily="2" charset="0"/>
                </a:rPr>
                <a:t>Exposure Capture</a:t>
              </a:r>
            </a:p>
          </p:txBody>
        </p:sp>
        <p:sp>
          <p:nvSpPr>
            <p:cNvPr id="82" name="Arrow: Chevron 81">
              <a:extLst>
                <a:ext uri="{FF2B5EF4-FFF2-40B4-BE49-F238E27FC236}">
                  <a16:creationId xmlns:a16="http://schemas.microsoft.com/office/drawing/2014/main" id="{769FCA0D-5C64-4F71-A66D-8F104362D51C}"/>
                </a:ext>
              </a:extLst>
            </p:cNvPr>
            <p:cNvSpPr/>
            <p:nvPr/>
          </p:nvSpPr>
          <p:spPr>
            <a:xfrm>
              <a:off x="3753522" y="5252033"/>
              <a:ext cx="1612012" cy="410895"/>
            </a:xfrm>
            <a:prstGeom prst="chevron">
              <a:avLst>
                <a:gd name="adj" fmla="val 3163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000" dirty="0">
                  <a:solidFill>
                    <a:schemeClr val="accent6"/>
                  </a:solidFill>
                  <a:latin typeface="Merriweather Sans" pitchFamily="2" charset="0"/>
                </a:rPr>
                <a:t>Collateral selection</a:t>
              </a:r>
            </a:p>
            <a:p>
              <a:pPr algn="ctr"/>
              <a:r>
                <a:rPr lang="en-US" sz="1000" dirty="0">
                  <a:solidFill>
                    <a:schemeClr val="accent6"/>
                  </a:solidFill>
                  <a:latin typeface="Merriweather Sans" pitchFamily="2" charset="0"/>
                </a:rPr>
                <a:t>&amp; Allocation</a:t>
              </a:r>
            </a:p>
          </p:txBody>
        </p:sp>
        <p:sp>
          <p:nvSpPr>
            <p:cNvPr id="83" name="Arrow: Chevron 82">
              <a:extLst>
                <a:ext uri="{FF2B5EF4-FFF2-40B4-BE49-F238E27FC236}">
                  <a16:creationId xmlns:a16="http://schemas.microsoft.com/office/drawing/2014/main" id="{AE668A6C-9776-464B-ACD3-9F8580415A01}"/>
                </a:ext>
              </a:extLst>
            </p:cNvPr>
            <p:cNvSpPr/>
            <p:nvPr/>
          </p:nvSpPr>
          <p:spPr>
            <a:xfrm>
              <a:off x="5289994" y="5252033"/>
              <a:ext cx="1612012" cy="410895"/>
            </a:xfrm>
            <a:prstGeom prst="chevron">
              <a:avLst>
                <a:gd name="adj" fmla="val 3163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6"/>
                  </a:solidFill>
                  <a:latin typeface="Merriweather Sans" pitchFamily="2" charset="0"/>
                </a:rPr>
                <a:t>Exposure Management</a:t>
              </a:r>
            </a:p>
          </p:txBody>
        </p:sp>
        <p:sp>
          <p:nvSpPr>
            <p:cNvPr id="84" name="Arrow: Chevron 83">
              <a:extLst>
                <a:ext uri="{FF2B5EF4-FFF2-40B4-BE49-F238E27FC236}">
                  <a16:creationId xmlns:a16="http://schemas.microsoft.com/office/drawing/2014/main" id="{CA04D488-746B-4D56-8720-D6D92543D902}"/>
                </a:ext>
              </a:extLst>
            </p:cNvPr>
            <p:cNvSpPr/>
            <p:nvPr/>
          </p:nvSpPr>
          <p:spPr>
            <a:xfrm>
              <a:off x="6826466" y="5252033"/>
              <a:ext cx="1612012" cy="410895"/>
            </a:xfrm>
            <a:prstGeom prst="chevron">
              <a:avLst>
                <a:gd name="adj" fmla="val 3163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accent6"/>
                  </a:solidFill>
                  <a:latin typeface="Merriweather Sans" pitchFamily="2" charset="0"/>
                </a:rPr>
                <a:t>Collateral Optimization</a:t>
              </a:r>
            </a:p>
          </p:txBody>
        </p:sp>
        <p:sp>
          <p:nvSpPr>
            <p:cNvPr id="85" name="Arrow: Chevron 84">
              <a:extLst>
                <a:ext uri="{FF2B5EF4-FFF2-40B4-BE49-F238E27FC236}">
                  <a16:creationId xmlns:a16="http://schemas.microsoft.com/office/drawing/2014/main" id="{9C937C88-FA75-415B-9F23-0F8557FA8DDA}"/>
                </a:ext>
              </a:extLst>
            </p:cNvPr>
            <p:cNvSpPr/>
            <p:nvPr/>
          </p:nvSpPr>
          <p:spPr>
            <a:xfrm>
              <a:off x="8362938" y="5252033"/>
              <a:ext cx="1612012" cy="410895"/>
            </a:xfrm>
            <a:prstGeom prst="chevron">
              <a:avLst>
                <a:gd name="adj" fmla="val 3163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accent6"/>
                  </a:solidFill>
                  <a:latin typeface="Merriweather Sans" pitchFamily="2" charset="0"/>
                </a:rPr>
                <a:t>Reporting</a:t>
              </a:r>
            </a:p>
          </p:txBody>
        </p:sp>
      </p:grpSp>
      <p:graphicFrame>
        <p:nvGraphicFramePr>
          <p:cNvPr id="86" name="object 39">
            <a:extLst>
              <a:ext uri="{FF2B5EF4-FFF2-40B4-BE49-F238E27FC236}">
                <a16:creationId xmlns:a16="http://schemas.microsoft.com/office/drawing/2014/main" id="{32E6FB36-42A9-4480-A768-4E88493F464F}"/>
              </a:ext>
            </a:extLst>
          </p:cNvPr>
          <p:cNvGraphicFramePr>
            <a:graphicFrameLocks noGrp="1"/>
          </p:cNvGraphicFramePr>
          <p:nvPr>
            <p:extLst>
              <p:ext uri="{D42A27DB-BD31-4B8C-83A1-F6EECF244321}">
                <p14:modId xmlns:p14="http://schemas.microsoft.com/office/powerpoint/2010/main" val="4202335889"/>
              </p:ext>
            </p:extLst>
          </p:nvPr>
        </p:nvGraphicFramePr>
        <p:xfrm>
          <a:off x="5489533" y="4069778"/>
          <a:ext cx="1414145" cy="970280"/>
        </p:xfrm>
        <a:graphic>
          <a:graphicData uri="http://schemas.openxmlformats.org/drawingml/2006/table">
            <a:tbl>
              <a:tblPr firstRow="1" bandRow="1">
                <a:tableStyleId>{2D5ABB26-0587-4C30-8999-92F81FD0307C}</a:tableStyleId>
              </a:tblPr>
              <a:tblGrid>
                <a:gridCol w="1414145">
                  <a:extLst>
                    <a:ext uri="{9D8B030D-6E8A-4147-A177-3AD203B41FA5}">
                      <a16:colId xmlns:a16="http://schemas.microsoft.com/office/drawing/2014/main" val="20000"/>
                    </a:ext>
                  </a:extLst>
                </a:gridCol>
              </a:tblGrid>
              <a:tr h="587375">
                <a:tc>
                  <a:txBody>
                    <a:bodyPr/>
                    <a:lstStyle/>
                    <a:p>
                      <a:pPr marL="0" indent="0" algn="ctr">
                        <a:lnSpc>
                          <a:spcPct val="100000"/>
                        </a:lnSpc>
                        <a:spcBef>
                          <a:spcPts val="905"/>
                        </a:spcBef>
                      </a:pPr>
                      <a:r>
                        <a:rPr sz="1200" b="1" spc="-25" dirty="0">
                          <a:solidFill>
                            <a:schemeClr val="tx1"/>
                          </a:solidFill>
                          <a:latin typeface="Merriweather Sans" pitchFamily="2" charset="0"/>
                          <a:cs typeface="Arial"/>
                        </a:rPr>
                        <a:t>Tri-</a:t>
                      </a:r>
                      <a:r>
                        <a:rPr sz="1200" b="1" dirty="0">
                          <a:solidFill>
                            <a:schemeClr val="tx1"/>
                          </a:solidFill>
                          <a:latin typeface="Merriweather Sans" pitchFamily="2" charset="0"/>
                          <a:cs typeface="Arial"/>
                        </a:rPr>
                        <a:t>party</a:t>
                      </a:r>
                      <a:r>
                        <a:rPr sz="1200" b="1" spc="-45" dirty="0">
                          <a:solidFill>
                            <a:schemeClr val="tx1"/>
                          </a:solidFill>
                          <a:latin typeface="Merriweather Sans" pitchFamily="2" charset="0"/>
                          <a:cs typeface="Arial"/>
                        </a:rPr>
                        <a:t> </a:t>
                      </a:r>
                      <a:r>
                        <a:rPr sz="1200" b="1" spc="-10" dirty="0">
                          <a:solidFill>
                            <a:schemeClr val="tx1"/>
                          </a:solidFill>
                          <a:latin typeface="Merriweather Sans" pitchFamily="2" charset="0"/>
                          <a:cs typeface="Arial"/>
                        </a:rPr>
                        <a:t>Agent</a:t>
                      </a:r>
                      <a:endParaRPr sz="1200" dirty="0">
                        <a:solidFill>
                          <a:schemeClr val="tx1"/>
                        </a:solidFill>
                        <a:latin typeface="Merriweather Sans" pitchFamily="2" charset="0"/>
                        <a:cs typeface="Arial"/>
                      </a:endParaRPr>
                    </a:p>
                  </a:txBody>
                  <a:tcPr marL="0" marR="0" marT="0" marB="0" anchor="ctr">
                    <a:lnB>
                      <a:noFill/>
                    </a:lnB>
                    <a:solidFill>
                      <a:schemeClr val="tx1">
                        <a:lumMod val="20000"/>
                        <a:lumOff val="80000"/>
                      </a:schemeClr>
                    </a:solidFill>
                  </a:tcPr>
                </a:tc>
                <a:extLst>
                  <a:ext uri="{0D108BD9-81ED-4DB2-BD59-A6C34878D82A}">
                    <a16:rowId xmlns:a16="http://schemas.microsoft.com/office/drawing/2014/main" val="10000"/>
                  </a:ext>
                </a:extLst>
              </a:tr>
              <a:tr h="290830">
                <a:tc>
                  <a:txBody>
                    <a:bodyPr/>
                    <a:lstStyle/>
                    <a:p>
                      <a:pPr marL="0" indent="0" algn="ctr">
                        <a:lnSpc>
                          <a:spcPct val="100000"/>
                        </a:lnSpc>
                        <a:spcBef>
                          <a:spcPts val="325"/>
                        </a:spcBef>
                      </a:pPr>
                      <a:r>
                        <a:rPr sz="1200" b="1" spc="-10" dirty="0">
                          <a:solidFill>
                            <a:srgbClr val="FFFFFF"/>
                          </a:solidFill>
                          <a:latin typeface="Merriweather Sans" pitchFamily="2" charset="0"/>
                          <a:cs typeface="Arial"/>
                        </a:rPr>
                        <a:t>Longbox</a:t>
                      </a:r>
                      <a:endParaRPr sz="1400" dirty="0">
                        <a:latin typeface="Merriweather Sans" pitchFamily="2" charset="0"/>
                        <a:cs typeface="Arial"/>
                      </a:endParaRPr>
                    </a:p>
                  </a:txBody>
                  <a:tcPr marL="0" marR="0" marT="0" marB="0" anchor="ctr">
                    <a:lnL w="19050">
                      <a:noFill/>
                      <a:prstDash val="solid"/>
                    </a:lnL>
                    <a:lnR w="19050">
                      <a:noFill/>
                      <a:prstDash val="solid"/>
                    </a:lnR>
                    <a:lnT>
                      <a:noFill/>
                    </a:lnT>
                    <a:lnB>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1"/>
                  </a:ext>
                </a:extLst>
              </a:tr>
              <a:tr h="92075">
                <a:tc>
                  <a:txBody>
                    <a:bodyPr/>
                    <a:lstStyle/>
                    <a:p>
                      <a:pPr algn="ctr">
                        <a:lnSpc>
                          <a:spcPct val="100000"/>
                        </a:lnSpc>
                      </a:pPr>
                      <a:endParaRPr sz="400" dirty="0">
                        <a:latin typeface="Merriweather Sans" pitchFamily="2" charset="0"/>
                        <a:cs typeface="Times New Roman"/>
                      </a:endParaRPr>
                    </a:p>
                  </a:txBody>
                  <a:tcPr marL="0" marR="0" marT="0" marB="0" anchor="ctr">
                    <a:lnT>
                      <a:noFill/>
                    </a:lnT>
                    <a:solidFill>
                      <a:schemeClr val="tx1">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66442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Freeform: Shape 71">
            <a:extLst>
              <a:ext uri="{FF2B5EF4-FFF2-40B4-BE49-F238E27FC236}">
                <a16:creationId xmlns:a16="http://schemas.microsoft.com/office/drawing/2014/main" id="{08C89B0C-5375-4D45-B610-C6B9C0E695A2}"/>
              </a:ext>
            </a:extLst>
          </p:cNvPr>
          <p:cNvSpPr/>
          <p:nvPr/>
        </p:nvSpPr>
        <p:spPr>
          <a:xfrm>
            <a:off x="7423150" y="2287519"/>
            <a:ext cx="2863850" cy="872893"/>
          </a:xfrm>
          <a:custGeom>
            <a:avLst/>
            <a:gdLst>
              <a:gd name="connsiteX0" fmla="*/ 0 w 2838450"/>
              <a:gd name="connsiteY0" fmla="*/ 800100 h 800100"/>
              <a:gd name="connsiteX1" fmla="*/ 2838450 w 2838450"/>
              <a:gd name="connsiteY1" fmla="*/ 800100 h 800100"/>
              <a:gd name="connsiteX2" fmla="*/ 2838450 w 2838450"/>
              <a:gd name="connsiteY2" fmla="*/ 0 h 800100"/>
            </a:gdLst>
            <a:ahLst/>
            <a:cxnLst>
              <a:cxn ang="0">
                <a:pos x="connsiteX0" y="connsiteY0"/>
              </a:cxn>
              <a:cxn ang="0">
                <a:pos x="connsiteX1" y="connsiteY1"/>
              </a:cxn>
              <a:cxn ang="0">
                <a:pos x="connsiteX2" y="connsiteY2"/>
              </a:cxn>
            </a:cxnLst>
            <a:rect l="l" t="t" r="r" b="b"/>
            <a:pathLst>
              <a:path w="2838450" h="800100">
                <a:moveTo>
                  <a:pt x="0" y="800100"/>
                </a:moveTo>
                <a:lnTo>
                  <a:pt x="2838450" y="800100"/>
                </a:lnTo>
                <a:lnTo>
                  <a:pt x="2838450" y="0"/>
                </a:lnTo>
              </a:path>
            </a:pathLst>
          </a:custGeom>
          <a:noFill/>
          <a:ln w="19050">
            <a:solidFill>
              <a:schemeClr val="bg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52A87DD1-A0BF-4604-9A8A-30923628674E}"/>
              </a:ext>
            </a:extLst>
          </p:cNvPr>
          <p:cNvSpPr>
            <a:spLocks noGrp="1"/>
          </p:cNvSpPr>
          <p:nvPr>
            <p:ph type="body" sz="half" idx="2"/>
          </p:nvPr>
        </p:nvSpPr>
        <p:spPr/>
        <p:txBody>
          <a:bodyPr/>
          <a:lstStyle/>
          <a:p>
            <a:r>
              <a:rPr lang="en-US" dirty="0"/>
              <a:t>Tri-Party - Securities Lending</a:t>
            </a:r>
          </a:p>
        </p:txBody>
      </p:sp>
      <p:sp>
        <p:nvSpPr>
          <p:cNvPr id="4" name="TextBox 3">
            <a:extLst>
              <a:ext uri="{FF2B5EF4-FFF2-40B4-BE49-F238E27FC236}">
                <a16:creationId xmlns:a16="http://schemas.microsoft.com/office/drawing/2014/main" id="{BB5B7F01-27D3-45A5-B272-DCEA20A85E4D}"/>
              </a:ext>
            </a:extLst>
          </p:cNvPr>
          <p:cNvSpPr txBox="1"/>
          <p:nvPr/>
        </p:nvSpPr>
        <p:spPr>
          <a:xfrm>
            <a:off x="606422" y="4002182"/>
            <a:ext cx="10968357" cy="1736694"/>
          </a:xfrm>
          <a:prstGeom prst="rect">
            <a:avLst/>
          </a:prstGeom>
          <a:noFill/>
        </p:spPr>
        <p:txBody>
          <a:bodyPr wrap="square" lIns="0" tIns="0" rIns="0" bIns="0" rtlCol="0">
            <a:spAutoFit/>
          </a:bodyPr>
          <a:lstStyle/>
          <a:p>
            <a:pPr>
              <a:lnSpc>
                <a:spcPct val="110000"/>
              </a:lnSpc>
              <a:spcBef>
                <a:spcPts val="100"/>
              </a:spcBef>
              <a:spcAft>
                <a:spcPts val="100"/>
              </a:spcAft>
            </a:pPr>
            <a:r>
              <a:rPr lang="en-GB" sz="1100" b="1" dirty="0">
                <a:latin typeface="Merriweather Sans" pitchFamily="2" charset="0"/>
              </a:rPr>
              <a:t>Tri-Party Process</a:t>
            </a:r>
          </a:p>
          <a:p>
            <a:pPr marL="182880" indent="-182880">
              <a:lnSpc>
                <a:spcPct val="110000"/>
              </a:lnSpc>
              <a:spcBef>
                <a:spcPts val="100"/>
              </a:spcBef>
              <a:spcAft>
                <a:spcPts val="100"/>
              </a:spcAft>
              <a:buFont typeface="Arial" panose="020B0604020202020204" pitchFamily="34" charset="0"/>
              <a:buChar char="•"/>
            </a:pPr>
            <a:r>
              <a:rPr lang="en-GB" sz="1000" dirty="0">
                <a:latin typeface="Merriweather Sans" pitchFamily="2" charset="0"/>
              </a:rPr>
              <a:t>Two clients agree bilateral trade terms and advise collateral value required to the Tri-party agent</a:t>
            </a:r>
          </a:p>
          <a:p>
            <a:pPr marL="182880" indent="-182880">
              <a:lnSpc>
                <a:spcPct val="110000"/>
              </a:lnSpc>
              <a:spcBef>
                <a:spcPts val="100"/>
              </a:spcBef>
              <a:spcAft>
                <a:spcPts val="100"/>
              </a:spcAft>
              <a:buFont typeface="Arial" panose="020B0604020202020204" pitchFamily="34" charset="0"/>
              <a:buChar char="•"/>
            </a:pPr>
            <a:r>
              <a:rPr lang="en-GB" sz="1000" dirty="0">
                <a:latin typeface="Merriweather Sans" pitchFamily="2" charset="0"/>
              </a:rPr>
              <a:t>Tri-party agent applies independent collateral valuation and run following strategies:</a:t>
            </a:r>
          </a:p>
          <a:p>
            <a:pPr marL="365760" indent="-182880">
              <a:lnSpc>
                <a:spcPct val="110000"/>
              </a:lnSpc>
              <a:spcBef>
                <a:spcPts val="100"/>
              </a:spcBef>
              <a:spcAft>
                <a:spcPts val="100"/>
              </a:spcAft>
              <a:buFont typeface="Arial" panose="020B0604020202020204" pitchFamily="34" charset="0"/>
              <a:buChar char="•"/>
            </a:pPr>
            <a:r>
              <a:rPr lang="en-GB" sz="1000" b="1" dirty="0">
                <a:latin typeface="Merriweather Sans" pitchFamily="2" charset="0"/>
              </a:rPr>
              <a:t>Collateral Eligibility</a:t>
            </a:r>
          </a:p>
          <a:p>
            <a:pPr marL="365760" indent="-182880">
              <a:lnSpc>
                <a:spcPct val="110000"/>
              </a:lnSpc>
              <a:spcBef>
                <a:spcPts val="100"/>
              </a:spcBef>
              <a:spcAft>
                <a:spcPts val="100"/>
              </a:spcAft>
              <a:buFont typeface="Arial" panose="020B0604020202020204" pitchFamily="34" charset="0"/>
              <a:buChar char="•"/>
            </a:pPr>
            <a:r>
              <a:rPr lang="en-GB" sz="1000" b="1" dirty="0">
                <a:latin typeface="Merriweather Sans" pitchFamily="2" charset="0"/>
              </a:rPr>
              <a:t>Allocation</a:t>
            </a:r>
            <a:r>
              <a:rPr lang="en-GB" sz="1000" dirty="0">
                <a:latin typeface="Merriweather Sans" pitchFamily="2" charset="0"/>
              </a:rPr>
              <a:t>: Facilitates collateral screening and automated book-entry to collateral account to cover exposure</a:t>
            </a:r>
          </a:p>
          <a:p>
            <a:pPr marL="365760" indent="-182880">
              <a:lnSpc>
                <a:spcPct val="110000"/>
              </a:lnSpc>
              <a:spcBef>
                <a:spcPts val="100"/>
              </a:spcBef>
              <a:spcAft>
                <a:spcPts val="100"/>
              </a:spcAft>
              <a:buFont typeface="Arial" panose="020B0604020202020204" pitchFamily="34" charset="0"/>
              <a:buChar char="•"/>
            </a:pPr>
            <a:r>
              <a:rPr lang="en-GB" sz="1000" b="1" dirty="0">
                <a:latin typeface="Merriweather Sans" pitchFamily="2" charset="0"/>
              </a:rPr>
              <a:t>Optimisation-</a:t>
            </a:r>
            <a:r>
              <a:rPr lang="en-GB" sz="1000" dirty="0">
                <a:latin typeface="Merriweather Sans" pitchFamily="2" charset="0"/>
              </a:rPr>
              <a:t> Right collateral is allocated to right collateral account at the right time based on collateral provider defined optimization parameters</a:t>
            </a:r>
          </a:p>
          <a:p>
            <a:pPr marL="365760" indent="-182880">
              <a:lnSpc>
                <a:spcPct val="110000"/>
              </a:lnSpc>
              <a:spcBef>
                <a:spcPts val="100"/>
              </a:spcBef>
              <a:spcAft>
                <a:spcPts val="100"/>
              </a:spcAft>
              <a:buFont typeface="Arial" panose="020B0604020202020204" pitchFamily="34" charset="0"/>
              <a:buChar char="•"/>
            </a:pPr>
            <a:r>
              <a:rPr lang="en-GB" sz="1000" b="1" dirty="0">
                <a:latin typeface="Merriweather Sans" pitchFamily="2" charset="0"/>
              </a:rPr>
              <a:t>Recall and substitution</a:t>
            </a:r>
          </a:p>
          <a:p>
            <a:pPr marL="182880" indent="-182880">
              <a:lnSpc>
                <a:spcPct val="110000"/>
              </a:lnSpc>
              <a:spcBef>
                <a:spcPts val="100"/>
              </a:spcBef>
              <a:spcAft>
                <a:spcPts val="100"/>
              </a:spcAft>
              <a:buFont typeface="Arial" panose="020B0604020202020204" pitchFamily="34" charset="0"/>
              <a:buChar char="•"/>
            </a:pPr>
            <a:r>
              <a:rPr lang="en-GB" sz="1000" dirty="0">
                <a:latin typeface="Merriweather Sans" pitchFamily="2" charset="0"/>
              </a:rPr>
              <a:t>Tri-party agent provides daily collateral maintenance, optimisation, segregation, client reporting, dividend and corporate action processing</a:t>
            </a:r>
          </a:p>
          <a:p>
            <a:pPr marL="182880" indent="-182880">
              <a:lnSpc>
                <a:spcPct val="110000"/>
              </a:lnSpc>
              <a:spcBef>
                <a:spcPts val="100"/>
              </a:spcBef>
              <a:spcAft>
                <a:spcPts val="100"/>
              </a:spcAft>
              <a:buFont typeface="Arial" panose="020B0604020202020204" pitchFamily="34" charset="0"/>
              <a:buChar char="•"/>
            </a:pPr>
            <a:r>
              <a:rPr lang="en-GB" sz="1000" dirty="0">
                <a:latin typeface="Merriweather Sans" pitchFamily="2" charset="0"/>
              </a:rPr>
              <a:t>Tri-party agent has ability to support broad global equity and bond assets as collateral</a:t>
            </a:r>
          </a:p>
        </p:txBody>
      </p:sp>
      <p:grpSp>
        <p:nvGrpSpPr>
          <p:cNvPr id="5" name="Group 4">
            <a:extLst>
              <a:ext uri="{FF2B5EF4-FFF2-40B4-BE49-F238E27FC236}">
                <a16:creationId xmlns:a16="http://schemas.microsoft.com/office/drawing/2014/main" id="{1CC9CF69-CACE-400B-9A1D-D4C92F574E31}"/>
              </a:ext>
            </a:extLst>
          </p:cNvPr>
          <p:cNvGrpSpPr/>
          <p:nvPr/>
        </p:nvGrpSpPr>
        <p:grpSpPr>
          <a:xfrm>
            <a:off x="9994900" y="5922436"/>
            <a:ext cx="1650321" cy="150682"/>
            <a:chOff x="9918700" y="5712886"/>
            <a:chExt cx="1650321" cy="150682"/>
          </a:xfrm>
        </p:grpSpPr>
        <p:sp>
          <p:nvSpPr>
            <p:cNvPr id="6" name="object 43">
              <a:extLst>
                <a:ext uri="{FF2B5EF4-FFF2-40B4-BE49-F238E27FC236}">
                  <a16:creationId xmlns:a16="http://schemas.microsoft.com/office/drawing/2014/main" id="{A318E078-B0E9-4384-BF5A-172DFFB1F71E}"/>
                </a:ext>
              </a:extLst>
            </p:cNvPr>
            <p:cNvSpPr txBox="1"/>
            <p:nvPr/>
          </p:nvSpPr>
          <p:spPr>
            <a:xfrm>
              <a:off x="10233660" y="5712886"/>
              <a:ext cx="1335361" cy="150682"/>
            </a:xfrm>
            <a:prstGeom prst="rect">
              <a:avLst/>
            </a:prstGeom>
          </p:spPr>
          <p:txBody>
            <a:bodyPr vert="horz" wrap="square" lIns="0" tIns="12065" rIns="0" bIns="0" rtlCol="0">
              <a:spAutoFit/>
            </a:bodyPr>
            <a:lstStyle/>
            <a:p>
              <a:pPr marL="12700">
                <a:lnSpc>
                  <a:spcPct val="100000"/>
                </a:lnSpc>
                <a:spcBef>
                  <a:spcPts val="95"/>
                </a:spcBef>
              </a:pPr>
              <a:r>
                <a:rPr sz="900" dirty="0">
                  <a:latin typeface="Merriweather Sans" pitchFamily="2" charset="0"/>
                  <a:cs typeface="Arial Narrow"/>
                </a:rPr>
                <a:t>Book entry movement</a:t>
              </a:r>
            </a:p>
          </p:txBody>
        </p:sp>
        <p:cxnSp>
          <p:nvCxnSpPr>
            <p:cNvPr id="7" name="Straight Arrow Connector 6">
              <a:extLst>
                <a:ext uri="{FF2B5EF4-FFF2-40B4-BE49-F238E27FC236}">
                  <a16:creationId xmlns:a16="http://schemas.microsoft.com/office/drawing/2014/main" id="{BDE6870A-6B3E-47C2-A0C5-C54D12301CC1}"/>
                </a:ext>
              </a:extLst>
            </p:cNvPr>
            <p:cNvCxnSpPr>
              <a:cxnSpLocks/>
            </p:cNvCxnSpPr>
            <p:nvPr/>
          </p:nvCxnSpPr>
          <p:spPr>
            <a:xfrm flipH="1">
              <a:off x="9918700" y="5788227"/>
              <a:ext cx="288925" cy="0"/>
            </a:xfrm>
            <a:prstGeom prst="straightConnector1">
              <a:avLst/>
            </a:prstGeom>
            <a:ln w="1905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10" name="object 6">
            <a:extLst>
              <a:ext uri="{FF2B5EF4-FFF2-40B4-BE49-F238E27FC236}">
                <a16:creationId xmlns:a16="http://schemas.microsoft.com/office/drawing/2014/main" id="{54A35338-1C2B-46DF-90DD-0D60D22DC5B1}"/>
              </a:ext>
            </a:extLst>
          </p:cNvPr>
          <p:cNvSpPr txBox="1"/>
          <p:nvPr/>
        </p:nvSpPr>
        <p:spPr>
          <a:xfrm>
            <a:off x="8963264" y="1856632"/>
            <a:ext cx="2611514" cy="430887"/>
          </a:xfrm>
          <a:prstGeom prst="rect">
            <a:avLst/>
          </a:prstGeom>
          <a:solidFill>
            <a:schemeClr val="tx1"/>
          </a:solidFill>
        </p:spPr>
        <p:txBody>
          <a:bodyPr vert="horz" wrap="square" lIns="0" tIns="0" rIns="0" bIns="0" rtlCol="0" anchor="ctr">
            <a:noAutofit/>
          </a:bodyPr>
          <a:lstStyle/>
          <a:p>
            <a:pPr marL="2540" algn="ctr">
              <a:lnSpc>
                <a:spcPct val="100000"/>
              </a:lnSpc>
              <a:spcBef>
                <a:spcPts val="790"/>
              </a:spcBef>
            </a:pPr>
            <a:r>
              <a:rPr sz="1200" b="1" spc="-10" dirty="0">
                <a:solidFill>
                  <a:srgbClr val="FFFFFF"/>
                </a:solidFill>
                <a:latin typeface="Merriweather Sans" pitchFamily="2" charset="0"/>
                <a:cs typeface="Arial Narrow"/>
              </a:rPr>
              <a:t>Lender/Investor</a:t>
            </a:r>
            <a:endParaRPr sz="1200" dirty="0">
              <a:latin typeface="Merriweather Sans" pitchFamily="2" charset="0"/>
              <a:cs typeface="Arial Narrow"/>
            </a:endParaRPr>
          </a:p>
          <a:p>
            <a:pPr marL="1270" algn="ctr">
              <a:lnSpc>
                <a:spcPct val="100000"/>
              </a:lnSpc>
            </a:pPr>
            <a:r>
              <a:rPr sz="1000" dirty="0">
                <a:solidFill>
                  <a:srgbClr val="FFFFFF"/>
                </a:solidFill>
                <a:latin typeface="Merriweather Sans" pitchFamily="2" charset="0"/>
                <a:cs typeface="Arial Narrow"/>
              </a:rPr>
              <a:t>(Collateral</a:t>
            </a:r>
            <a:r>
              <a:rPr sz="1000" spc="-40" dirty="0">
                <a:solidFill>
                  <a:srgbClr val="FFFFFF"/>
                </a:solidFill>
                <a:latin typeface="Merriweather Sans" pitchFamily="2" charset="0"/>
                <a:cs typeface="Arial Narrow"/>
              </a:rPr>
              <a:t> </a:t>
            </a:r>
            <a:r>
              <a:rPr sz="1000" spc="-10" dirty="0">
                <a:solidFill>
                  <a:srgbClr val="FFFFFF"/>
                </a:solidFill>
                <a:latin typeface="Merriweather Sans" pitchFamily="2" charset="0"/>
                <a:cs typeface="Arial Narrow"/>
              </a:rPr>
              <a:t>Receiver)</a:t>
            </a:r>
            <a:endParaRPr sz="1000" dirty="0">
              <a:latin typeface="Merriweather Sans" pitchFamily="2" charset="0"/>
              <a:cs typeface="Arial Narrow"/>
            </a:endParaRPr>
          </a:p>
        </p:txBody>
      </p:sp>
      <p:sp>
        <p:nvSpPr>
          <p:cNvPr id="11" name="object 7">
            <a:extLst>
              <a:ext uri="{FF2B5EF4-FFF2-40B4-BE49-F238E27FC236}">
                <a16:creationId xmlns:a16="http://schemas.microsoft.com/office/drawing/2014/main" id="{D1FC8772-E9D9-4AAB-BF8C-DBEF53DC4207}"/>
              </a:ext>
            </a:extLst>
          </p:cNvPr>
          <p:cNvSpPr txBox="1"/>
          <p:nvPr/>
        </p:nvSpPr>
        <p:spPr>
          <a:xfrm>
            <a:off x="606421" y="1856632"/>
            <a:ext cx="2611514" cy="430887"/>
          </a:xfrm>
          <a:prstGeom prst="rect">
            <a:avLst/>
          </a:prstGeom>
          <a:solidFill>
            <a:schemeClr val="accent5"/>
          </a:solidFill>
        </p:spPr>
        <p:txBody>
          <a:bodyPr vert="horz" wrap="square" lIns="0" tIns="0" rIns="0" bIns="0" rtlCol="0" anchor="ctr">
            <a:noAutofit/>
          </a:bodyPr>
          <a:lstStyle/>
          <a:p>
            <a:pPr algn="ctr">
              <a:lnSpc>
                <a:spcPct val="100000"/>
              </a:lnSpc>
              <a:spcBef>
                <a:spcPts val="790"/>
              </a:spcBef>
            </a:pPr>
            <a:r>
              <a:rPr sz="1200" b="1" dirty="0">
                <a:solidFill>
                  <a:srgbClr val="FFFFFF"/>
                </a:solidFill>
                <a:latin typeface="Merriweather Sans" pitchFamily="2" charset="0"/>
                <a:cs typeface="Arial Narrow"/>
              </a:rPr>
              <a:t>Borrower/</a:t>
            </a:r>
            <a:r>
              <a:rPr sz="1200" b="1" spc="-25" dirty="0">
                <a:solidFill>
                  <a:srgbClr val="FFFFFF"/>
                </a:solidFill>
                <a:latin typeface="Merriweather Sans" pitchFamily="2" charset="0"/>
                <a:cs typeface="Arial Narrow"/>
              </a:rPr>
              <a:t> </a:t>
            </a:r>
            <a:r>
              <a:rPr sz="1200" b="1" spc="-10" dirty="0">
                <a:solidFill>
                  <a:srgbClr val="FFFFFF"/>
                </a:solidFill>
                <a:latin typeface="Merriweather Sans" pitchFamily="2" charset="0"/>
                <a:cs typeface="Arial Narrow"/>
              </a:rPr>
              <a:t>Dealer</a:t>
            </a:r>
            <a:endParaRPr sz="1200" dirty="0">
              <a:latin typeface="Merriweather Sans" pitchFamily="2" charset="0"/>
              <a:cs typeface="Arial Narrow"/>
            </a:endParaRPr>
          </a:p>
          <a:p>
            <a:pPr algn="ctr">
              <a:lnSpc>
                <a:spcPct val="100000"/>
              </a:lnSpc>
            </a:pPr>
            <a:r>
              <a:rPr sz="1000" dirty="0">
                <a:solidFill>
                  <a:srgbClr val="FFFFFF"/>
                </a:solidFill>
                <a:latin typeface="Merriweather Sans" pitchFamily="2" charset="0"/>
                <a:cs typeface="Arial Narrow"/>
              </a:rPr>
              <a:t>(Collateral</a:t>
            </a:r>
            <a:r>
              <a:rPr sz="1000" spc="-40" dirty="0">
                <a:solidFill>
                  <a:srgbClr val="FFFFFF"/>
                </a:solidFill>
                <a:latin typeface="Merriweather Sans" pitchFamily="2" charset="0"/>
                <a:cs typeface="Arial Narrow"/>
              </a:rPr>
              <a:t> </a:t>
            </a:r>
            <a:r>
              <a:rPr sz="1000" spc="-10" dirty="0">
                <a:solidFill>
                  <a:srgbClr val="FFFFFF"/>
                </a:solidFill>
                <a:latin typeface="Merriweather Sans" pitchFamily="2" charset="0"/>
                <a:cs typeface="Arial Narrow"/>
              </a:rPr>
              <a:t>Provider)</a:t>
            </a:r>
            <a:endParaRPr sz="1000" dirty="0">
              <a:latin typeface="Merriweather Sans" pitchFamily="2" charset="0"/>
              <a:cs typeface="Arial Narrow"/>
            </a:endParaRPr>
          </a:p>
        </p:txBody>
      </p:sp>
      <p:sp>
        <p:nvSpPr>
          <p:cNvPr id="29" name="object 32">
            <a:extLst>
              <a:ext uri="{FF2B5EF4-FFF2-40B4-BE49-F238E27FC236}">
                <a16:creationId xmlns:a16="http://schemas.microsoft.com/office/drawing/2014/main" id="{968D81B7-052F-4794-AAB6-2733E809506E}"/>
              </a:ext>
            </a:extLst>
          </p:cNvPr>
          <p:cNvSpPr txBox="1"/>
          <p:nvPr/>
        </p:nvSpPr>
        <p:spPr>
          <a:xfrm>
            <a:off x="9884431" y="2456924"/>
            <a:ext cx="1095095" cy="268663"/>
          </a:xfrm>
          <a:prstGeom prst="rect">
            <a:avLst/>
          </a:prstGeom>
          <a:solidFill>
            <a:schemeClr val="accent5"/>
          </a:solidFill>
        </p:spPr>
        <p:txBody>
          <a:bodyPr vert="horz" wrap="square" lIns="0" tIns="0" rIns="0" bIns="0" rtlCol="0">
            <a:noAutofit/>
          </a:bodyPr>
          <a:lstStyle/>
          <a:p>
            <a:pPr marL="77470" marR="78105" indent="89535" algn="ctr">
              <a:lnSpc>
                <a:spcPct val="100000"/>
              </a:lnSpc>
              <a:spcBef>
                <a:spcPts val="175"/>
              </a:spcBef>
            </a:pPr>
            <a:r>
              <a:rPr sz="800" b="1" spc="-10" dirty="0">
                <a:solidFill>
                  <a:srgbClr val="FFFFFF"/>
                </a:solidFill>
                <a:latin typeface="Merriweather Sans" pitchFamily="2" charset="0"/>
                <a:cs typeface="Arial Narrow"/>
              </a:rPr>
              <a:t>Securities</a:t>
            </a:r>
            <a:r>
              <a:rPr sz="800" b="1" spc="500" dirty="0">
                <a:solidFill>
                  <a:srgbClr val="FFFFFF"/>
                </a:solidFill>
                <a:latin typeface="Merriweather Sans" pitchFamily="2" charset="0"/>
                <a:cs typeface="Arial Narrow"/>
              </a:rPr>
              <a:t> </a:t>
            </a:r>
            <a:r>
              <a:rPr sz="800" b="1" dirty="0">
                <a:solidFill>
                  <a:srgbClr val="FFFFFF"/>
                </a:solidFill>
                <a:latin typeface="Merriweather Sans" pitchFamily="2" charset="0"/>
                <a:cs typeface="Arial Narrow"/>
              </a:rPr>
              <a:t>lending</a:t>
            </a:r>
            <a:r>
              <a:rPr sz="800" b="1" spc="190" dirty="0">
                <a:solidFill>
                  <a:srgbClr val="FFFFFF"/>
                </a:solidFill>
                <a:latin typeface="Merriweather Sans" pitchFamily="2" charset="0"/>
                <a:cs typeface="Arial Narrow"/>
              </a:rPr>
              <a:t>  </a:t>
            </a:r>
            <a:r>
              <a:rPr sz="800" b="1" dirty="0">
                <a:solidFill>
                  <a:srgbClr val="FFFFFF"/>
                </a:solidFill>
                <a:latin typeface="Merriweather Sans" pitchFamily="2" charset="0"/>
                <a:cs typeface="Arial Narrow"/>
              </a:rPr>
              <a:t>C/P</a:t>
            </a:r>
            <a:r>
              <a:rPr sz="800" b="1" spc="225" dirty="0">
                <a:solidFill>
                  <a:srgbClr val="FFFFFF"/>
                </a:solidFill>
                <a:latin typeface="Merriweather Sans" pitchFamily="2" charset="0"/>
                <a:cs typeface="Arial Narrow"/>
              </a:rPr>
              <a:t> </a:t>
            </a:r>
            <a:r>
              <a:rPr sz="800" b="1" spc="-50" dirty="0">
                <a:solidFill>
                  <a:srgbClr val="FFFFFF"/>
                </a:solidFill>
                <a:latin typeface="Merriweather Sans" pitchFamily="2" charset="0"/>
                <a:cs typeface="Arial Narrow"/>
              </a:rPr>
              <a:t>1</a:t>
            </a:r>
            <a:endParaRPr sz="800" dirty="0">
              <a:latin typeface="Merriweather Sans" pitchFamily="2" charset="0"/>
              <a:cs typeface="Arial Narrow"/>
            </a:endParaRPr>
          </a:p>
        </p:txBody>
      </p:sp>
      <p:sp>
        <p:nvSpPr>
          <p:cNvPr id="30" name="object 33">
            <a:extLst>
              <a:ext uri="{FF2B5EF4-FFF2-40B4-BE49-F238E27FC236}">
                <a16:creationId xmlns:a16="http://schemas.microsoft.com/office/drawing/2014/main" id="{174463D5-14AE-4652-8B4C-595A74A89498}"/>
              </a:ext>
            </a:extLst>
          </p:cNvPr>
          <p:cNvSpPr txBox="1"/>
          <p:nvPr/>
        </p:nvSpPr>
        <p:spPr>
          <a:xfrm>
            <a:off x="9884431" y="2767640"/>
            <a:ext cx="1095095" cy="269304"/>
          </a:xfrm>
          <a:prstGeom prst="rect">
            <a:avLst/>
          </a:prstGeom>
          <a:solidFill>
            <a:schemeClr val="accent5"/>
          </a:solidFill>
        </p:spPr>
        <p:txBody>
          <a:bodyPr vert="horz" wrap="square" lIns="0" tIns="0" rIns="0" bIns="0" rtlCol="0">
            <a:noAutofit/>
          </a:bodyPr>
          <a:lstStyle/>
          <a:p>
            <a:pPr marL="77470" marR="78105" indent="89535" algn="ctr">
              <a:lnSpc>
                <a:spcPct val="100000"/>
              </a:lnSpc>
              <a:spcBef>
                <a:spcPts val="180"/>
              </a:spcBef>
            </a:pPr>
            <a:r>
              <a:rPr sz="800" b="1" spc="-10" dirty="0">
                <a:solidFill>
                  <a:srgbClr val="FFFFFF"/>
                </a:solidFill>
                <a:latin typeface="Merriweather Sans" pitchFamily="2" charset="0"/>
                <a:cs typeface="Arial Narrow"/>
              </a:rPr>
              <a:t>Securities</a:t>
            </a:r>
            <a:r>
              <a:rPr sz="800" b="1" spc="500" dirty="0">
                <a:solidFill>
                  <a:srgbClr val="FFFFFF"/>
                </a:solidFill>
                <a:latin typeface="Merriweather Sans" pitchFamily="2" charset="0"/>
                <a:cs typeface="Arial Narrow"/>
              </a:rPr>
              <a:t> </a:t>
            </a:r>
            <a:r>
              <a:rPr sz="800" b="1" dirty="0">
                <a:solidFill>
                  <a:srgbClr val="FFFFFF"/>
                </a:solidFill>
                <a:latin typeface="Merriweather Sans" pitchFamily="2" charset="0"/>
                <a:cs typeface="Arial Narrow"/>
              </a:rPr>
              <a:t>lending</a:t>
            </a:r>
            <a:r>
              <a:rPr sz="800" b="1" spc="190" dirty="0">
                <a:solidFill>
                  <a:srgbClr val="FFFFFF"/>
                </a:solidFill>
                <a:latin typeface="Merriweather Sans" pitchFamily="2" charset="0"/>
                <a:cs typeface="Arial Narrow"/>
              </a:rPr>
              <a:t>  </a:t>
            </a:r>
            <a:r>
              <a:rPr sz="800" b="1" dirty="0">
                <a:solidFill>
                  <a:srgbClr val="FFFFFF"/>
                </a:solidFill>
                <a:latin typeface="Merriweather Sans" pitchFamily="2" charset="0"/>
                <a:cs typeface="Arial Narrow"/>
              </a:rPr>
              <a:t>C/P</a:t>
            </a:r>
            <a:r>
              <a:rPr sz="800" b="1" spc="225" dirty="0">
                <a:solidFill>
                  <a:srgbClr val="FFFFFF"/>
                </a:solidFill>
                <a:latin typeface="Merriweather Sans" pitchFamily="2" charset="0"/>
                <a:cs typeface="Arial Narrow"/>
              </a:rPr>
              <a:t> </a:t>
            </a:r>
            <a:r>
              <a:rPr sz="800" b="1" spc="-50" dirty="0">
                <a:solidFill>
                  <a:srgbClr val="FFFFFF"/>
                </a:solidFill>
                <a:latin typeface="Merriweather Sans" pitchFamily="2" charset="0"/>
                <a:cs typeface="Arial Narrow"/>
              </a:rPr>
              <a:t>2</a:t>
            </a:r>
            <a:endParaRPr sz="800" dirty="0">
              <a:latin typeface="Merriweather Sans" pitchFamily="2" charset="0"/>
              <a:cs typeface="Arial Narrow"/>
            </a:endParaRPr>
          </a:p>
        </p:txBody>
      </p:sp>
      <p:sp>
        <p:nvSpPr>
          <p:cNvPr id="45" name="Rectangle 44">
            <a:extLst>
              <a:ext uri="{FF2B5EF4-FFF2-40B4-BE49-F238E27FC236}">
                <a16:creationId xmlns:a16="http://schemas.microsoft.com/office/drawing/2014/main" id="{C2426A63-35CF-457A-A8EC-E16197FC69DC}"/>
              </a:ext>
            </a:extLst>
          </p:cNvPr>
          <p:cNvSpPr/>
          <p:nvPr/>
        </p:nvSpPr>
        <p:spPr>
          <a:xfrm>
            <a:off x="2173329" y="3232908"/>
            <a:ext cx="2193671" cy="3004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900">
                <a:solidFill>
                  <a:schemeClr val="tx1"/>
                </a:solidFill>
                <a:latin typeface="Merriweather Sans" pitchFamily="2" charset="0"/>
              </a:rPr>
              <a:t>Transfer collateral</a:t>
            </a:r>
            <a:endParaRPr lang="en-US" sz="900" dirty="0">
              <a:solidFill>
                <a:schemeClr val="tx1"/>
              </a:solidFill>
              <a:latin typeface="Merriweather Sans" pitchFamily="2" charset="0"/>
            </a:endParaRPr>
          </a:p>
        </p:txBody>
      </p:sp>
      <p:sp>
        <p:nvSpPr>
          <p:cNvPr id="46" name="Rectangle 45">
            <a:extLst>
              <a:ext uri="{FF2B5EF4-FFF2-40B4-BE49-F238E27FC236}">
                <a16:creationId xmlns:a16="http://schemas.microsoft.com/office/drawing/2014/main" id="{738575A1-48E0-43B5-B842-B44E180AE924}"/>
              </a:ext>
            </a:extLst>
          </p:cNvPr>
          <p:cNvSpPr/>
          <p:nvPr/>
        </p:nvSpPr>
        <p:spPr>
          <a:xfrm>
            <a:off x="7918659" y="3232908"/>
            <a:ext cx="2193671" cy="3004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900" dirty="0">
                <a:solidFill>
                  <a:schemeClr val="tx1"/>
                </a:solidFill>
                <a:latin typeface="Merriweather Sans" pitchFamily="2" charset="0"/>
              </a:rPr>
              <a:t>Confirm segregated </a:t>
            </a:r>
            <a:br>
              <a:rPr lang="en-US" sz="900" dirty="0">
                <a:solidFill>
                  <a:schemeClr val="tx1"/>
                </a:solidFill>
                <a:latin typeface="Merriweather Sans" pitchFamily="2" charset="0"/>
              </a:rPr>
            </a:br>
            <a:r>
              <a:rPr lang="en-US" sz="900" dirty="0">
                <a:solidFill>
                  <a:schemeClr val="tx1"/>
                </a:solidFill>
                <a:latin typeface="Merriweather Sans" pitchFamily="2" charset="0"/>
              </a:rPr>
              <a:t>collateral position</a:t>
            </a:r>
          </a:p>
        </p:txBody>
      </p:sp>
      <p:sp>
        <p:nvSpPr>
          <p:cNvPr id="47" name="Rectangle 46">
            <a:extLst>
              <a:ext uri="{FF2B5EF4-FFF2-40B4-BE49-F238E27FC236}">
                <a16:creationId xmlns:a16="http://schemas.microsoft.com/office/drawing/2014/main" id="{57A96858-B774-41E1-976F-BEC3C476E30D}"/>
              </a:ext>
            </a:extLst>
          </p:cNvPr>
          <p:cNvSpPr/>
          <p:nvPr/>
        </p:nvSpPr>
        <p:spPr>
          <a:xfrm>
            <a:off x="5117025" y="3622644"/>
            <a:ext cx="2193671" cy="3004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900" dirty="0">
                <a:solidFill>
                  <a:schemeClr val="tx1"/>
                </a:solidFill>
                <a:latin typeface="Merriweather Sans" pitchFamily="2" charset="0"/>
              </a:rPr>
              <a:t>Allocate collateral</a:t>
            </a:r>
          </a:p>
        </p:txBody>
      </p:sp>
      <p:sp>
        <p:nvSpPr>
          <p:cNvPr id="48" name="Oval 47">
            <a:extLst>
              <a:ext uri="{FF2B5EF4-FFF2-40B4-BE49-F238E27FC236}">
                <a16:creationId xmlns:a16="http://schemas.microsoft.com/office/drawing/2014/main" id="{DD173DCE-77D9-4D86-B576-0E0D7FFDC1BA}"/>
              </a:ext>
            </a:extLst>
          </p:cNvPr>
          <p:cNvSpPr/>
          <p:nvPr/>
        </p:nvSpPr>
        <p:spPr>
          <a:xfrm>
            <a:off x="2054785" y="3273857"/>
            <a:ext cx="218591" cy="218591"/>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Merriweather Sans" pitchFamily="2" charset="0"/>
              </a:rPr>
              <a:t>3</a:t>
            </a:r>
          </a:p>
        </p:txBody>
      </p:sp>
      <p:sp>
        <p:nvSpPr>
          <p:cNvPr id="49" name="Oval 48">
            <a:extLst>
              <a:ext uri="{FF2B5EF4-FFF2-40B4-BE49-F238E27FC236}">
                <a16:creationId xmlns:a16="http://schemas.microsoft.com/office/drawing/2014/main" id="{1EF70186-18F6-4E75-8DA1-FE512654702E}"/>
              </a:ext>
            </a:extLst>
          </p:cNvPr>
          <p:cNvSpPr/>
          <p:nvPr/>
        </p:nvSpPr>
        <p:spPr>
          <a:xfrm>
            <a:off x="7816286" y="3273857"/>
            <a:ext cx="218591" cy="218591"/>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Merriweather Sans" pitchFamily="2" charset="0"/>
              </a:rPr>
              <a:t>5</a:t>
            </a:r>
          </a:p>
        </p:txBody>
      </p:sp>
      <p:sp>
        <p:nvSpPr>
          <p:cNvPr id="50" name="Oval 49">
            <a:extLst>
              <a:ext uri="{FF2B5EF4-FFF2-40B4-BE49-F238E27FC236}">
                <a16:creationId xmlns:a16="http://schemas.microsoft.com/office/drawing/2014/main" id="{BDDEBA1A-0B00-4E3C-97DE-1341015B0666}"/>
              </a:ext>
            </a:extLst>
          </p:cNvPr>
          <p:cNvSpPr/>
          <p:nvPr/>
        </p:nvSpPr>
        <p:spPr>
          <a:xfrm>
            <a:off x="5000109" y="3663593"/>
            <a:ext cx="218591" cy="218591"/>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Merriweather Sans" pitchFamily="2" charset="0"/>
              </a:rPr>
              <a:t>4</a:t>
            </a:r>
          </a:p>
        </p:txBody>
      </p:sp>
      <p:sp>
        <p:nvSpPr>
          <p:cNvPr id="54" name="Rectangle 53">
            <a:extLst>
              <a:ext uri="{FF2B5EF4-FFF2-40B4-BE49-F238E27FC236}">
                <a16:creationId xmlns:a16="http://schemas.microsoft.com/office/drawing/2014/main" id="{47A57F09-4EA5-4E2D-9CEF-CDFAB581F946}"/>
              </a:ext>
            </a:extLst>
          </p:cNvPr>
          <p:cNvSpPr/>
          <p:nvPr/>
        </p:nvSpPr>
        <p:spPr>
          <a:xfrm>
            <a:off x="5117025" y="2221606"/>
            <a:ext cx="2193671" cy="3004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GB" sz="900" dirty="0">
                <a:solidFill>
                  <a:schemeClr val="tx1"/>
                </a:solidFill>
                <a:latin typeface="Merriweather Sans" pitchFamily="2" charset="0"/>
              </a:rPr>
              <a:t>Both parties advise tri-party</a:t>
            </a:r>
          </a:p>
          <a:p>
            <a:pPr algn="ctr"/>
            <a:r>
              <a:rPr lang="en-GB" sz="900" dirty="0">
                <a:solidFill>
                  <a:schemeClr val="tx1"/>
                </a:solidFill>
                <a:latin typeface="Merriweather Sans" pitchFamily="2" charset="0"/>
              </a:rPr>
              <a:t>agent of trade details</a:t>
            </a:r>
          </a:p>
        </p:txBody>
      </p:sp>
      <p:sp>
        <p:nvSpPr>
          <p:cNvPr id="55" name="Rectangle 54">
            <a:extLst>
              <a:ext uri="{FF2B5EF4-FFF2-40B4-BE49-F238E27FC236}">
                <a16:creationId xmlns:a16="http://schemas.microsoft.com/office/drawing/2014/main" id="{0835052E-7CC8-40F5-92ED-61AE5D337E6C}"/>
              </a:ext>
            </a:extLst>
          </p:cNvPr>
          <p:cNvSpPr/>
          <p:nvPr/>
        </p:nvSpPr>
        <p:spPr>
          <a:xfrm>
            <a:off x="5117025" y="1787761"/>
            <a:ext cx="2193671" cy="2257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900" dirty="0">
                <a:solidFill>
                  <a:schemeClr val="tx1"/>
                </a:solidFill>
                <a:latin typeface="Merriweather Sans" pitchFamily="2" charset="0"/>
              </a:rPr>
              <a:t>Agree to the trade</a:t>
            </a:r>
          </a:p>
        </p:txBody>
      </p:sp>
      <p:sp>
        <p:nvSpPr>
          <p:cNvPr id="56" name="Rectangle 55">
            <a:extLst>
              <a:ext uri="{FF2B5EF4-FFF2-40B4-BE49-F238E27FC236}">
                <a16:creationId xmlns:a16="http://schemas.microsoft.com/office/drawing/2014/main" id="{EB081240-89EA-4CFC-B82F-7379326EFDA4}"/>
              </a:ext>
            </a:extLst>
          </p:cNvPr>
          <p:cNvSpPr/>
          <p:nvPr/>
        </p:nvSpPr>
        <p:spPr>
          <a:xfrm>
            <a:off x="5117025" y="1387425"/>
            <a:ext cx="2193671" cy="2257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900" dirty="0">
                <a:solidFill>
                  <a:schemeClr val="tx1"/>
                </a:solidFill>
                <a:latin typeface="Merriweather Sans" pitchFamily="2" charset="0"/>
              </a:rPr>
              <a:t>Transfer Securities for lending</a:t>
            </a:r>
          </a:p>
        </p:txBody>
      </p:sp>
      <p:sp>
        <p:nvSpPr>
          <p:cNvPr id="57" name="Oval 56">
            <a:extLst>
              <a:ext uri="{FF2B5EF4-FFF2-40B4-BE49-F238E27FC236}">
                <a16:creationId xmlns:a16="http://schemas.microsoft.com/office/drawing/2014/main" id="{55D3CE07-FB3A-40D8-834E-E537564E764D}"/>
              </a:ext>
            </a:extLst>
          </p:cNvPr>
          <p:cNvSpPr/>
          <p:nvPr/>
        </p:nvSpPr>
        <p:spPr>
          <a:xfrm>
            <a:off x="5000109" y="1384015"/>
            <a:ext cx="218591" cy="218591"/>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Merriweather Sans" pitchFamily="2" charset="0"/>
              </a:rPr>
              <a:t>6</a:t>
            </a:r>
          </a:p>
        </p:txBody>
      </p:sp>
      <p:sp>
        <p:nvSpPr>
          <p:cNvPr id="59" name="Oval 58">
            <a:extLst>
              <a:ext uri="{FF2B5EF4-FFF2-40B4-BE49-F238E27FC236}">
                <a16:creationId xmlns:a16="http://schemas.microsoft.com/office/drawing/2014/main" id="{2ABD1BB3-A367-49C4-B841-A4D43E1FF7B9}"/>
              </a:ext>
            </a:extLst>
          </p:cNvPr>
          <p:cNvSpPr/>
          <p:nvPr/>
        </p:nvSpPr>
        <p:spPr>
          <a:xfrm>
            <a:off x="5000109" y="1787618"/>
            <a:ext cx="218591" cy="218591"/>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Merriweather Sans" pitchFamily="2" charset="0"/>
              </a:rPr>
              <a:t>1</a:t>
            </a:r>
          </a:p>
        </p:txBody>
      </p:sp>
      <p:sp>
        <p:nvSpPr>
          <p:cNvPr id="60" name="Oval 59">
            <a:extLst>
              <a:ext uri="{FF2B5EF4-FFF2-40B4-BE49-F238E27FC236}">
                <a16:creationId xmlns:a16="http://schemas.microsoft.com/office/drawing/2014/main" id="{1F766551-D2DB-4C2C-B5EE-38846BAC7361}"/>
              </a:ext>
            </a:extLst>
          </p:cNvPr>
          <p:cNvSpPr/>
          <p:nvPr/>
        </p:nvSpPr>
        <p:spPr>
          <a:xfrm>
            <a:off x="5000109" y="2262555"/>
            <a:ext cx="218591" cy="218591"/>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Merriweather Sans" pitchFamily="2" charset="0"/>
              </a:rPr>
              <a:t>2</a:t>
            </a:r>
          </a:p>
        </p:txBody>
      </p:sp>
      <p:sp>
        <p:nvSpPr>
          <p:cNvPr id="61" name="Freeform: Shape 60">
            <a:extLst>
              <a:ext uri="{FF2B5EF4-FFF2-40B4-BE49-F238E27FC236}">
                <a16:creationId xmlns:a16="http://schemas.microsoft.com/office/drawing/2014/main" id="{7A4B55CD-CA9F-4C3C-9271-4BE55191AEA7}"/>
              </a:ext>
            </a:extLst>
          </p:cNvPr>
          <p:cNvSpPr/>
          <p:nvPr/>
        </p:nvSpPr>
        <p:spPr>
          <a:xfrm>
            <a:off x="1905000" y="2287520"/>
            <a:ext cx="2851150" cy="872268"/>
          </a:xfrm>
          <a:custGeom>
            <a:avLst/>
            <a:gdLst>
              <a:gd name="connsiteX0" fmla="*/ 0 w 2851150"/>
              <a:gd name="connsiteY0" fmla="*/ 0 h 800100"/>
              <a:gd name="connsiteX1" fmla="*/ 0 w 2851150"/>
              <a:gd name="connsiteY1" fmla="*/ 800100 h 800100"/>
              <a:gd name="connsiteX2" fmla="*/ 2851150 w 2851150"/>
              <a:gd name="connsiteY2" fmla="*/ 800100 h 800100"/>
            </a:gdLst>
            <a:ahLst/>
            <a:cxnLst>
              <a:cxn ang="0">
                <a:pos x="connsiteX0" y="connsiteY0"/>
              </a:cxn>
              <a:cxn ang="0">
                <a:pos x="connsiteX1" y="connsiteY1"/>
              </a:cxn>
              <a:cxn ang="0">
                <a:pos x="connsiteX2" y="connsiteY2"/>
              </a:cxn>
            </a:cxnLst>
            <a:rect l="l" t="t" r="r" b="b"/>
            <a:pathLst>
              <a:path w="2851150" h="800100">
                <a:moveTo>
                  <a:pt x="0" y="0"/>
                </a:moveTo>
                <a:lnTo>
                  <a:pt x="0" y="800100"/>
                </a:lnTo>
                <a:lnTo>
                  <a:pt x="2851150" y="800100"/>
                </a:lnTo>
              </a:path>
            </a:pathLst>
          </a:custGeom>
          <a:noFill/>
          <a:ln w="190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070C1197-FFF3-484A-BC17-D45F459A57DA}"/>
              </a:ext>
            </a:extLst>
          </p:cNvPr>
          <p:cNvSpPr/>
          <p:nvPr/>
        </p:nvSpPr>
        <p:spPr>
          <a:xfrm>
            <a:off x="1911350" y="1687212"/>
            <a:ext cx="8369300" cy="169420"/>
          </a:xfrm>
          <a:custGeom>
            <a:avLst/>
            <a:gdLst>
              <a:gd name="connsiteX0" fmla="*/ 8369300 w 8369300"/>
              <a:gd name="connsiteY0" fmla="*/ 184150 h 184150"/>
              <a:gd name="connsiteX1" fmla="*/ 8369300 w 8369300"/>
              <a:gd name="connsiteY1" fmla="*/ 0 h 184150"/>
              <a:gd name="connsiteX2" fmla="*/ 0 w 8369300"/>
              <a:gd name="connsiteY2" fmla="*/ 0 h 184150"/>
              <a:gd name="connsiteX3" fmla="*/ 0 w 8369300"/>
              <a:gd name="connsiteY3" fmla="*/ 165100 h 184150"/>
            </a:gdLst>
            <a:ahLst/>
            <a:cxnLst>
              <a:cxn ang="0">
                <a:pos x="connsiteX0" y="connsiteY0"/>
              </a:cxn>
              <a:cxn ang="0">
                <a:pos x="connsiteX1" y="connsiteY1"/>
              </a:cxn>
              <a:cxn ang="0">
                <a:pos x="connsiteX2" y="connsiteY2"/>
              </a:cxn>
              <a:cxn ang="0">
                <a:pos x="connsiteX3" y="connsiteY3"/>
              </a:cxn>
            </a:cxnLst>
            <a:rect l="l" t="t" r="r" b="b"/>
            <a:pathLst>
              <a:path w="8369300" h="184150">
                <a:moveTo>
                  <a:pt x="8369300" y="184150"/>
                </a:moveTo>
                <a:lnTo>
                  <a:pt x="8369300" y="0"/>
                </a:lnTo>
                <a:lnTo>
                  <a:pt x="0" y="0"/>
                </a:lnTo>
                <a:lnTo>
                  <a:pt x="0" y="165100"/>
                </a:lnTo>
              </a:path>
            </a:pathLst>
          </a:custGeom>
          <a:noFill/>
          <a:ln w="19050">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a:extLst>
              <a:ext uri="{FF2B5EF4-FFF2-40B4-BE49-F238E27FC236}">
                <a16:creationId xmlns:a16="http://schemas.microsoft.com/office/drawing/2014/main" id="{529E3E3A-7E9F-44F0-803E-882E5B22CF26}"/>
              </a:ext>
            </a:extLst>
          </p:cNvPr>
          <p:cNvCxnSpPr>
            <a:cxnSpLocks/>
          </p:cNvCxnSpPr>
          <p:nvPr/>
        </p:nvCxnSpPr>
        <p:spPr>
          <a:xfrm flipH="1">
            <a:off x="7454900" y="2182512"/>
            <a:ext cx="1441450" cy="471788"/>
          </a:xfrm>
          <a:prstGeom prst="straightConnector1">
            <a:avLst/>
          </a:prstGeom>
          <a:noFill/>
          <a:ln w="19050">
            <a:prstDash val="dash"/>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Arrow Connector 68">
            <a:extLst>
              <a:ext uri="{FF2B5EF4-FFF2-40B4-BE49-F238E27FC236}">
                <a16:creationId xmlns:a16="http://schemas.microsoft.com/office/drawing/2014/main" id="{AE013721-2D5A-4970-9538-A2FC177B5194}"/>
              </a:ext>
            </a:extLst>
          </p:cNvPr>
          <p:cNvCxnSpPr>
            <a:cxnSpLocks/>
          </p:cNvCxnSpPr>
          <p:nvPr/>
        </p:nvCxnSpPr>
        <p:spPr>
          <a:xfrm>
            <a:off x="3276600" y="2097475"/>
            <a:ext cx="5638800" cy="0"/>
          </a:xfrm>
          <a:prstGeom prst="straightConnector1">
            <a:avLst/>
          </a:prstGeom>
          <a:noFill/>
          <a:ln w="19050">
            <a:prstDash val="dash"/>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Arrow Connector 72">
            <a:extLst>
              <a:ext uri="{FF2B5EF4-FFF2-40B4-BE49-F238E27FC236}">
                <a16:creationId xmlns:a16="http://schemas.microsoft.com/office/drawing/2014/main" id="{4BA4888F-4363-4AA5-9FF3-9621BC97944A}"/>
              </a:ext>
            </a:extLst>
          </p:cNvPr>
          <p:cNvCxnSpPr>
            <a:cxnSpLocks/>
          </p:cNvCxnSpPr>
          <p:nvPr/>
        </p:nvCxnSpPr>
        <p:spPr>
          <a:xfrm>
            <a:off x="3276600" y="2176162"/>
            <a:ext cx="1422400" cy="452738"/>
          </a:xfrm>
          <a:prstGeom prst="straightConnector1">
            <a:avLst/>
          </a:prstGeom>
          <a:noFill/>
          <a:ln w="19050">
            <a:prstDash val="dash"/>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76" name="Rectangle 75">
            <a:extLst>
              <a:ext uri="{FF2B5EF4-FFF2-40B4-BE49-F238E27FC236}">
                <a16:creationId xmlns:a16="http://schemas.microsoft.com/office/drawing/2014/main" id="{B0084097-B917-4764-84EE-FFFD149D5727}"/>
              </a:ext>
            </a:extLst>
          </p:cNvPr>
          <p:cNvSpPr/>
          <p:nvPr/>
        </p:nvSpPr>
        <p:spPr>
          <a:xfrm>
            <a:off x="4756150" y="2627013"/>
            <a:ext cx="2640206" cy="9398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91440" rIns="45720" rtlCol="0" anchor="t"/>
          <a:lstStyle/>
          <a:p>
            <a:pPr algn="ctr"/>
            <a:r>
              <a:rPr lang="en-US" sz="1200" dirty="0">
                <a:solidFill>
                  <a:schemeClr val="tx1"/>
                </a:solidFill>
                <a:latin typeface="Merriweather Sans" pitchFamily="2" charset="0"/>
              </a:rPr>
              <a:t>Tri-party Agent</a:t>
            </a:r>
          </a:p>
        </p:txBody>
      </p:sp>
      <p:sp>
        <p:nvSpPr>
          <p:cNvPr id="81" name="Rectangle 80">
            <a:extLst>
              <a:ext uri="{FF2B5EF4-FFF2-40B4-BE49-F238E27FC236}">
                <a16:creationId xmlns:a16="http://schemas.microsoft.com/office/drawing/2014/main" id="{8ED53FBC-94C6-4264-815A-4F419C66D53A}"/>
              </a:ext>
            </a:extLst>
          </p:cNvPr>
          <p:cNvSpPr/>
          <p:nvPr/>
        </p:nvSpPr>
        <p:spPr>
          <a:xfrm>
            <a:off x="4756151" y="3196560"/>
            <a:ext cx="2640206" cy="3004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lstStyle/>
          <a:p>
            <a:pPr algn="ctr"/>
            <a:r>
              <a:rPr lang="en-US" sz="1200" dirty="0">
                <a:solidFill>
                  <a:schemeClr val="accent6"/>
                </a:solidFill>
                <a:latin typeface="Merriweather Sans" pitchFamily="2" charset="0"/>
              </a:rPr>
              <a:t>Borrower </a:t>
            </a:r>
            <a:r>
              <a:rPr lang="en-US" sz="1200" dirty="0" err="1">
                <a:solidFill>
                  <a:schemeClr val="accent6"/>
                </a:solidFill>
                <a:latin typeface="Merriweather Sans" pitchFamily="2" charset="0"/>
              </a:rPr>
              <a:t>longbox</a:t>
            </a:r>
            <a:endParaRPr lang="en-US" sz="1200" dirty="0">
              <a:solidFill>
                <a:schemeClr val="accent6"/>
              </a:solidFill>
              <a:latin typeface="Merriweather Sans" pitchFamily="2" charset="0"/>
            </a:endParaRPr>
          </a:p>
        </p:txBody>
      </p:sp>
    </p:spTree>
    <p:extLst>
      <p:ext uri="{BB962C8B-B14F-4D97-AF65-F5344CB8AC3E}">
        <p14:creationId xmlns:p14="http://schemas.microsoft.com/office/powerpoint/2010/main" val="3829891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9F7476-807B-4570-A7A8-B73F1934895F}"/>
              </a:ext>
            </a:extLst>
          </p:cNvPr>
          <p:cNvSpPr>
            <a:spLocks noGrp="1"/>
          </p:cNvSpPr>
          <p:nvPr>
            <p:ph type="body" sz="half" idx="2"/>
          </p:nvPr>
        </p:nvSpPr>
        <p:spPr/>
        <p:txBody>
          <a:bodyPr/>
          <a:lstStyle/>
          <a:p>
            <a:r>
              <a:rPr lang="en-US" dirty="0"/>
              <a:t>Tri-party Model - Benefits</a:t>
            </a:r>
          </a:p>
        </p:txBody>
      </p:sp>
      <p:sp>
        <p:nvSpPr>
          <p:cNvPr id="4" name="TextBox 3">
            <a:extLst>
              <a:ext uri="{FF2B5EF4-FFF2-40B4-BE49-F238E27FC236}">
                <a16:creationId xmlns:a16="http://schemas.microsoft.com/office/drawing/2014/main" id="{6BBEB96D-41C2-4D03-A419-2240B677BABF}"/>
              </a:ext>
            </a:extLst>
          </p:cNvPr>
          <p:cNvSpPr txBox="1"/>
          <p:nvPr/>
        </p:nvSpPr>
        <p:spPr>
          <a:xfrm>
            <a:off x="606422" y="1475717"/>
            <a:ext cx="10968357" cy="413959"/>
          </a:xfrm>
          <a:prstGeom prst="rect">
            <a:avLst/>
          </a:prstGeom>
          <a:noFill/>
        </p:spPr>
        <p:txBody>
          <a:bodyPr wrap="square" lIns="0" tIns="0" rIns="0" bIns="0" rtlCol="0">
            <a:spAutoFit/>
          </a:bodyPr>
          <a:lstStyle/>
          <a:p>
            <a:pPr marL="182880" indent="-182880">
              <a:lnSpc>
                <a:spcPct val="110000"/>
              </a:lnSpc>
              <a:spcBef>
                <a:spcPts val="200"/>
              </a:spcBef>
              <a:spcAft>
                <a:spcPts val="200"/>
              </a:spcAft>
              <a:buFont typeface="Arial" panose="020B0604020202020204" pitchFamily="34" charset="0"/>
              <a:buChar char="•"/>
            </a:pPr>
            <a:r>
              <a:rPr lang="en-GB" sz="1100" dirty="0">
                <a:latin typeface="Merriweather Sans" pitchFamily="2" charset="0"/>
              </a:rPr>
              <a:t>Tri-party Process makes the transaction secured, transparent and operationally efficient</a:t>
            </a:r>
          </a:p>
          <a:p>
            <a:pPr marL="182880" indent="-182880">
              <a:lnSpc>
                <a:spcPct val="110000"/>
              </a:lnSpc>
              <a:spcBef>
                <a:spcPts val="200"/>
              </a:spcBef>
              <a:spcAft>
                <a:spcPts val="200"/>
              </a:spcAft>
              <a:buFont typeface="Arial" panose="020B0604020202020204" pitchFamily="34" charset="0"/>
              <a:buChar char="•"/>
            </a:pPr>
            <a:r>
              <a:rPr lang="en-GB" sz="1100" dirty="0">
                <a:latin typeface="Merriweather Sans" pitchFamily="2" charset="0"/>
              </a:rPr>
              <a:t>Clients derive significant benefit from end-to-end collateral solution and value chain</a:t>
            </a:r>
          </a:p>
        </p:txBody>
      </p:sp>
      <p:grpSp>
        <p:nvGrpSpPr>
          <p:cNvPr id="48" name="Group 47">
            <a:extLst>
              <a:ext uri="{FF2B5EF4-FFF2-40B4-BE49-F238E27FC236}">
                <a16:creationId xmlns:a16="http://schemas.microsoft.com/office/drawing/2014/main" id="{266926B3-D0CD-494A-A896-484926C52C70}"/>
              </a:ext>
            </a:extLst>
          </p:cNvPr>
          <p:cNvGrpSpPr/>
          <p:nvPr/>
        </p:nvGrpSpPr>
        <p:grpSpPr>
          <a:xfrm>
            <a:off x="4715669" y="2464118"/>
            <a:ext cx="2760663" cy="2643188"/>
            <a:chOff x="4500880" y="2464118"/>
            <a:chExt cx="2760663" cy="2643188"/>
          </a:xfrm>
        </p:grpSpPr>
        <p:grpSp>
          <p:nvGrpSpPr>
            <p:cNvPr id="38" name="Group 37">
              <a:extLst>
                <a:ext uri="{FF2B5EF4-FFF2-40B4-BE49-F238E27FC236}">
                  <a16:creationId xmlns:a16="http://schemas.microsoft.com/office/drawing/2014/main" id="{8E1887A3-1988-4E4C-9311-32C34BBFC384}"/>
                </a:ext>
              </a:extLst>
            </p:cNvPr>
            <p:cNvGrpSpPr/>
            <p:nvPr/>
          </p:nvGrpSpPr>
          <p:grpSpPr>
            <a:xfrm>
              <a:off x="4500880" y="2464118"/>
              <a:ext cx="2760663" cy="2643188"/>
              <a:chOff x="4500880" y="2464118"/>
              <a:chExt cx="2760663" cy="2643188"/>
            </a:xfrm>
          </p:grpSpPr>
          <p:sp>
            <p:nvSpPr>
              <p:cNvPr id="25" name="Freeform 5">
                <a:extLst>
                  <a:ext uri="{FF2B5EF4-FFF2-40B4-BE49-F238E27FC236}">
                    <a16:creationId xmlns:a16="http://schemas.microsoft.com/office/drawing/2014/main" id="{8E741DF5-86FA-46F7-B6E7-C249DB956E4F}"/>
                  </a:ext>
                </a:extLst>
              </p:cNvPr>
              <p:cNvSpPr>
                <a:spLocks/>
              </p:cNvSpPr>
              <p:nvPr/>
            </p:nvSpPr>
            <p:spPr bwMode="auto">
              <a:xfrm>
                <a:off x="5880418" y="2464118"/>
                <a:ext cx="1144588" cy="925513"/>
              </a:xfrm>
              <a:custGeom>
                <a:avLst/>
                <a:gdLst>
                  <a:gd name="T0" fmla="*/ 0 w 6005"/>
                  <a:gd name="T1" fmla="*/ 0 h 4854"/>
                  <a:gd name="T2" fmla="*/ 6005 w 6005"/>
                  <a:gd name="T3" fmla="*/ 3467 h 4854"/>
                  <a:gd name="T4" fmla="*/ 3603 w 6005"/>
                  <a:gd name="T5" fmla="*/ 4854 h 4854"/>
                  <a:gd name="T6" fmla="*/ 0 w 6005"/>
                  <a:gd name="T7" fmla="*/ 2774 h 4854"/>
                  <a:gd name="T8" fmla="*/ 0 w 6005"/>
                  <a:gd name="T9" fmla="*/ 0 h 4854"/>
                </a:gdLst>
                <a:ahLst/>
                <a:cxnLst>
                  <a:cxn ang="0">
                    <a:pos x="T0" y="T1"/>
                  </a:cxn>
                  <a:cxn ang="0">
                    <a:pos x="T2" y="T3"/>
                  </a:cxn>
                  <a:cxn ang="0">
                    <a:pos x="T4" y="T5"/>
                  </a:cxn>
                  <a:cxn ang="0">
                    <a:pos x="T6" y="T7"/>
                  </a:cxn>
                  <a:cxn ang="0">
                    <a:pos x="T8" y="T9"/>
                  </a:cxn>
                </a:cxnLst>
                <a:rect l="0" t="0" r="r" b="b"/>
                <a:pathLst>
                  <a:path w="6005" h="4854">
                    <a:moveTo>
                      <a:pt x="0" y="0"/>
                    </a:moveTo>
                    <a:cubicBezTo>
                      <a:pt x="2477" y="0"/>
                      <a:pt x="4766" y="1322"/>
                      <a:pt x="6005" y="3467"/>
                    </a:cubicBezTo>
                    <a:lnTo>
                      <a:pt x="3603" y="4854"/>
                    </a:lnTo>
                    <a:cubicBezTo>
                      <a:pt x="2860" y="3567"/>
                      <a:pt x="1486" y="2774"/>
                      <a:pt x="0" y="2774"/>
                    </a:cubicBezTo>
                    <a:lnTo>
                      <a:pt x="0" y="0"/>
                    </a:lnTo>
                    <a:close/>
                  </a:path>
                </a:pathLst>
              </a:custGeom>
              <a:solidFill>
                <a:schemeClr val="tx1"/>
              </a:solidFill>
              <a:ln w="19050">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27789752-918C-4656-BF0A-91B6E94932D4}"/>
                  </a:ext>
                </a:extLst>
              </p:cNvPr>
              <p:cNvSpPr>
                <a:spLocks/>
              </p:cNvSpPr>
              <p:nvPr/>
            </p:nvSpPr>
            <p:spPr bwMode="auto">
              <a:xfrm>
                <a:off x="6567805" y="3124518"/>
                <a:ext cx="693738" cy="1320800"/>
              </a:xfrm>
              <a:custGeom>
                <a:avLst/>
                <a:gdLst>
                  <a:gd name="T0" fmla="*/ 2402 w 3640"/>
                  <a:gd name="T1" fmla="*/ 0 h 6933"/>
                  <a:gd name="T2" fmla="*/ 2402 w 3640"/>
                  <a:gd name="T3" fmla="*/ 6933 h 6933"/>
                  <a:gd name="T4" fmla="*/ 0 w 3640"/>
                  <a:gd name="T5" fmla="*/ 5547 h 6933"/>
                  <a:gd name="T6" fmla="*/ 0 w 3640"/>
                  <a:gd name="T7" fmla="*/ 1387 h 6933"/>
                  <a:gd name="T8" fmla="*/ 2402 w 3640"/>
                  <a:gd name="T9" fmla="*/ 0 h 6933"/>
                </a:gdLst>
                <a:ahLst/>
                <a:cxnLst>
                  <a:cxn ang="0">
                    <a:pos x="T0" y="T1"/>
                  </a:cxn>
                  <a:cxn ang="0">
                    <a:pos x="T2" y="T3"/>
                  </a:cxn>
                  <a:cxn ang="0">
                    <a:pos x="T4" y="T5"/>
                  </a:cxn>
                  <a:cxn ang="0">
                    <a:pos x="T6" y="T7"/>
                  </a:cxn>
                  <a:cxn ang="0">
                    <a:pos x="T8" y="T9"/>
                  </a:cxn>
                </a:cxnLst>
                <a:rect l="0" t="0" r="r" b="b"/>
                <a:pathLst>
                  <a:path w="3640" h="6933">
                    <a:moveTo>
                      <a:pt x="2402" y="0"/>
                    </a:moveTo>
                    <a:cubicBezTo>
                      <a:pt x="3640" y="2145"/>
                      <a:pt x="3640" y="4788"/>
                      <a:pt x="2402" y="6933"/>
                    </a:cubicBezTo>
                    <a:lnTo>
                      <a:pt x="0" y="5547"/>
                    </a:lnTo>
                    <a:cubicBezTo>
                      <a:pt x="743" y="4260"/>
                      <a:pt x="743" y="2674"/>
                      <a:pt x="0" y="1387"/>
                    </a:cubicBezTo>
                    <a:lnTo>
                      <a:pt x="2402" y="0"/>
                    </a:lnTo>
                    <a:close/>
                  </a:path>
                </a:pathLst>
              </a:custGeom>
              <a:solidFill>
                <a:schemeClr val="accent1"/>
              </a:solidFill>
              <a:ln w="19050">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9">
                <a:extLst>
                  <a:ext uri="{FF2B5EF4-FFF2-40B4-BE49-F238E27FC236}">
                    <a16:creationId xmlns:a16="http://schemas.microsoft.com/office/drawing/2014/main" id="{72BDE4C1-B2D3-4E0C-B865-89A7F905D525}"/>
                  </a:ext>
                </a:extLst>
              </p:cNvPr>
              <p:cNvSpPr>
                <a:spLocks/>
              </p:cNvSpPr>
              <p:nvPr/>
            </p:nvSpPr>
            <p:spPr bwMode="auto">
              <a:xfrm>
                <a:off x="5880418" y="4181793"/>
                <a:ext cx="1144588" cy="925513"/>
              </a:xfrm>
              <a:custGeom>
                <a:avLst/>
                <a:gdLst>
                  <a:gd name="T0" fmla="*/ 6005 w 6005"/>
                  <a:gd name="T1" fmla="*/ 1386 h 4853"/>
                  <a:gd name="T2" fmla="*/ 0 w 6005"/>
                  <a:gd name="T3" fmla="*/ 4853 h 4853"/>
                  <a:gd name="T4" fmla="*/ 0 w 6005"/>
                  <a:gd name="T5" fmla="*/ 2080 h 4853"/>
                  <a:gd name="T6" fmla="*/ 3603 w 6005"/>
                  <a:gd name="T7" fmla="*/ 0 h 4853"/>
                  <a:gd name="T8" fmla="*/ 6005 w 6005"/>
                  <a:gd name="T9" fmla="*/ 1386 h 4853"/>
                </a:gdLst>
                <a:ahLst/>
                <a:cxnLst>
                  <a:cxn ang="0">
                    <a:pos x="T0" y="T1"/>
                  </a:cxn>
                  <a:cxn ang="0">
                    <a:pos x="T2" y="T3"/>
                  </a:cxn>
                  <a:cxn ang="0">
                    <a:pos x="T4" y="T5"/>
                  </a:cxn>
                  <a:cxn ang="0">
                    <a:pos x="T6" y="T7"/>
                  </a:cxn>
                  <a:cxn ang="0">
                    <a:pos x="T8" y="T9"/>
                  </a:cxn>
                </a:cxnLst>
                <a:rect l="0" t="0" r="r" b="b"/>
                <a:pathLst>
                  <a:path w="6005" h="4853">
                    <a:moveTo>
                      <a:pt x="6005" y="1386"/>
                    </a:moveTo>
                    <a:cubicBezTo>
                      <a:pt x="4766" y="3532"/>
                      <a:pt x="2477" y="4853"/>
                      <a:pt x="0" y="4853"/>
                    </a:cubicBezTo>
                    <a:lnTo>
                      <a:pt x="0" y="2080"/>
                    </a:lnTo>
                    <a:cubicBezTo>
                      <a:pt x="1486" y="2080"/>
                      <a:pt x="2860" y="1287"/>
                      <a:pt x="3603" y="0"/>
                    </a:cubicBezTo>
                    <a:lnTo>
                      <a:pt x="6005" y="1386"/>
                    </a:lnTo>
                    <a:close/>
                  </a:path>
                </a:pathLst>
              </a:custGeom>
              <a:solidFill>
                <a:srgbClr val="FC4640"/>
              </a:solidFill>
              <a:ln w="19050">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1">
                <a:extLst>
                  <a:ext uri="{FF2B5EF4-FFF2-40B4-BE49-F238E27FC236}">
                    <a16:creationId xmlns:a16="http://schemas.microsoft.com/office/drawing/2014/main" id="{A009E51F-D839-4A0B-98EC-D92C61CCF388}"/>
                  </a:ext>
                </a:extLst>
              </p:cNvPr>
              <p:cNvSpPr>
                <a:spLocks/>
              </p:cNvSpPr>
              <p:nvPr/>
            </p:nvSpPr>
            <p:spPr bwMode="auto">
              <a:xfrm>
                <a:off x="4737418" y="4181793"/>
                <a:ext cx="1143000" cy="925513"/>
              </a:xfrm>
              <a:custGeom>
                <a:avLst/>
                <a:gdLst>
                  <a:gd name="T0" fmla="*/ 6004 w 6004"/>
                  <a:gd name="T1" fmla="*/ 4853 h 4853"/>
                  <a:gd name="T2" fmla="*/ 0 w 6004"/>
                  <a:gd name="T3" fmla="*/ 1386 h 4853"/>
                  <a:gd name="T4" fmla="*/ 2401 w 6004"/>
                  <a:gd name="T5" fmla="*/ 0 h 4853"/>
                  <a:gd name="T6" fmla="*/ 6004 w 6004"/>
                  <a:gd name="T7" fmla="*/ 2080 h 4853"/>
                  <a:gd name="T8" fmla="*/ 6004 w 6004"/>
                  <a:gd name="T9" fmla="*/ 4853 h 4853"/>
                </a:gdLst>
                <a:ahLst/>
                <a:cxnLst>
                  <a:cxn ang="0">
                    <a:pos x="T0" y="T1"/>
                  </a:cxn>
                  <a:cxn ang="0">
                    <a:pos x="T2" y="T3"/>
                  </a:cxn>
                  <a:cxn ang="0">
                    <a:pos x="T4" y="T5"/>
                  </a:cxn>
                  <a:cxn ang="0">
                    <a:pos x="T6" y="T7"/>
                  </a:cxn>
                  <a:cxn ang="0">
                    <a:pos x="T8" y="T9"/>
                  </a:cxn>
                </a:cxnLst>
                <a:rect l="0" t="0" r="r" b="b"/>
                <a:pathLst>
                  <a:path w="6004" h="4853">
                    <a:moveTo>
                      <a:pt x="6004" y="4853"/>
                    </a:moveTo>
                    <a:cubicBezTo>
                      <a:pt x="3527" y="4853"/>
                      <a:pt x="1238" y="3532"/>
                      <a:pt x="0" y="1386"/>
                    </a:cubicBezTo>
                    <a:lnTo>
                      <a:pt x="2401" y="0"/>
                    </a:lnTo>
                    <a:cubicBezTo>
                      <a:pt x="3145" y="1287"/>
                      <a:pt x="4518" y="2080"/>
                      <a:pt x="6004" y="2080"/>
                    </a:cubicBezTo>
                    <a:lnTo>
                      <a:pt x="6004" y="4853"/>
                    </a:lnTo>
                    <a:close/>
                  </a:path>
                </a:pathLst>
              </a:custGeom>
              <a:solidFill>
                <a:srgbClr val="FCCB49"/>
              </a:solidFill>
              <a:ln w="19050">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3">
                <a:extLst>
                  <a:ext uri="{FF2B5EF4-FFF2-40B4-BE49-F238E27FC236}">
                    <a16:creationId xmlns:a16="http://schemas.microsoft.com/office/drawing/2014/main" id="{DF9ED16D-8399-4209-A6B5-AFF158AA12F9}"/>
                  </a:ext>
                </a:extLst>
              </p:cNvPr>
              <p:cNvSpPr>
                <a:spLocks/>
              </p:cNvSpPr>
              <p:nvPr/>
            </p:nvSpPr>
            <p:spPr bwMode="auto">
              <a:xfrm>
                <a:off x="4500880" y="3124518"/>
                <a:ext cx="693738" cy="1320800"/>
              </a:xfrm>
              <a:custGeom>
                <a:avLst/>
                <a:gdLst>
                  <a:gd name="T0" fmla="*/ 1239 w 3640"/>
                  <a:gd name="T1" fmla="*/ 6933 h 6933"/>
                  <a:gd name="T2" fmla="*/ 1239 w 3640"/>
                  <a:gd name="T3" fmla="*/ 0 h 6933"/>
                  <a:gd name="T4" fmla="*/ 3640 w 3640"/>
                  <a:gd name="T5" fmla="*/ 1387 h 6933"/>
                  <a:gd name="T6" fmla="*/ 3640 w 3640"/>
                  <a:gd name="T7" fmla="*/ 5547 h 6933"/>
                  <a:gd name="T8" fmla="*/ 1239 w 3640"/>
                  <a:gd name="T9" fmla="*/ 6933 h 6933"/>
                </a:gdLst>
                <a:ahLst/>
                <a:cxnLst>
                  <a:cxn ang="0">
                    <a:pos x="T0" y="T1"/>
                  </a:cxn>
                  <a:cxn ang="0">
                    <a:pos x="T2" y="T3"/>
                  </a:cxn>
                  <a:cxn ang="0">
                    <a:pos x="T4" y="T5"/>
                  </a:cxn>
                  <a:cxn ang="0">
                    <a:pos x="T6" y="T7"/>
                  </a:cxn>
                  <a:cxn ang="0">
                    <a:pos x="T8" y="T9"/>
                  </a:cxn>
                </a:cxnLst>
                <a:rect l="0" t="0" r="r" b="b"/>
                <a:pathLst>
                  <a:path w="3640" h="6933">
                    <a:moveTo>
                      <a:pt x="1239" y="6933"/>
                    </a:moveTo>
                    <a:cubicBezTo>
                      <a:pt x="0" y="4788"/>
                      <a:pt x="0" y="2145"/>
                      <a:pt x="1239" y="0"/>
                    </a:cubicBezTo>
                    <a:lnTo>
                      <a:pt x="3640" y="1387"/>
                    </a:lnTo>
                    <a:cubicBezTo>
                      <a:pt x="2897" y="2674"/>
                      <a:pt x="2897" y="4260"/>
                      <a:pt x="3640" y="5547"/>
                    </a:cubicBezTo>
                    <a:lnTo>
                      <a:pt x="1239" y="6933"/>
                    </a:lnTo>
                    <a:close/>
                  </a:path>
                </a:pathLst>
              </a:custGeom>
              <a:solidFill>
                <a:srgbClr val="873DCC"/>
              </a:solidFill>
              <a:ln w="19050">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5">
                <a:extLst>
                  <a:ext uri="{FF2B5EF4-FFF2-40B4-BE49-F238E27FC236}">
                    <a16:creationId xmlns:a16="http://schemas.microsoft.com/office/drawing/2014/main" id="{EE770437-A82B-48B8-A4E6-98539D158323}"/>
                  </a:ext>
                </a:extLst>
              </p:cNvPr>
              <p:cNvSpPr>
                <a:spLocks/>
              </p:cNvSpPr>
              <p:nvPr/>
            </p:nvSpPr>
            <p:spPr bwMode="auto">
              <a:xfrm>
                <a:off x="4737418" y="2464118"/>
                <a:ext cx="1143000" cy="925513"/>
              </a:xfrm>
              <a:custGeom>
                <a:avLst/>
                <a:gdLst>
                  <a:gd name="T0" fmla="*/ 0 w 6004"/>
                  <a:gd name="T1" fmla="*/ 3467 h 4854"/>
                  <a:gd name="T2" fmla="*/ 6004 w 6004"/>
                  <a:gd name="T3" fmla="*/ 0 h 4854"/>
                  <a:gd name="T4" fmla="*/ 6004 w 6004"/>
                  <a:gd name="T5" fmla="*/ 2774 h 4854"/>
                  <a:gd name="T6" fmla="*/ 2401 w 6004"/>
                  <a:gd name="T7" fmla="*/ 4854 h 4854"/>
                  <a:gd name="T8" fmla="*/ 0 w 6004"/>
                  <a:gd name="T9" fmla="*/ 3467 h 4854"/>
                </a:gdLst>
                <a:ahLst/>
                <a:cxnLst>
                  <a:cxn ang="0">
                    <a:pos x="T0" y="T1"/>
                  </a:cxn>
                  <a:cxn ang="0">
                    <a:pos x="T2" y="T3"/>
                  </a:cxn>
                  <a:cxn ang="0">
                    <a:pos x="T4" y="T5"/>
                  </a:cxn>
                  <a:cxn ang="0">
                    <a:pos x="T6" y="T7"/>
                  </a:cxn>
                  <a:cxn ang="0">
                    <a:pos x="T8" y="T9"/>
                  </a:cxn>
                </a:cxnLst>
                <a:rect l="0" t="0" r="r" b="b"/>
                <a:pathLst>
                  <a:path w="6004" h="4854">
                    <a:moveTo>
                      <a:pt x="0" y="3467"/>
                    </a:moveTo>
                    <a:cubicBezTo>
                      <a:pt x="1238" y="1322"/>
                      <a:pt x="3527" y="0"/>
                      <a:pt x="6004" y="0"/>
                    </a:cubicBezTo>
                    <a:lnTo>
                      <a:pt x="6004" y="2774"/>
                    </a:lnTo>
                    <a:cubicBezTo>
                      <a:pt x="4518" y="2774"/>
                      <a:pt x="3145" y="3567"/>
                      <a:pt x="2401" y="4854"/>
                    </a:cubicBezTo>
                    <a:lnTo>
                      <a:pt x="0" y="3467"/>
                    </a:lnTo>
                    <a:close/>
                  </a:path>
                </a:pathLst>
              </a:custGeom>
              <a:solidFill>
                <a:schemeClr val="bg1"/>
              </a:solidFill>
              <a:ln w="19050">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9" name="TextBox 38">
              <a:extLst>
                <a:ext uri="{FF2B5EF4-FFF2-40B4-BE49-F238E27FC236}">
                  <a16:creationId xmlns:a16="http://schemas.microsoft.com/office/drawing/2014/main" id="{157CC612-D143-4D29-ACF8-6A32B654AD83}"/>
                </a:ext>
              </a:extLst>
            </p:cNvPr>
            <p:cNvSpPr txBox="1"/>
            <p:nvPr/>
          </p:nvSpPr>
          <p:spPr>
            <a:xfrm rot="1800000">
              <a:off x="6221092" y="2865120"/>
              <a:ext cx="343314" cy="138499"/>
            </a:xfrm>
            <a:prstGeom prst="rect">
              <a:avLst/>
            </a:prstGeom>
            <a:noFill/>
          </p:spPr>
          <p:txBody>
            <a:bodyPr wrap="none" lIns="0" tIns="0" rIns="0" bIns="0" rtlCol="0">
              <a:prstTxWarp prst="textArchUp">
                <a:avLst/>
              </a:prstTxWarp>
              <a:spAutoFit/>
            </a:bodyPr>
            <a:lstStyle/>
            <a:p>
              <a:pPr algn="ctr"/>
              <a:r>
                <a:rPr lang="en-US" sz="900" dirty="0">
                  <a:solidFill>
                    <a:schemeClr val="accent6"/>
                  </a:solidFill>
                  <a:latin typeface="Merriweather Sans" pitchFamily="2" charset="0"/>
                </a:rPr>
                <a:t>Scale</a:t>
              </a:r>
            </a:p>
          </p:txBody>
        </p:sp>
        <p:sp>
          <p:nvSpPr>
            <p:cNvPr id="40" name="TextBox 39">
              <a:extLst>
                <a:ext uri="{FF2B5EF4-FFF2-40B4-BE49-F238E27FC236}">
                  <a16:creationId xmlns:a16="http://schemas.microsoft.com/office/drawing/2014/main" id="{F00DB125-445D-4AA9-A0E7-63CD699E35B3}"/>
                </a:ext>
              </a:extLst>
            </p:cNvPr>
            <p:cNvSpPr txBox="1"/>
            <p:nvPr/>
          </p:nvSpPr>
          <p:spPr>
            <a:xfrm rot="5400000">
              <a:off x="6383624" y="3640763"/>
              <a:ext cx="809516" cy="296885"/>
            </a:xfrm>
            <a:prstGeom prst="rect">
              <a:avLst/>
            </a:prstGeom>
            <a:noFill/>
          </p:spPr>
          <p:txBody>
            <a:bodyPr wrap="none" lIns="0" tIns="0" rIns="0" bIns="0" rtlCol="0">
              <a:prstTxWarp prst="textArchUp">
                <a:avLst/>
              </a:prstTxWarp>
              <a:spAutoFit/>
            </a:bodyPr>
            <a:lstStyle/>
            <a:p>
              <a:pPr algn="ctr"/>
              <a:r>
                <a:rPr lang="en-US" sz="900" dirty="0">
                  <a:solidFill>
                    <a:schemeClr val="accent6"/>
                  </a:solidFill>
                  <a:latin typeface="Merriweather Sans" pitchFamily="2" charset="0"/>
                </a:rPr>
                <a:t>Automation</a:t>
              </a:r>
            </a:p>
          </p:txBody>
        </p:sp>
        <p:sp>
          <p:nvSpPr>
            <p:cNvPr id="41" name="TextBox 40">
              <a:extLst>
                <a:ext uri="{FF2B5EF4-FFF2-40B4-BE49-F238E27FC236}">
                  <a16:creationId xmlns:a16="http://schemas.microsoft.com/office/drawing/2014/main" id="{66E0165E-369F-45E9-83D3-38A56D9B8AB2}"/>
                </a:ext>
              </a:extLst>
            </p:cNvPr>
            <p:cNvSpPr txBox="1"/>
            <p:nvPr/>
          </p:nvSpPr>
          <p:spPr>
            <a:xfrm rot="19800000">
              <a:off x="5023389" y="2865802"/>
              <a:ext cx="735924" cy="167584"/>
            </a:xfrm>
            <a:prstGeom prst="rect">
              <a:avLst/>
            </a:prstGeom>
            <a:noFill/>
          </p:spPr>
          <p:txBody>
            <a:bodyPr wrap="none" lIns="0" tIns="0" rIns="0" bIns="0" rtlCol="0">
              <a:prstTxWarp prst="textArchUp">
                <a:avLst/>
              </a:prstTxWarp>
              <a:spAutoFit/>
            </a:bodyPr>
            <a:lstStyle/>
            <a:p>
              <a:pPr algn="ctr"/>
              <a:r>
                <a:rPr lang="en-US" sz="900" dirty="0">
                  <a:latin typeface="Merriweather Sans" pitchFamily="2" charset="0"/>
                </a:rPr>
                <a:t>Risk Reduction</a:t>
              </a:r>
            </a:p>
          </p:txBody>
        </p:sp>
        <p:sp>
          <p:nvSpPr>
            <p:cNvPr id="42" name="TextBox 41">
              <a:extLst>
                <a:ext uri="{FF2B5EF4-FFF2-40B4-BE49-F238E27FC236}">
                  <a16:creationId xmlns:a16="http://schemas.microsoft.com/office/drawing/2014/main" id="{59C661D9-01B5-4654-B26A-5289BE47F0EE}"/>
                </a:ext>
              </a:extLst>
            </p:cNvPr>
            <p:cNvSpPr txBox="1"/>
            <p:nvPr/>
          </p:nvSpPr>
          <p:spPr>
            <a:xfrm rot="16200000">
              <a:off x="4542815" y="3662439"/>
              <a:ext cx="890468" cy="223054"/>
            </a:xfrm>
            <a:prstGeom prst="rect">
              <a:avLst/>
            </a:prstGeom>
            <a:noFill/>
          </p:spPr>
          <p:txBody>
            <a:bodyPr wrap="none" lIns="0" tIns="0" rIns="0" bIns="0" rtlCol="0">
              <a:prstTxWarp prst="textArchUp">
                <a:avLst/>
              </a:prstTxWarp>
              <a:spAutoFit/>
            </a:bodyPr>
            <a:lstStyle/>
            <a:p>
              <a:pPr algn="ctr"/>
              <a:r>
                <a:rPr lang="en-US" sz="900" dirty="0">
                  <a:solidFill>
                    <a:schemeClr val="accent6"/>
                  </a:solidFill>
                  <a:latin typeface="Merriweather Sans" pitchFamily="2" charset="0"/>
                </a:rPr>
                <a:t>Asset </a:t>
              </a:r>
              <a:br>
                <a:rPr lang="en-US" sz="900" dirty="0">
                  <a:solidFill>
                    <a:schemeClr val="accent6"/>
                  </a:solidFill>
                  <a:latin typeface="Merriweather Sans" pitchFamily="2" charset="0"/>
                </a:rPr>
              </a:br>
              <a:r>
                <a:rPr lang="en-US" sz="900" dirty="0">
                  <a:solidFill>
                    <a:schemeClr val="accent6"/>
                  </a:solidFill>
                  <a:latin typeface="Merriweather Sans" pitchFamily="2" charset="0"/>
                </a:rPr>
                <a:t>Optimisation</a:t>
              </a:r>
            </a:p>
          </p:txBody>
        </p:sp>
        <p:sp>
          <p:nvSpPr>
            <p:cNvPr id="43" name="TextBox 42">
              <a:extLst>
                <a:ext uri="{FF2B5EF4-FFF2-40B4-BE49-F238E27FC236}">
                  <a16:creationId xmlns:a16="http://schemas.microsoft.com/office/drawing/2014/main" id="{923A3DB8-60BB-447D-9A31-8A216A1D9086}"/>
                </a:ext>
              </a:extLst>
            </p:cNvPr>
            <p:cNvSpPr txBox="1"/>
            <p:nvPr/>
          </p:nvSpPr>
          <p:spPr>
            <a:xfrm rot="1724821">
              <a:off x="5017587" y="4473778"/>
              <a:ext cx="809516" cy="202776"/>
            </a:xfrm>
            <a:prstGeom prst="rect">
              <a:avLst/>
            </a:prstGeom>
            <a:noFill/>
          </p:spPr>
          <p:txBody>
            <a:bodyPr wrap="none" lIns="0" tIns="0" rIns="0" bIns="0" rtlCol="0">
              <a:prstTxWarp prst="textArchDown">
                <a:avLst/>
              </a:prstTxWarp>
              <a:spAutoFit/>
            </a:bodyPr>
            <a:lstStyle/>
            <a:p>
              <a:pPr algn="ctr"/>
              <a:r>
                <a:rPr lang="en-US" sz="900" dirty="0">
                  <a:latin typeface="Merriweather Sans" pitchFamily="2" charset="0"/>
                </a:rPr>
                <a:t>Settlement </a:t>
              </a:r>
              <a:br>
                <a:rPr lang="en-US" sz="900" dirty="0">
                  <a:latin typeface="Merriweather Sans" pitchFamily="2" charset="0"/>
                </a:rPr>
              </a:br>
              <a:r>
                <a:rPr lang="en-US" sz="900" dirty="0">
                  <a:latin typeface="Merriweather Sans" pitchFamily="2" charset="0"/>
                </a:rPr>
                <a:t>Risk</a:t>
              </a:r>
            </a:p>
          </p:txBody>
        </p:sp>
        <p:sp>
          <p:nvSpPr>
            <p:cNvPr id="44" name="TextBox 43">
              <a:extLst>
                <a:ext uri="{FF2B5EF4-FFF2-40B4-BE49-F238E27FC236}">
                  <a16:creationId xmlns:a16="http://schemas.microsoft.com/office/drawing/2014/main" id="{F82FC083-E73D-49E8-B80D-9F8338825BA7}"/>
                </a:ext>
              </a:extLst>
            </p:cNvPr>
            <p:cNvSpPr txBox="1"/>
            <p:nvPr/>
          </p:nvSpPr>
          <p:spPr>
            <a:xfrm rot="19724821">
              <a:off x="5730244" y="4350919"/>
              <a:ext cx="1185214" cy="326574"/>
            </a:xfrm>
            <a:prstGeom prst="rect">
              <a:avLst/>
            </a:prstGeom>
            <a:noFill/>
          </p:spPr>
          <p:txBody>
            <a:bodyPr wrap="none" lIns="0" tIns="0" rIns="0" bIns="0" rtlCol="0">
              <a:prstTxWarp prst="textArchDown">
                <a:avLst/>
              </a:prstTxWarp>
              <a:spAutoFit/>
            </a:bodyPr>
            <a:lstStyle/>
            <a:p>
              <a:pPr algn="ctr"/>
              <a:r>
                <a:rPr lang="en-US" sz="900" dirty="0">
                  <a:solidFill>
                    <a:schemeClr val="accent6"/>
                  </a:solidFill>
                  <a:latin typeface="Merriweather Sans" pitchFamily="2" charset="0"/>
                </a:rPr>
                <a:t>Leverage Existing  </a:t>
              </a:r>
              <a:br>
                <a:rPr lang="en-US" sz="900" dirty="0">
                  <a:solidFill>
                    <a:schemeClr val="accent6"/>
                  </a:solidFill>
                  <a:latin typeface="Merriweather Sans" pitchFamily="2" charset="0"/>
                </a:rPr>
              </a:br>
              <a:r>
                <a:rPr lang="en-US" sz="900" dirty="0">
                  <a:solidFill>
                    <a:schemeClr val="accent6"/>
                  </a:solidFill>
                  <a:latin typeface="Merriweather Sans" pitchFamily="2" charset="0"/>
                </a:rPr>
                <a:t>Operations</a:t>
              </a:r>
            </a:p>
          </p:txBody>
        </p:sp>
        <p:sp>
          <p:nvSpPr>
            <p:cNvPr id="45" name="TextBox 44">
              <a:extLst>
                <a:ext uri="{FF2B5EF4-FFF2-40B4-BE49-F238E27FC236}">
                  <a16:creationId xmlns:a16="http://schemas.microsoft.com/office/drawing/2014/main" id="{0C8C4A44-0550-4C32-A285-E9761BC79EB6}"/>
                </a:ext>
              </a:extLst>
            </p:cNvPr>
            <p:cNvSpPr txBox="1"/>
            <p:nvPr/>
          </p:nvSpPr>
          <p:spPr>
            <a:xfrm>
              <a:off x="5324809" y="3462547"/>
              <a:ext cx="1112805" cy="646331"/>
            </a:xfrm>
            <a:prstGeom prst="rect">
              <a:avLst/>
            </a:prstGeom>
            <a:noFill/>
          </p:spPr>
          <p:txBody>
            <a:bodyPr wrap="none" rtlCol="0">
              <a:spAutoFit/>
            </a:bodyPr>
            <a:lstStyle/>
            <a:p>
              <a:pPr algn="ctr"/>
              <a:r>
                <a:rPr lang="en-US" b="1" dirty="0">
                  <a:latin typeface="Merriweather Sans" pitchFamily="2" charset="0"/>
                </a:rPr>
                <a:t>What it </a:t>
              </a:r>
              <a:br>
                <a:rPr lang="en-US" b="1" dirty="0">
                  <a:latin typeface="Merriweather Sans" pitchFamily="2" charset="0"/>
                </a:rPr>
              </a:br>
              <a:r>
                <a:rPr lang="en-US" b="1" dirty="0">
                  <a:latin typeface="Merriweather Sans" pitchFamily="2" charset="0"/>
                </a:rPr>
                <a:t>Delivers</a:t>
              </a:r>
            </a:p>
          </p:txBody>
        </p:sp>
      </p:grpSp>
      <p:sp>
        <p:nvSpPr>
          <p:cNvPr id="46" name="TextBox 45">
            <a:extLst>
              <a:ext uri="{FF2B5EF4-FFF2-40B4-BE49-F238E27FC236}">
                <a16:creationId xmlns:a16="http://schemas.microsoft.com/office/drawing/2014/main" id="{66D7212A-24DB-46CA-A08C-6A8943D779FE}"/>
              </a:ext>
            </a:extLst>
          </p:cNvPr>
          <p:cNvSpPr txBox="1"/>
          <p:nvPr/>
        </p:nvSpPr>
        <p:spPr>
          <a:xfrm>
            <a:off x="7610226" y="1969721"/>
            <a:ext cx="3964554" cy="900049"/>
          </a:xfrm>
          <a:prstGeom prst="rect">
            <a:avLst/>
          </a:prstGeom>
          <a:noFill/>
          <a:ln w="12700">
            <a:solidFill>
              <a:schemeClr val="tx1"/>
            </a:solidFill>
          </a:ln>
        </p:spPr>
        <p:txBody>
          <a:bodyPr wrap="square" lIns="73152" tIns="45720" rIns="45720" bIns="45720" rtlCol="0" anchor="ctr">
            <a:noAutofit/>
          </a:bodyPr>
          <a:lstStyle/>
          <a:p>
            <a:pPr marL="128016" indent="-128016">
              <a:lnSpc>
                <a:spcPct val="110000"/>
              </a:lnSpc>
              <a:spcBef>
                <a:spcPts val="100"/>
              </a:spcBef>
              <a:spcAft>
                <a:spcPts val="100"/>
              </a:spcAft>
              <a:buClr>
                <a:schemeClr val="tx1"/>
              </a:buClr>
              <a:buFont typeface="Arial" panose="020B0604020202020204" pitchFamily="34" charset="0"/>
              <a:buChar char="•"/>
            </a:pPr>
            <a:r>
              <a:rPr lang="en-GB" sz="900" dirty="0">
                <a:latin typeface="Merriweather Sans" pitchFamily="2" charset="0"/>
              </a:rPr>
              <a:t>The combined global tri-party infrastructure holds over $6.15* trillion AUM</a:t>
            </a:r>
          </a:p>
          <a:p>
            <a:pPr marL="128016" indent="-128016">
              <a:lnSpc>
                <a:spcPct val="110000"/>
              </a:lnSpc>
              <a:spcBef>
                <a:spcPts val="100"/>
              </a:spcBef>
              <a:spcAft>
                <a:spcPts val="100"/>
              </a:spcAft>
              <a:buClr>
                <a:schemeClr val="tx1"/>
              </a:buClr>
              <a:buFont typeface="Arial" panose="020B0604020202020204" pitchFamily="34" charset="0"/>
              <a:buChar char="•"/>
            </a:pPr>
            <a:r>
              <a:rPr lang="en-GB" sz="900" dirty="0">
                <a:latin typeface="Merriweather Sans" pitchFamily="2" charset="0"/>
              </a:rPr>
              <a:t>Global platform: 23 hours/5 days</a:t>
            </a:r>
          </a:p>
          <a:p>
            <a:pPr marL="128016" indent="-128016">
              <a:lnSpc>
                <a:spcPct val="110000"/>
              </a:lnSpc>
              <a:spcBef>
                <a:spcPts val="100"/>
              </a:spcBef>
              <a:spcAft>
                <a:spcPts val="100"/>
              </a:spcAft>
              <a:buClr>
                <a:schemeClr val="tx1"/>
              </a:buClr>
              <a:buFont typeface="Arial" panose="020B0604020202020204" pitchFamily="34" charset="0"/>
              <a:buChar char="•"/>
            </a:pPr>
            <a:r>
              <a:rPr lang="en-GB" sz="900" dirty="0">
                <a:latin typeface="Merriweather Sans" pitchFamily="2" charset="0"/>
              </a:rPr>
              <a:t>Over 500 members</a:t>
            </a:r>
          </a:p>
        </p:txBody>
      </p:sp>
      <p:sp>
        <p:nvSpPr>
          <p:cNvPr id="47" name="TextBox 46">
            <a:extLst>
              <a:ext uri="{FF2B5EF4-FFF2-40B4-BE49-F238E27FC236}">
                <a16:creationId xmlns:a16="http://schemas.microsoft.com/office/drawing/2014/main" id="{3C8CA001-7BF3-46DC-BA72-13261F7D9786}"/>
              </a:ext>
            </a:extLst>
          </p:cNvPr>
          <p:cNvSpPr txBox="1"/>
          <p:nvPr/>
        </p:nvSpPr>
        <p:spPr>
          <a:xfrm>
            <a:off x="606422" y="1969721"/>
            <a:ext cx="3964554" cy="900049"/>
          </a:xfrm>
          <a:prstGeom prst="rect">
            <a:avLst/>
          </a:prstGeom>
          <a:noFill/>
          <a:ln w="12700">
            <a:solidFill>
              <a:schemeClr val="bg1"/>
            </a:solidFill>
          </a:ln>
        </p:spPr>
        <p:txBody>
          <a:bodyPr wrap="square" lIns="73152" tIns="45720" rIns="45720" bIns="45720" rtlCol="0" anchor="ctr">
            <a:noAutofit/>
          </a:bodyPr>
          <a:lstStyle/>
          <a:p>
            <a:pPr marL="128016" indent="-128016">
              <a:lnSpc>
                <a:spcPct val="110000"/>
              </a:lnSpc>
              <a:spcBef>
                <a:spcPts val="100"/>
              </a:spcBef>
              <a:spcAft>
                <a:spcPts val="100"/>
              </a:spcAft>
              <a:buClr>
                <a:schemeClr val="bg1"/>
              </a:buClr>
              <a:buFont typeface="Arial" panose="020B0604020202020204" pitchFamily="34" charset="0"/>
              <a:buChar char="•"/>
            </a:pPr>
            <a:r>
              <a:rPr lang="en-GB" sz="900" dirty="0">
                <a:latin typeface="Merriweather Sans" pitchFamily="2" charset="0"/>
              </a:rPr>
              <a:t>Increased automation and timely reporting on credit risk (full collateral reporting is provided)</a:t>
            </a:r>
          </a:p>
          <a:p>
            <a:pPr marL="128016" indent="-128016">
              <a:lnSpc>
                <a:spcPct val="110000"/>
              </a:lnSpc>
              <a:spcBef>
                <a:spcPts val="100"/>
              </a:spcBef>
              <a:spcAft>
                <a:spcPts val="100"/>
              </a:spcAft>
              <a:buClr>
                <a:schemeClr val="bg1"/>
              </a:buClr>
              <a:buFont typeface="Arial" panose="020B0604020202020204" pitchFamily="34" charset="0"/>
              <a:buChar char="•"/>
            </a:pPr>
            <a:r>
              <a:rPr lang="en-GB" sz="900" dirty="0">
                <a:latin typeface="Merriweather Sans" pitchFamily="2" charset="0"/>
              </a:rPr>
              <a:t>Enhanced liquidity risk management</a:t>
            </a:r>
          </a:p>
          <a:p>
            <a:pPr marL="128016" indent="-128016">
              <a:lnSpc>
                <a:spcPct val="110000"/>
              </a:lnSpc>
              <a:spcBef>
                <a:spcPts val="100"/>
              </a:spcBef>
              <a:spcAft>
                <a:spcPts val="100"/>
              </a:spcAft>
              <a:buClr>
                <a:schemeClr val="bg1"/>
              </a:buClr>
              <a:buFont typeface="Arial" panose="020B0604020202020204" pitchFamily="34" charset="0"/>
              <a:buChar char="•"/>
            </a:pPr>
            <a:r>
              <a:rPr lang="en-GB" sz="900" dirty="0">
                <a:latin typeface="Merriweather Sans" pitchFamily="2" charset="0"/>
              </a:rPr>
              <a:t>The platform is default tested for resiliency</a:t>
            </a:r>
          </a:p>
        </p:txBody>
      </p:sp>
      <p:sp>
        <p:nvSpPr>
          <p:cNvPr id="49" name="TextBox 48">
            <a:extLst>
              <a:ext uri="{FF2B5EF4-FFF2-40B4-BE49-F238E27FC236}">
                <a16:creationId xmlns:a16="http://schemas.microsoft.com/office/drawing/2014/main" id="{220BA394-68C9-4CB4-B8D3-348D0AD54B9F}"/>
              </a:ext>
            </a:extLst>
          </p:cNvPr>
          <p:cNvSpPr txBox="1"/>
          <p:nvPr/>
        </p:nvSpPr>
        <p:spPr>
          <a:xfrm>
            <a:off x="7610226" y="4750951"/>
            <a:ext cx="3964554" cy="900049"/>
          </a:xfrm>
          <a:prstGeom prst="rect">
            <a:avLst/>
          </a:prstGeom>
          <a:noFill/>
          <a:ln w="12700">
            <a:solidFill>
              <a:schemeClr val="accent3"/>
            </a:solidFill>
          </a:ln>
        </p:spPr>
        <p:txBody>
          <a:bodyPr wrap="square" lIns="73152" tIns="45720" rIns="45720" bIns="45720" rtlCol="0" anchor="ctr">
            <a:noAutofit/>
          </a:bodyPr>
          <a:lstStyle/>
          <a:p>
            <a:pPr marL="128016" indent="-128016">
              <a:lnSpc>
                <a:spcPct val="110000"/>
              </a:lnSpc>
              <a:spcBef>
                <a:spcPts val="100"/>
              </a:spcBef>
              <a:spcAft>
                <a:spcPts val="100"/>
              </a:spcAft>
              <a:buClr>
                <a:schemeClr val="accent3"/>
              </a:buClr>
              <a:buFont typeface="Arial" panose="020B0604020202020204" pitchFamily="34" charset="0"/>
              <a:buChar char="•"/>
            </a:pPr>
            <a:r>
              <a:rPr lang="en-GB" sz="900" dirty="0">
                <a:latin typeface="Merriweather Sans" pitchFamily="2" charset="0"/>
              </a:rPr>
              <a:t>Integrated collateral management services across a variety of asset classes and transaction types- Lending, Repo, CCP, uncleared derivatives</a:t>
            </a:r>
          </a:p>
          <a:p>
            <a:pPr marL="128016" indent="-128016">
              <a:lnSpc>
                <a:spcPct val="110000"/>
              </a:lnSpc>
              <a:spcBef>
                <a:spcPts val="100"/>
              </a:spcBef>
              <a:spcAft>
                <a:spcPts val="100"/>
              </a:spcAft>
              <a:buClr>
                <a:schemeClr val="accent3"/>
              </a:buClr>
              <a:buFont typeface="Arial" panose="020B0604020202020204" pitchFamily="34" charset="0"/>
              <a:buChar char="•"/>
            </a:pPr>
            <a:r>
              <a:rPr lang="en-GB" sz="900" dirty="0">
                <a:latin typeface="Merriweather Sans" pitchFamily="2" charset="0"/>
              </a:rPr>
              <a:t>Link to different trading venues</a:t>
            </a:r>
          </a:p>
          <a:p>
            <a:pPr marL="128016" indent="-128016">
              <a:lnSpc>
                <a:spcPct val="110000"/>
              </a:lnSpc>
              <a:spcBef>
                <a:spcPts val="100"/>
              </a:spcBef>
              <a:spcAft>
                <a:spcPts val="100"/>
              </a:spcAft>
              <a:buClr>
                <a:schemeClr val="accent3"/>
              </a:buClr>
              <a:buFont typeface="Arial" panose="020B0604020202020204" pitchFamily="34" charset="0"/>
              <a:buChar char="•"/>
            </a:pPr>
            <a:r>
              <a:rPr lang="en-GB" sz="900" dirty="0">
                <a:latin typeface="Merriweather Sans" pitchFamily="2" charset="0"/>
              </a:rPr>
              <a:t>Adaptable for new and existing regulatory requirements</a:t>
            </a:r>
          </a:p>
        </p:txBody>
      </p:sp>
      <p:sp>
        <p:nvSpPr>
          <p:cNvPr id="50" name="TextBox 49">
            <a:extLst>
              <a:ext uri="{FF2B5EF4-FFF2-40B4-BE49-F238E27FC236}">
                <a16:creationId xmlns:a16="http://schemas.microsoft.com/office/drawing/2014/main" id="{6C254E87-A754-4AB6-BC1A-4F1379FD8F1E}"/>
              </a:ext>
            </a:extLst>
          </p:cNvPr>
          <p:cNvSpPr txBox="1"/>
          <p:nvPr/>
        </p:nvSpPr>
        <p:spPr>
          <a:xfrm>
            <a:off x="606422" y="4750951"/>
            <a:ext cx="3964554" cy="900049"/>
          </a:xfrm>
          <a:prstGeom prst="rect">
            <a:avLst/>
          </a:prstGeom>
          <a:noFill/>
          <a:ln w="12700">
            <a:solidFill>
              <a:schemeClr val="accent4"/>
            </a:solidFill>
          </a:ln>
        </p:spPr>
        <p:txBody>
          <a:bodyPr wrap="square" lIns="73152" tIns="45720" rIns="45720" bIns="45720" rtlCol="0" anchor="ctr">
            <a:noAutofit/>
          </a:bodyPr>
          <a:lstStyle/>
          <a:p>
            <a:pPr marL="128016" indent="-128016">
              <a:lnSpc>
                <a:spcPct val="110000"/>
              </a:lnSpc>
              <a:spcBef>
                <a:spcPts val="100"/>
              </a:spcBef>
              <a:spcAft>
                <a:spcPts val="100"/>
              </a:spcAft>
              <a:buClr>
                <a:schemeClr val="accent4"/>
              </a:buClr>
              <a:buFont typeface="Arial" panose="020B0604020202020204" pitchFamily="34" charset="0"/>
              <a:buChar char="•"/>
            </a:pPr>
            <a:r>
              <a:rPr lang="en-GB" sz="900" dirty="0">
                <a:latin typeface="Merriweather Sans" pitchFamily="2" charset="0"/>
              </a:rPr>
              <a:t>Reduced risk of trade failure with books and record movement</a:t>
            </a:r>
          </a:p>
          <a:p>
            <a:pPr marL="128016" indent="-128016">
              <a:lnSpc>
                <a:spcPct val="110000"/>
              </a:lnSpc>
              <a:spcBef>
                <a:spcPts val="100"/>
              </a:spcBef>
              <a:spcAft>
                <a:spcPts val="100"/>
              </a:spcAft>
              <a:buClr>
                <a:schemeClr val="accent4"/>
              </a:buClr>
              <a:buFont typeface="Arial" panose="020B0604020202020204" pitchFamily="34" charset="0"/>
              <a:buChar char="•"/>
            </a:pPr>
            <a:r>
              <a:rPr lang="en-GB" sz="900" dirty="0">
                <a:latin typeface="Merriweather Sans" pitchFamily="2" charset="0"/>
              </a:rPr>
              <a:t>Automated corporate action flows</a:t>
            </a:r>
          </a:p>
          <a:p>
            <a:pPr marL="128016" indent="-128016">
              <a:lnSpc>
                <a:spcPct val="110000"/>
              </a:lnSpc>
              <a:spcBef>
                <a:spcPts val="100"/>
              </a:spcBef>
              <a:spcAft>
                <a:spcPts val="100"/>
              </a:spcAft>
              <a:buClr>
                <a:schemeClr val="accent4"/>
              </a:buClr>
              <a:buFont typeface="Arial" panose="020B0604020202020204" pitchFamily="34" charset="0"/>
              <a:buChar char="•"/>
            </a:pPr>
            <a:r>
              <a:rPr lang="en-GB" sz="900" dirty="0">
                <a:latin typeface="Merriweather Sans" pitchFamily="2" charset="0"/>
              </a:rPr>
              <a:t>Real-time automated recall and substitution</a:t>
            </a:r>
          </a:p>
        </p:txBody>
      </p:sp>
      <p:sp>
        <p:nvSpPr>
          <p:cNvPr id="51" name="object 19">
            <a:extLst>
              <a:ext uri="{FF2B5EF4-FFF2-40B4-BE49-F238E27FC236}">
                <a16:creationId xmlns:a16="http://schemas.microsoft.com/office/drawing/2014/main" id="{E823ACDE-569E-4BA9-9987-125B21F6B8A7}"/>
              </a:ext>
            </a:extLst>
          </p:cNvPr>
          <p:cNvSpPr txBox="1"/>
          <p:nvPr/>
        </p:nvSpPr>
        <p:spPr>
          <a:xfrm>
            <a:off x="562152" y="5721578"/>
            <a:ext cx="1850389" cy="120546"/>
          </a:xfrm>
          <a:prstGeom prst="rect">
            <a:avLst/>
          </a:prstGeom>
        </p:spPr>
        <p:txBody>
          <a:bodyPr vert="horz" wrap="square" lIns="0" tIns="12700" rIns="0" bIns="0" rtlCol="0">
            <a:spAutoFit/>
          </a:bodyPr>
          <a:lstStyle/>
          <a:p>
            <a:pPr marL="12700">
              <a:lnSpc>
                <a:spcPct val="100000"/>
              </a:lnSpc>
              <a:spcBef>
                <a:spcPts val="100"/>
              </a:spcBef>
            </a:pPr>
            <a:r>
              <a:rPr sz="700" dirty="0">
                <a:solidFill>
                  <a:schemeClr val="bg2"/>
                </a:solidFill>
                <a:latin typeface="Merriweather Sans" pitchFamily="2" charset="0"/>
                <a:cs typeface="Arial"/>
              </a:rPr>
              <a:t>*</a:t>
            </a:r>
            <a:r>
              <a:rPr sz="700" spc="-40" dirty="0">
                <a:solidFill>
                  <a:schemeClr val="bg2"/>
                </a:solidFill>
                <a:latin typeface="Merriweather Sans" pitchFamily="2" charset="0"/>
                <a:cs typeface="Arial"/>
              </a:rPr>
              <a:t> </a:t>
            </a:r>
            <a:r>
              <a:rPr sz="700" dirty="0">
                <a:solidFill>
                  <a:schemeClr val="bg2"/>
                </a:solidFill>
                <a:latin typeface="Merriweather Sans" pitchFamily="2" charset="0"/>
                <a:cs typeface="Arial"/>
              </a:rPr>
              <a:t>Source:</a:t>
            </a:r>
            <a:r>
              <a:rPr sz="700" spc="-30" dirty="0">
                <a:solidFill>
                  <a:schemeClr val="bg2"/>
                </a:solidFill>
                <a:latin typeface="Merriweather Sans" pitchFamily="2" charset="0"/>
                <a:cs typeface="Arial"/>
              </a:rPr>
              <a:t> </a:t>
            </a:r>
            <a:r>
              <a:rPr lang="en-US" sz="700" spc="-30" dirty="0">
                <a:solidFill>
                  <a:schemeClr val="bg2"/>
                </a:solidFill>
                <a:latin typeface="Merriweather Sans" pitchFamily="2" charset="0"/>
                <a:cs typeface="Arial"/>
              </a:rPr>
              <a:t> </a:t>
            </a:r>
            <a:r>
              <a:rPr sz="700" dirty="0" err="1">
                <a:solidFill>
                  <a:schemeClr val="bg2"/>
                </a:solidFill>
                <a:latin typeface="Merriweather Sans" pitchFamily="2" charset="0"/>
                <a:cs typeface="Arial"/>
              </a:rPr>
              <a:t>Finadium</a:t>
            </a:r>
            <a:r>
              <a:rPr sz="700" spc="-10" dirty="0">
                <a:solidFill>
                  <a:schemeClr val="bg2"/>
                </a:solidFill>
                <a:latin typeface="Merriweather Sans" pitchFamily="2" charset="0"/>
                <a:cs typeface="Arial"/>
              </a:rPr>
              <a:t> </a:t>
            </a:r>
            <a:r>
              <a:rPr sz="700" dirty="0">
                <a:solidFill>
                  <a:schemeClr val="bg2"/>
                </a:solidFill>
                <a:latin typeface="Merriweather Sans" pitchFamily="2" charset="0"/>
                <a:cs typeface="Arial"/>
              </a:rPr>
              <a:t>Dec</a:t>
            </a:r>
            <a:r>
              <a:rPr sz="700" spc="-15" dirty="0">
                <a:solidFill>
                  <a:schemeClr val="bg2"/>
                </a:solidFill>
                <a:latin typeface="Merriweather Sans" pitchFamily="2" charset="0"/>
                <a:cs typeface="Arial"/>
              </a:rPr>
              <a:t> </a:t>
            </a:r>
            <a:r>
              <a:rPr sz="700" spc="-20" dirty="0">
                <a:solidFill>
                  <a:schemeClr val="bg2"/>
                </a:solidFill>
                <a:latin typeface="Merriweather Sans" pitchFamily="2" charset="0"/>
                <a:cs typeface="Arial"/>
              </a:rPr>
              <a:t>202</a:t>
            </a:r>
            <a:r>
              <a:rPr lang="en-US" sz="700" spc="-20" dirty="0">
                <a:solidFill>
                  <a:schemeClr val="bg2"/>
                </a:solidFill>
                <a:latin typeface="Merriweather Sans" pitchFamily="2" charset="0"/>
                <a:cs typeface="Arial"/>
              </a:rPr>
              <a:t>2</a:t>
            </a:r>
            <a:endParaRPr sz="700" dirty="0">
              <a:solidFill>
                <a:schemeClr val="bg2"/>
              </a:solidFill>
              <a:latin typeface="Merriweather Sans" pitchFamily="2" charset="0"/>
              <a:cs typeface="Arial"/>
            </a:endParaRPr>
          </a:p>
        </p:txBody>
      </p:sp>
      <p:sp>
        <p:nvSpPr>
          <p:cNvPr id="52" name="TextBox 51">
            <a:extLst>
              <a:ext uri="{FF2B5EF4-FFF2-40B4-BE49-F238E27FC236}">
                <a16:creationId xmlns:a16="http://schemas.microsoft.com/office/drawing/2014/main" id="{6FD68AAE-52A0-4C66-BD9C-48A68483F637}"/>
              </a:ext>
            </a:extLst>
          </p:cNvPr>
          <p:cNvSpPr txBox="1"/>
          <p:nvPr/>
        </p:nvSpPr>
        <p:spPr>
          <a:xfrm>
            <a:off x="8229600" y="3314829"/>
            <a:ext cx="3345180" cy="900049"/>
          </a:xfrm>
          <a:prstGeom prst="rect">
            <a:avLst/>
          </a:prstGeom>
          <a:noFill/>
          <a:ln w="12700">
            <a:solidFill>
              <a:schemeClr val="accent1"/>
            </a:solidFill>
          </a:ln>
        </p:spPr>
        <p:txBody>
          <a:bodyPr wrap="square" lIns="73152" tIns="45720" rIns="45720" bIns="45720" rtlCol="0" anchor="ctr">
            <a:noAutofit/>
          </a:bodyPr>
          <a:lstStyle/>
          <a:p>
            <a:pPr marL="128016" indent="-128016">
              <a:lnSpc>
                <a:spcPct val="110000"/>
              </a:lnSpc>
              <a:spcBef>
                <a:spcPts val="100"/>
              </a:spcBef>
              <a:spcAft>
                <a:spcPts val="100"/>
              </a:spcAft>
              <a:buClr>
                <a:schemeClr val="accent1"/>
              </a:buClr>
              <a:buFont typeface="Arial" panose="020B0604020202020204" pitchFamily="34" charset="0"/>
              <a:buChar char="•"/>
            </a:pPr>
            <a:r>
              <a:rPr lang="en-GB" sz="900" dirty="0">
                <a:latin typeface="Merriweather Sans" pitchFamily="2" charset="0"/>
              </a:rPr>
              <a:t>Automated and efficient end-to- end workflow and connectivity- Swift, web interface</a:t>
            </a:r>
          </a:p>
          <a:p>
            <a:pPr marL="128016" indent="-128016">
              <a:lnSpc>
                <a:spcPct val="110000"/>
              </a:lnSpc>
              <a:spcBef>
                <a:spcPts val="100"/>
              </a:spcBef>
              <a:spcAft>
                <a:spcPts val="100"/>
              </a:spcAft>
              <a:buClr>
                <a:schemeClr val="accent1"/>
              </a:buClr>
              <a:buFont typeface="Arial" panose="020B0604020202020204" pitchFamily="34" charset="0"/>
              <a:buChar char="•"/>
            </a:pPr>
            <a:r>
              <a:rPr lang="en-GB" sz="900" dirty="0">
                <a:latin typeface="Merriweather Sans" pitchFamily="2" charset="0"/>
              </a:rPr>
              <a:t>Reporting for transparency</a:t>
            </a:r>
          </a:p>
        </p:txBody>
      </p:sp>
      <p:sp>
        <p:nvSpPr>
          <p:cNvPr id="53" name="TextBox 52">
            <a:extLst>
              <a:ext uri="{FF2B5EF4-FFF2-40B4-BE49-F238E27FC236}">
                <a16:creationId xmlns:a16="http://schemas.microsoft.com/office/drawing/2014/main" id="{6B0E5619-8B99-4D1B-8F79-F972698592DD}"/>
              </a:ext>
            </a:extLst>
          </p:cNvPr>
          <p:cNvSpPr txBox="1"/>
          <p:nvPr/>
        </p:nvSpPr>
        <p:spPr>
          <a:xfrm>
            <a:off x="606422" y="3314829"/>
            <a:ext cx="3345180" cy="900049"/>
          </a:xfrm>
          <a:prstGeom prst="rect">
            <a:avLst/>
          </a:prstGeom>
          <a:noFill/>
          <a:ln w="12700">
            <a:solidFill>
              <a:schemeClr val="accent5"/>
            </a:solidFill>
          </a:ln>
        </p:spPr>
        <p:txBody>
          <a:bodyPr wrap="square" lIns="73152" tIns="45720" rIns="45720" bIns="45720" rtlCol="0" anchor="ctr">
            <a:noAutofit/>
          </a:bodyPr>
          <a:lstStyle/>
          <a:p>
            <a:pPr marL="128016" indent="-128016">
              <a:lnSpc>
                <a:spcPct val="110000"/>
              </a:lnSpc>
              <a:spcBef>
                <a:spcPts val="100"/>
              </a:spcBef>
              <a:spcAft>
                <a:spcPts val="100"/>
              </a:spcAft>
              <a:buClr>
                <a:schemeClr val="accent5"/>
              </a:buClr>
              <a:buFont typeface="Arial" panose="020B0604020202020204" pitchFamily="34" charset="0"/>
              <a:buChar char="•"/>
            </a:pPr>
            <a:r>
              <a:rPr lang="en-GB" sz="900" dirty="0">
                <a:latin typeface="Merriweather Sans" pitchFamily="2" charset="0"/>
              </a:rPr>
              <a:t>Utilise tools to make intelligent collateral decisions, to reduce financing costs and enhance yield</a:t>
            </a:r>
          </a:p>
          <a:p>
            <a:pPr marL="128016" indent="-128016">
              <a:lnSpc>
                <a:spcPct val="110000"/>
              </a:lnSpc>
              <a:spcBef>
                <a:spcPts val="100"/>
              </a:spcBef>
              <a:spcAft>
                <a:spcPts val="100"/>
              </a:spcAft>
              <a:buClr>
                <a:schemeClr val="accent5"/>
              </a:buClr>
              <a:buFont typeface="Arial" panose="020B0604020202020204" pitchFamily="34" charset="0"/>
              <a:buChar char="•"/>
            </a:pPr>
            <a:r>
              <a:rPr lang="en-GB" sz="900" dirty="0">
                <a:latin typeface="Merriweather Sans" pitchFamily="2" charset="0"/>
              </a:rPr>
              <a:t>Prioritise allocation of assets</a:t>
            </a:r>
          </a:p>
          <a:p>
            <a:pPr marL="128016" indent="-128016">
              <a:lnSpc>
                <a:spcPct val="110000"/>
              </a:lnSpc>
              <a:spcBef>
                <a:spcPts val="100"/>
              </a:spcBef>
              <a:spcAft>
                <a:spcPts val="100"/>
              </a:spcAft>
              <a:buClr>
                <a:schemeClr val="accent5"/>
              </a:buClr>
              <a:buFont typeface="Arial" panose="020B0604020202020204" pitchFamily="34" charset="0"/>
              <a:buChar char="•"/>
            </a:pPr>
            <a:r>
              <a:rPr lang="en-GB" sz="900" dirty="0">
                <a:latin typeface="Merriweather Sans" pitchFamily="2" charset="0"/>
              </a:rPr>
              <a:t>Prioritise the meeting of obligations</a:t>
            </a:r>
          </a:p>
        </p:txBody>
      </p:sp>
      <p:sp>
        <p:nvSpPr>
          <p:cNvPr id="55" name="object 11">
            <a:extLst>
              <a:ext uri="{FF2B5EF4-FFF2-40B4-BE49-F238E27FC236}">
                <a16:creationId xmlns:a16="http://schemas.microsoft.com/office/drawing/2014/main" id="{5AE48D4B-71C3-40AB-9C0B-6F0500988FED}"/>
              </a:ext>
            </a:extLst>
          </p:cNvPr>
          <p:cNvSpPr/>
          <p:nvPr/>
        </p:nvSpPr>
        <p:spPr>
          <a:xfrm>
            <a:off x="4572000" y="2444495"/>
            <a:ext cx="823086" cy="226060"/>
          </a:xfrm>
          <a:custGeom>
            <a:avLst/>
            <a:gdLst/>
            <a:ahLst/>
            <a:cxnLst/>
            <a:rect l="l" t="t" r="r" b="b"/>
            <a:pathLst>
              <a:path w="1031875" h="226060">
                <a:moveTo>
                  <a:pt x="0" y="0"/>
                </a:moveTo>
                <a:lnTo>
                  <a:pt x="789813" y="0"/>
                </a:lnTo>
                <a:lnTo>
                  <a:pt x="1031748" y="225551"/>
                </a:lnTo>
              </a:path>
            </a:pathLst>
          </a:custGeom>
          <a:ln w="12700">
            <a:solidFill>
              <a:schemeClr val="bg1"/>
            </a:solidFill>
          </a:ln>
        </p:spPr>
        <p:txBody>
          <a:bodyPr wrap="square" lIns="0" tIns="0" rIns="0" bIns="0" rtlCol="0"/>
          <a:lstStyle/>
          <a:p>
            <a:endParaRPr/>
          </a:p>
        </p:txBody>
      </p:sp>
      <p:sp>
        <p:nvSpPr>
          <p:cNvPr id="56" name="object 12">
            <a:extLst>
              <a:ext uri="{FF2B5EF4-FFF2-40B4-BE49-F238E27FC236}">
                <a16:creationId xmlns:a16="http://schemas.microsoft.com/office/drawing/2014/main" id="{B2BB4F44-933D-4990-9D24-CB9505C7521C}"/>
              </a:ext>
            </a:extLst>
          </p:cNvPr>
          <p:cNvSpPr/>
          <p:nvPr/>
        </p:nvSpPr>
        <p:spPr>
          <a:xfrm>
            <a:off x="6781007" y="2444495"/>
            <a:ext cx="823086" cy="226060"/>
          </a:xfrm>
          <a:custGeom>
            <a:avLst/>
            <a:gdLst/>
            <a:ahLst/>
            <a:cxnLst/>
            <a:rect l="l" t="t" r="r" b="b"/>
            <a:pathLst>
              <a:path w="1031875" h="226060">
                <a:moveTo>
                  <a:pt x="1031748" y="0"/>
                </a:moveTo>
                <a:lnTo>
                  <a:pt x="241935" y="0"/>
                </a:lnTo>
                <a:lnTo>
                  <a:pt x="0" y="225551"/>
                </a:lnTo>
              </a:path>
            </a:pathLst>
          </a:custGeom>
          <a:ln w="12700">
            <a:solidFill>
              <a:schemeClr val="tx1"/>
            </a:solidFill>
          </a:ln>
        </p:spPr>
        <p:txBody>
          <a:bodyPr wrap="square" lIns="0" tIns="0" rIns="0" bIns="0" rtlCol="0"/>
          <a:lstStyle/>
          <a:p>
            <a:endParaRPr/>
          </a:p>
        </p:txBody>
      </p:sp>
      <p:sp>
        <p:nvSpPr>
          <p:cNvPr id="57" name="object 13">
            <a:extLst>
              <a:ext uri="{FF2B5EF4-FFF2-40B4-BE49-F238E27FC236}">
                <a16:creationId xmlns:a16="http://schemas.microsoft.com/office/drawing/2014/main" id="{9E56DE22-7D38-4625-83E2-70A3262CFD1B}"/>
              </a:ext>
            </a:extLst>
          </p:cNvPr>
          <p:cNvSpPr/>
          <p:nvPr/>
        </p:nvSpPr>
        <p:spPr>
          <a:xfrm>
            <a:off x="4572000" y="4906372"/>
            <a:ext cx="823086" cy="226060"/>
          </a:xfrm>
          <a:custGeom>
            <a:avLst/>
            <a:gdLst/>
            <a:ahLst/>
            <a:cxnLst/>
            <a:rect l="l" t="t" r="r" b="b"/>
            <a:pathLst>
              <a:path w="1031875" h="226060">
                <a:moveTo>
                  <a:pt x="0" y="225552"/>
                </a:moveTo>
                <a:lnTo>
                  <a:pt x="789813" y="225552"/>
                </a:lnTo>
                <a:lnTo>
                  <a:pt x="1031748" y="0"/>
                </a:lnTo>
              </a:path>
            </a:pathLst>
          </a:custGeom>
          <a:ln w="12700">
            <a:solidFill>
              <a:schemeClr val="accent4"/>
            </a:solidFill>
          </a:ln>
        </p:spPr>
        <p:txBody>
          <a:bodyPr wrap="square" lIns="0" tIns="0" rIns="0" bIns="0" rtlCol="0"/>
          <a:lstStyle/>
          <a:p>
            <a:endParaRPr/>
          </a:p>
        </p:txBody>
      </p:sp>
      <p:sp>
        <p:nvSpPr>
          <p:cNvPr id="58" name="object 14">
            <a:extLst>
              <a:ext uri="{FF2B5EF4-FFF2-40B4-BE49-F238E27FC236}">
                <a16:creationId xmlns:a16="http://schemas.microsoft.com/office/drawing/2014/main" id="{8B31C516-6275-4D61-9115-98C7E0C1F181}"/>
              </a:ext>
            </a:extLst>
          </p:cNvPr>
          <p:cNvSpPr/>
          <p:nvPr/>
        </p:nvSpPr>
        <p:spPr>
          <a:xfrm>
            <a:off x="6763511" y="4906372"/>
            <a:ext cx="840582" cy="226060"/>
          </a:xfrm>
          <a:custGeom>
            <a:avLst/>
            <a:gdLst/>
            <a:ahLst/>
            <a:cxnLst/>
            <a:rect l="l" t="t" r="r" b="b"/>
            <a:pathLst>
              <a:path w="1031875" h="226060">
                <a:moveTo>
                  <a:pt x="1031748" y="225552"/>
                </a:moveTo>
                <a:lnTo>
                  <a:pt x="241935" y="225552"/>
                </a:lnTo>
                <a:lnTo>
                  <a:pt x="0" y="0"/>
                </a:lnTo>
              </a:path>
            </a:pathLst>
          </a:custGeom>
          <a:ln w="12700">
            <a:solidFill>
              <a:schemeClr val="accent3"/>
            </a:solidFill>
          </a:ln>
        </p:spPr>
        <p:txBody>
          <a:bodyPr wrap="square" lIns="0" tIns="0" rIns="0" bIns="0" rtlCol="0"/>
          <a:lstStyle/>
          <a:p>
            <a:endParaRPr/>
          </a:p>
        </p:txBody>
      </p:sp>
      <p:sp>
        <p:nvSpPr>
          <p:cNvPr id="59" name="object 15">
            <a:extLst>
              <a:ext uri="{FF2B5EF4-FFF2-40B4-BE49-F238E27FC236}">
                <a16:creationId xmlns:a16="http://schemas.microsoft.com/office/drawing/2014/main" id="{C7981F88-7AF3-4504-85AF-C461838E7B3C}"/>
              </a:ext>
            </a:extLst>
          </p:cNvPr>
          <p:cNvSpPr/>
          <p:nvPr/>
        </p:nvSpPr>
        <p:spPr>
          <a:xfrm>
            <a:off x="3965409" y="3787139"/>
            <a:ext cx="808304" cy="0"/>
          </a:xfrm>
          <a:custGeom>
            <a:avLst/>
            <a:gdLst/>
            <a:ahLst/>
            <a:cxnLst/>
            <a:rect l="l" t="t" r="r" b="b"/>
            <a:pathLst>
              <a:path w="668019">
                <a:moveTo>
                  <a:pt x="0" y="0"/>
                </a:moveTo>
                <a:lnTo>
                  <a:pt x="667512" y="0"/>
                </a:lnTo>
              </a:path>
            </a:pathLst>
          </a:custGeom>
          <a:ln w="12700">
            <a:solidFill>
              <a:schemeClr val="accent5"/>
            </a:solidFill>
          </a:ln>
        </p:spPr>
        <p:txBody>
          <a:bodyPr wrap="square" lIns="0" tIns="0" rIns="0" bIns="0" rtlCol="0"/>
          <a:lstStyle/>
          <a:p>
            <a:endParaRPr/>
          </a:p>
        </p:txBody>
      </p:sp>
      <p:sp>
        <p:nvSpPr>
          <p:cNvPr id="61" name="object 15">
            <a:extLst>
              <a:ext uri="{FF2B5EF4-FFF2-40B4-BE49-F238E27FC236}">
                <a16:creationId xmlns:a16="http://schemas.microsoft.com/office/drawing/2014/main" id="{B960248B-A831-480D-8D28-A03A0E16FCFB}"/>
              </a:ext>
            </a:extLst>
          </p:cNvPr>
          <p:cNvSpPr/>
          <p:nvPr/>
        </p:nvSpPr>
        <p:spPr>
          <a:xfrm>
            <a:off x="7413676" y="3784918"/>
            <a:ext cx="808304" cy="0"/>
          </a:xfrm>
          <a:custGeom>
            <a:avLst/>
            <a:gdLst/>
            <a:ahLst/>
            <a:cxnLst/>
            <a:rect l="l" t="t" r="r" b="b"/>
            <a:pathLst>
              <a:path w="668019">
                <a:moveTo>
                  <a:pt x="0" y="0"/>
                </a:moveTo>
                <a:lnTo>
                  <a:pt x="667512" y="0"/>
                </a:lnTo>
              </a:path>
            </a:pathLst>
          </a:custGeom>
          <a:ln w="12700">
            <a:solidFill>
              <a:schemeClr val="accent1"/>
            </a:solidFill>
          </a:ln>
        </p:spPr>
        <p:txBody>
          <a:bodyPr wrap="square" lIns="0" tIns="0" rIns="0" bIns="0" rtlCol="0"/>
          <a:lstStyle/>
          <a:p>
            <a:endParaRPr/>
          </a:p>
        </p:txBody>
      </p:sp>
    </p:spTree>
    <p:extLst>
      <p:ext uri="{BB962C8B-B14F-4D97-AF65-F5344CB8AC3E}">
        <p14:creationId xmlns:p14="http://schemas.microsoft.com/office/powerpoint/2010/main" val="1874011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1D1E4F-3AD7-4C87-A2B1-FF1366D21B18}"/>
              </a:ext>
            </a:extLst>
          </p:cNvPr>
          <p:cNvSpPr>
            <a:spLocks noGrp="1"/>
          </p:cNvSpPr>
          <p:nvPr>
            <p:ph type="body" sz="half" idx="2"/>
          </p:nvPr>
        </p:nvSpPr>
        <p:spPr>
          <a:xfrm>
            <a:off x="606423" y="518797"/>
            <a:ext cx="5914473" cy="598141"/>
          </a:xfrm>
        </p:spPr>
        <p:txBody>
          <a:bodyPr/>
          <a:lstStyle/>
          <a:p>
            <a:r>
              <a:rPr lang="en-US" dirty="0"/>
              <a:t>Model Comparison</a:t>
            </a:r>
          </a:p>
        </p:txBody>
      </p:sp>
      <p:sp>
        <p:nvSpPr>
          <p:cNvPr id="4" name="TextBox 3">
            <a:extLst>
              <a:ext uri="{FF2B5EF4-FFF2-40B4-BE49-F238E27FC236}">
                <a16:creationId xmlns:a16="http://schemas.microsoft.com/office/drawing/2014/main" id="{0812BEC8-44B7-485E-9ECF-F9A78E0DDC45}"/>
              </a:ext>
            </a:extLst>
          </p:cNvPr>
          <p:cNvSpPr txBox="1"/>
          <p:nvPr/>
        </p:nvSpPr>
        <p:spPr>
          <a:xfrm>
            <a:off x="606422" y="1475717"/>
            <a:ext cx="10968357" cy="413959"/>
          </a:xfrm>
          <a:prstGeom prst="rect">
            <a:avLst/>
          </a:prstGeom>
          <a:noFill/>
        </p:spPr>
        <p:txBody>
          <a:bodyPr wrap="square" lIns="0" tIns="0" rIns="0" bIns="0" rtlCol="0">
            <a:spAutoFit/>
          </a:bodyPr>
          <a:lstStyle/>
          <a:p>
            <a:pPr marL="182880" indent="-182880">
              <a:lnSpc>
                <a:spcPct val="110000"/>
              </a:lnSpc>
              <a:spcBef>
                <a:spcPts val="200"/>
              </a:spcBef>
              <a:spcAft>
                <a:spcPts val="200"/>
              </a:spcAft>
              <a:buFont typeface="Arial" panose="020B0604020202020204" pitchFamily="34" charset="0"/>
              <a:buChar char="•"/>
            </a:pPr>
            <a:r>
              <a:rPr lang="en-GB" sz="1100" dirty="0">
                <a:latin typeface="Merriweather Sans" pitchFamily="2" charset="0"/>
              </a:rPr>
              <a:t>Choosing bilateral or triparty depends on clients' specific needs</a:t>
            </a:r>
          </a:p>
          <a:p>
            <a:pPr marL="182880" indent="-182880">
              <a:lnSpc>
                <a:spcPct val="110000"/>
              </a:lnSpc>
              <a:spcBef>
                <a:spcPts val="200"/>
              </a:spcBef>
              <a:spcAft>
                <a:spcPts val="200"/>
              </a:spcAft>
              <a:buFont typeface="Arial" panose="020B0604020202020204" pitchFamily="34" charset="0"/>
              <a:buChar char="•"/>
            </a:pPr>
            <a:r>
              <a:rPr lang="en-GB" sz="1100" dirty="0">
                <a:latin typeface="Merriweather Sans" pitchFamily="2" charset="0"/>
              </a:rPr>
              <a:t>Comparative Analysis outlining steps involved in bi-lateral V/S tri-party model</a:t>
            </a:r>
          </a:p>
        </p:txBody>
      </p:sp>
      <p:sp>
        <p:nvSpPr>
          <p:cNvPr id="8" name="object 6">
            <a:extLst>
              <a:ext uri="{FF2B5EF4-FFF2-40B4-BE49-F238E27FC236}">
                <a16:creationId xmlns:a16="http://schemas.microsoft.com/office/drawing/2014/main" id="{3BE0A3E7-F237-476D-A392-A72AB7DD72D6}"/>
              </a:ext>
            </a:extLst>
          </p:cNvPr>
          <p:cNvSpPr txBox="1"/>
          <p:nvPr/>
        </p:nvSpPr>
        <p:spPr>
          <a:xfrm>
            <a:off x="2487737" y="2041340"/>
            <a:ext cx="4455026" cy="283963"/>
          </a:xfrm>
          <a:prstGeom prst="rect">
            <a:avLst/>
          </a:prstGeom>
          <a:solidFill>
            <a:schemeClr val="bg2"/>
          </a:solidFill>
        </p:spPr>
        <p:txBody>
          <a:bodyPr vert="horz" wrap="square" lIns="0" tIns="49530" rIns="0" bIns="0" rtlCol="0" anchor="ctr">
            <a:noAutofit/>
          </a:bodyPr>
          <a:lstStyle/>
          <a:p>
            <a:pPr algn="ctr">
              <a:lnSpc>
                <a:spcPct val="100000"/>
              </a:lnSpc>
              <a:spcBef>
                <a:spcPts val="390"/>
              </a:spcBef>
            </a:pPr>
            <a:r>
              <a:rPr sz="1200" b="1" dirty="0">
                <a:solidFill>
                  <a:srgbClr val="FFFFFF"/>
                </a:solidFill>
                <a:latin typeface="Merriweather Sans" pitchFamily="2" charset="0"/>
                <a:cs typeface="Arial Narrow"/>
              </a:rPr>
              <a:t>Bilateral</a:t>
            </a:r>
            <a:r>
              <a:rPr sz="1200" b="1" spc="-15" dirty="0">
                <a:solidFill>
                  <a:srgbClr val="FFFFFF"/>
                </a:solidFill>
                <a:latin typeface="Merriweather Sans" pitchFamily="2" charset="0"/>
                <a:cs typeface="Arial Narrow"/>
              </a:rPr>
              <a:t> </a:t>
            </a:r>
            <a:r>
              <a:rPr sz="1200" b="1" spc="-20" dirty="0">
                <a:solidFill>
                  <a:srgbClr val="FFFFFF"/>
                </a:solidFill>
                <a:latin typeface="Merriweather Sans" pitchFamily="2" charset="0"/>
                <a:cs typeface="Arial Narrow"/>
              </a:rPr>
              <a:t>Model</a:t>
            </a:r>
            <a:endParaRPr sz="1200" dirty="0">
              <a:latin typeface="Merriweather Sans" pitchFamily="2" charset="0"/>
              <a:cs typeface="Arial Narrow"/>
            </a:endParaRPr>
          </a:p>
        </p:txBody>
      </p:sp>
      <p:sp>
        <p:nvSpPr>
          <p:cNvPr id="9" name="object 7">
            <a:extLst>
              <a:ext uri="{FF2B5EF4-FFF2-40B4-BE49-F238E27FC236}">
                <a16:creationId xmlns:a16="http://schemas.microsoft.com/office/drawing/2014/main" id="{EC113083-16E6-4BAD-8D76-A286183DCCD6}"/>
              </a:ext>
            </a:extLst>
          </p:cNvPr>
          <p:cNvSpPr txBox="1"/>
          <p:nvPr/>
        </p:nvSpPr>
        <p:spPr>
          <a:xfrm>
            <a:off x="7130551" y="2041340"/>
            <a:ext cx="4455026" cy="283963"/>
          </a:xfrm>
          <a:prstGeom prst="rect">
            <a:avLst/>
          </a:prstGeom>
          <a:solidFill>
            <a:schemeClr val="bg2"/>
          </a:solidFill>
        </p:spPr>
        <p:txBody>
          <a:bodyPr vert="horz" wrap="square" lIns="0" tIns="49530" rIns="0" bIns="0" rtlCol="0" anchor="ctr">
            <a:noAutofit/>
          </a:bodyPr>
          <a:lstStyle/>
          <a:p>
            <a:pPr algn="ctr">
              <a:lnSpc>
                <a:spcPct val="100000"/>
              </a:lnSpc>
              <a:spcBef>
                <a:spcPts val="390"/>
              </a:spcBef>
            </a:pPr>
            <a:r>
              <a:rPr sz="1200" b="1" spc="-15" dirty="0">
                <a:solidFill>
                  <a:srgbClr val="FFFFFF"/>
                </a:solidFill>
                <a:latin typeface="Merriweather Sans" pitchFamily="2" charset="0"/>
                <a:cs typeface="Arial Narrow"/>
              </a:rPr>
              <a:t>Tri-</a:t>
            </a:r>
            <a:r>
              <a:rPr sz="1200" b="1" dirty="0">
                <a:solidFill>
                  <a:srgbClr val="FFFFFF"/>
                </a:solidFill>
                <a:latin typeface="Merriweather Sans" pitchFamily="2" charset="0"/>
                <a:cs typeface="Arial Narrow"/>
              </a:rPr>
              <a:t>Party</a:t>
            </a:r>
            <a:r>
              <a:rPr sz="1200" b="1" spc="-10" dirty="0">
                <a:solidFill>
                  <a:srgbClr val="FFFFFF"/>
                </a:solidFill>
                <a:latin typeface="Merriweather Sans" pitchFamily="2" charset="0"/>
                <a:cs typeface="Arial Narrow"/>
              </a:rPr>
              <a:t> </a:t>
            </a:r>
            <a:r>
              <a:rPr sz="1200" b="1" spc="-20" dirty="0">
                <a:solidFill>
                  <a:srgbClr val="FFFFFF"/>
                </a:solidFill>
                <a:latin typeface="Merriweather Sans" pitchFamily="2" charset="0"/>
                <a:cs typeface="Arial Narrow"/>
              </a:rPr>
              <a:t>Model</a:t>
            </a:r>
            <a:endParaRPr sz="1200">
              <a:latin typeface="Merriweather Sans" pitchFamily="2" charset="0"/>
              <a:cs typeface="Arial Narrow"/>
            </a:endParaRPr>
          </a:p>
        </p:txBody>
      </p:sp>
      <p:sp>
        <p:nvSpPr>
          <p:cNvPr id="10" name="object 8">
            <a:extLst>
              <a:ext uri="{FF2B5EF4-FFF2-40B4-BE49-F238E27FC236}">
                <a16:creationId xmlns:a16="http://schemas.microsoft.com/office/drawing/2014/main" id="{57B852BF-EEBB-4930-9873-AE8ADFD3DDC1}"/>
              </a:ext>
            </a:extLst>
          </p:cNvPr>
          <p:cNvSpPr txBox="1"/>
          <p:nvPr/>
        </p:nvSpPr>
        <p:spPr>
          <a:xfrm>
            <a:off x="2487737" y="2379985"/>
            <a:ext cx="4455026" cy="1657861"/>
          </a:xfrm>
          <a:prstGeom prst="rect">
            <a:avLst/>
          </a:prstGeom>
        </p:spPr>
        <p:txBody>
          <a:bodyPr vert="horz" wrap="square" lIns="0" tIns="45720" rIns="0" bIns="0" rtlCol="0">
            <a:noAutofit/>
          </a:bodyPr>
          <a:lstStyle/>
          <a:p>
            <a:pPr marL="127000" indent="-114300">
              <a:lnSpc>
                <a:spcPct val="100000"/>
              </a:lnSpc>
              <a:spcBef>
                <a:spcPts val="360"/>
              </a:spcBef>
              <a:buClr>
                <a:schemeClr val="tx1"/>
              </a:buClr>
              <a:buFont typeface="Times New Roman"/>
              <a:buChar char="•"/>
              <a:tabLst>
                <a:tab pos="127000" algn="l"/>
              </a:tabLst>
            </a:pPr>
            <a:r>
              <a:rPr sz="1000" dirty="0">
                <a:latin typeface="Merriweather Sans" pitchFamily="2" charset="0"/>
                <a:cs typeface="Arial Narrow"/>
              </a:rPr>
              <a:t>Agree</a:t>
            </a:r>
            <a:r>
              <a:rPr sz="1000" spc="-15" dirty="0">
                <a:latin typeface="Merriweather Sans" pitchFamily="2" charset="0"/>
                <a:cs typeface="Arial Narrow"/>
              </a:rPr>
              <a:t> </a:t>
            </a:r>
            <a:r>
              <a:rPr sz="1000" dirty="0">
                <a:latin typeface="Merriweather Sans" pitchFamily="2" charset="0"/>
                <a:cs typeface="Arial Narrow"/>
              </a:rPr>
              <a:t>cash,</a:t>
            </a:r>
            <a:r>
              <a:rPr sz="1000" spc="-20" dirty="0">
                <a:latin typeface="Merriweather Sans" pitchFamily="2" charset="0"/>
                <a:cs typeface="Arial Narrow"/>
              </a:rPr>
              <a:t> </a:t>
            </a:r>
            <a:r>
              <a:rPr sz="1000" spc="-10" dirty="0">
                <a:latin typeface="Merriweather Sans" pitchFamily="2" charset="0"/>
                <a:cs typeface="Arial Narrow"/>
              </a:rPr>
              <a:t>duration</a:t>
            </a:r>
            <a:r>
              <a:rPr sz="1000" spc="-35" dirty="0">
                <a:latin typeface="Merriweather Sans" pitchFamily="2" charset="0"/>
                <a:cs typeface="Arial Narrow"/>
              </a:rPr>
              <a:t> </a:t>
            </a:r>
            <a:r>
              <a:rPr sz="1000" dirty="0">
                <a:latin typeface="Merriweather Sans" pitchFamily="2" charset="0"/>
                <a:cs typeface="Arial Narrow"/>
              </a:rPr>
              <a:t>and</a:t>
            </a:r>
            <a:r>
              <a:rPr sz="1000" spc="-5" dirty="0">
                <a:latin typeface="Merriweather Sans" pitchFamily="2" charset="0"/>
                <a:cs typeface="Arial Narrow"/>
              </a:rPr>
              <a:t> </a:t>
            </a:r>
            <a:r>
              <a:rPr sz="1000" spc="-20" dirty="0">
                <a:latin typeface="Merriweather Sans" pitchFamily="2" charset="0"/>
                <a:cs typeface="Arial Narrow"/>
              </a:rPr>
              <a:t>rate</a:t>
            </a:r>
            <a:endParaRPr sz="1000" dirty="0">
              <a:latin typeface="Merriweather Sans" pitchFamily="2" charset="0"/>
              <a:cs typeface="Arial Narrow"/>
            </a:endParaRPr>
          </a:p>
          <a:p>
            <a:pPr marL="127000" indent="-114300">
              <a:lnSpc>
                <a:spcPct val="100000"/>
              </a:lnSpc>
              <a:spcBef>
                <a:spcPts val="265"/>
              </a:spcBef>
              <a:buClr>
                <a:schemeClr val="tx1"/>
              </a:buClr>
              <a:buFont typeface="Times New Roman"/>
              <a:buChar char="•"/>
              <a:tabLst>
                <a:tab pos="127000" algn="l"/>
              </a:tabLst>
            </a:pPr>
            <a:r>
              <a:rPr sz="1000" dirty="0">
                <a:latin typeface="Merriweather Sans" pitchFamily="2" charset="0"/>
                <a:cs typeface="Arial Narrow"/>
              </a:rPr>
              <a:t>Agree</a:t>
            </a:r>
            <a:r>
              <a:rPr sz="1000" spc="-5" dirty="0">
                <a:latin typeface="Merriweather Sans" pitchFamily="2" charset="0"/>
                <a:cs typeface="Arial Narrow"/>
              </a:rPr>
              <a:t> </a:t>
            </a:r>
            <a:r>
              <a:rPr sz="1000" spc="-10" dirty="0">
                <a:latin typeface="Merriweather Sans" pitchFamily="2" charset="0"/>
                <a:cs typeface="Arial Narrow"/>
              </a:rPr>
              <a:t>individual</a:t>
            </a:r>
            <a:r>
              <a:rPr sz="1000" spc="-30" dirty="0">
                <a:latin typeface="Merriweather Sans" pitchFamily="2" charset="0"/>
                <a:cs typeface="Arial Narrow"/>
              </a:rPr>
              <a:t> </a:t>
            </a:r>
            <a:r>
              <a:rPr sz="1000" spc="-10" dirty="0">
                <a:latin typeface="Merriweather Sans" pitchFamily="2" charset="0"/>
                <a:cs typeface="Arial Narrow"/>
              </a:rPr>
              <a:t>securities</a:t>
            </a:r>
            <a:r>
              <a:rPr sz="1000" spc="-20" dirty="0">
                <a:latin typeface="Merriweather Sans" pitchFamily="2" charset="0"/>
                <a:cs typeface="Arial Narrow"/>
              </a:rPr>
              <a:t> </a:t>
            </a:r>
            <a:r>
              <a:rPr sz="1000" dirty="0">
                <a:latin typeface="Merriweather Sans" pitchFamily="2" charset="0"/>
                <a:cs typeface="Arial Narrow"/>
              </a:rPr>
              <a:t>to be used as</a:t>
            </a:r>
            <a:r>
              <a:rPr sz="1000" spc="5" dirty="0">
                <a:latin typeface="Merriweather Sans" pitchFamily="2" charset="0"/>
                <a:cs typeface="Arial Narrow"/>
              </a:rPr>
              <a:t> </a:t>
            </a:r>
            <a:r>
              <a:rPr sz="1000" spc="-10" dirty="0">
                <a:latin typeface="Merriweather Sans" pitchFamily="2" charset="0"/>
                <a:cs typeface="Arial Narrow"/>
              </a:rPr>
              <a:t>collateral</a:t>
            </a:r>
            <a:endParaRPr sz="1000" dirty="0">
              <a:latin typeface="Merriweather Sans" pitchFamily="2" charset="0"/>
              <a:cs typeface="Arial Narrow"/>
            </a:endParaRPr>
          </a:p>
          <a:p>
            <a:pPr marL="127000" indent="-114300">
              <a:lnSpc>
                <a:spcPct val="100000"/>
              </a:lnSpc>
              <a:spcBef>
                <a:spcPts val="265"/>
              </a:spcBef>
              <a:buClr>
                <a:schemeClr val="tx1"/>
              </a:buClr>
              <a:buFont typeface="Times New Roman"/>
              <a:buChar char="•"/>
              <a:tabLst>
                <a:tab pos="127000" algn="l"/>
              </a:tabLst>
            </a:pPr>
            <a:r>
              <a:rPr sz="1000" dirty="0">
                <a:latin typeface="Merriweather Sans" pitchFamily="2" charset="0"/>
                <a:cs typeface="Arial Narrow"/>
              </a:rPr>
              <a:t>Value</a:t>
            </a:r>
            <a:r>
              <a:rPr sz="1000" spc="-30" dirty="0">
                <a:latin typeface="Merriweather Sans" pitchFamily="2" charset="0"/>
                <a:cs typeface="Arial Narrow"/>
              </a:rPr>
              <a:t> </a:t>
            </a:r>
            <a:r>
              <a:rPr sz="1000" dirty="0">
                <a:latin typeface="Merriweather Sans" pitchFamily="2" charset="0"/>
                <a:cs typeface="Arial Narrow"/>
              </a:rPr>
              <a:t>the</a:t>
            </a:r>
            <a:r>
              <a:rPr sz="1000" spc="-10" dirty="0">
                <a:latin typeface="Merriweather Sans" pitchFamily="2" charset="0"/>
                <a:cs typeface="Arial Narrow"/>
              </a:rPr>
              <a:t> </a:t>
            </a:r>
            <a:r>
              <a:rPr sz="1000" dirty="0">
                <a:latin typeface="Merriweather Sans" pitchFamily="2" charset="0"/>
                <a:cs typeface="Arial Narrow"/>
              </a:rPr>
              <a:t>individual</a:t>
            </a:r>
            <a:r>
              <a:rPr sz="1000" spc="-40" dirty="0">
                <a:latin typeface="Merriweather Sans" pitchFamily="2" charset="0"/>
                <a:cs typeface="Arial Narrow"/>
              </a:rPr>
              <a:t> </a:t>
            </a:r>
            <a:r>
              <a:rPr sz="1000" spc="-10" dirty="0">
                <a:latin typeface="Merriweather Sans" pitchFamily="2" charset="0"/>
                <a:cs typeface="Arial Narrow"/>
              </a:rPr>
              <a:t>securities</a:t>
            </a:r>
            <a:r>
              <a:rPr sz="1000" spc="-45" dirty="0">
                <a:latin typeface="Merriweather Sans" pitchFamily="2" charset="0"/>
                <a:cs typeface="Arial Narrow"/>
              </a:rPr>
              <a:t> </a:t>
            </a:r>
            <a:r>
              <a:rPr sz="1000" dirty="0">
                <a:latin typeface="Merriweather Sans" pitchFamily="2" charset="0"/>
                <a:cs typeface="Arial Narrow"/>
              </a:rPr>
              <a:t>and</a:t>
            </a:r>
            <a:r>
              <a:rPr sz="1000" spc="-10" dirty="0">
                <a:latin typeface="Merriweather Sans" pitchFamily="2" charset="0"/>
                <a:cs typeface="Arial Narrow"/>
              </a:rPr>
              <a:t> </a:t>
            </a:r>
            <a:r>
              <a:rPr sz="1000" dirty="0">
                <a:latin typeface="Merriweather Sans" pitchFamily="2" charset="0"/>
                <a:cs typeface="Arial Narrow"/>
              </a:rPr>
              <a:t>calculate</a:t>
            </a:r>
            <a:r>
              <a:rPr sz="1000" spc="-35" dirty="0">
                <a:latin typeface="Merriweather Sans" pitchFamily="2" charset="0"/>
                <a:cs typeface="Arial Narrow"/>
              </a:rPr>
              <a:t> </a:t>
            </a:r>
            <a:r>
              <a:rPr sz="1000" spc="-10" dirty="0">
                <a:latin typeface="Merriweather Sans" pitchFamily="2" charset="0"/>
                <a:cs typeface="Arial Narrow"/>
              </a:rPr>
              <a:t>margins</a:t>
            </a:r>
            <a:endParaRPr sz="1000" dirty="0">
              <a:latin typeface="Merriweather Sans" pitchFamily="2" charset="0"/>
              <a:cs typeface="Arial Narrow"/>
            </a:endParaRPr>
          </a:p>
          <a:p>
            <a:pPr marL="127000" indent="-114300">
              <a:lnSpc>
                <a:spcPct val="100000"/>
              </a:lnSpc>
              <a:spcBef>
                <a:spcPts val="265"/>
              </a:spcBef>
              <a:buClr>
                <a:schemeClr val="tx1"/>
              </a:buClr>
              <a:buFont typeface="Times New Roman"/>
              <a:buChar char="•"/>
              <a:tabLst>
                <a:tab pos="127000" algn="l"/>
              </a:tabLst>
            </a:pPr>
            <a:r>
              <a:rPr sz="1000" dirty="0">
                <a:latin typeface="Merriweather Sans" pitchFamily="2" charset="0"/>
                <a:cs typeface="Arial Narrow"/>
              </a:rPr>
              <a:t>Agree</a:t>
            </a:r>
            <a:r>
              <a:rPr sz="1000" spc="-10" dirty="0">
                <a:latin typeface="Merriweather Sans" pitchFamily="2" charset="0"/>
                <a:cs typeface="Arial Narrow"/>
              </a:rPr>
              <a:t> </a:t>
            </a:r>
            <a:r>
              <a:rPr sz="1000" dirty="0">
                <a:latin typeface="Merriweather Sans" pitchFamily="2" charset="0"/>
                <a:cs typeface="Arial Narrow"/>
              </a:rPr>
              <a:t>trade</a:t>
            </a:r>
            <a:r>
              <a:rPr sz="1000" spc="-20" dirty="0">
                <a:latin typeface="Merriweather Sans" pitchFamily="2" charset="0"/>
                <a:cs typeface="Arial Narrow"/>
              </a:rPr>
              <a:t> </a:t>
            </a:r>
            <a:r>
              <a:rPr sz="1000" dirty="0">
                <a:latin typeface="Merriweather Sans" pitchFamily="2" charset="0"/>
                <a:cs typeface="Arial Narrow"/>
              </a:rPr>
              <a:t>and</a:t>
            </a:r>
            <a:r>
              <a:rPr sz="1000" spc="-5" dirty="0">
                <a:latin typeface="Merriweather Sans" pitchFamily="2" charset="0"/>
                <a:cs typeface="Arial Narrow"/>
              </a:rPr>
              <a:t> </a:t>
            </a:r>
            <a:r>
              <a:rPr sz="1000" spc="-10" dirty="0">
                <a:latin typeface="Merriweather Sans" pitchFamily="2" charset="0"/>
                <a:cs typeface="Arial Narrow"/>
              </a:rPr>
              <a:t>settlement</a:t>
            </a:r>
            <a:r>
              <a:rPr sz="1000" spc="-30" dirty="0">
                <a:latin typeface="Merriweather Sans" pitchFamily="2" charset="0"/>
                <a:cs typeface="Arial Narrow"/>
              </a:rPr>
              <a:t> </a:t>
            </a:r>
            <a:r>
              <a:rPr sz="1000" spc="-20" dirty="0">
                <a:latin typeface="Merriweather Sans" pitchFamily="2" charset="0"/>
                <a:cs typeface="Arial Narrow"/>
              </a:rPr>
              <a:t>date</a:t>
            </a:r>
            <a:endParaRPr sz="1000" dirty="0">
              <a:latin typeface="Merriweather Sans" pitchFamily="2" charset="0"/>
              <a:cs typeface="Arial Narrow"/>
            </a:endParaRPr>
          </a:p>
          <a:p>
            <a:pPr marL="127000" indent="-114300">
              <a:lnSpc>
                <a:spcPct val="100000"/>
              </a:lnSpc>
              <a:spcBef>
                <a:spcPts val="265"/>
              </a:spcBef>
              <a:buClr>
                <a:schemeClr val="tx1"/>
              </a:buClr>
              <a:buFont typeface="Times New Roman"/>
              <a:buChar char="•"/>
              <a:tabLst>
                <a:tab pos="127000" algn="l"/>
              </a:tabLst>
            </a:pPr>
            <a:r>
              <a:rPr sz="1000" spc="-10" dirty="0">
                <a:latin typeface="Merriweather Sans" pitchFamily="2" charset="0"/>
                <a:cs typeface="Arial Narrow"/>
              </a:rPr>
              <a:t>Exchange</a:t>
            </a:r>
            <a:r>
              <a:rPr sz="1000" spc="-35" dirty="0">
                <a:latin typeface="Merriweather Sans" pitchFamily="2" charset="0"/>
                <a:cs typeface="Arial Narrow"/>
              </a:rPr>
              <a:t> </a:t>
            </a:r>
            <a:r>
              <a:rPr sz="1000" dirty="0">
                <a:latin typeface="Merriweather Sans" pitchFamily="2" charset="0"/>
                <a:cs typeface="Arial Narrow"/>
              </a:rPr>
              <a:t>agent</a:t>
            </a:r>
            <a:r>
              <a:rPr sz="1000" spc="-20" dirty="0">
                <a:latin typeface="Merriweather Sans" pitchFamily="2" charset="0"/>
                <a:cs typeface="Arial Narrow"/>
              </a:rPr>
              <a:t> </a:t>
            </a:r>
            <a:r>
              <a:rPr sz="1000" dirty="0">
                <a:latin typeface="Merriweather Sans" pitchFamily="2" charset="0"/>
                <a:cs typeface="Arial Narrow"/>
              </a:rPr>
              <a:t>bank</a:t>
            </a:r>
            <a:r>
              <a:rPr sz="1000" spc="-5" dirty="0">
                <a:latin typeface="Merriweather Sans" pitchFamily="2" charset="0"/>
                <a:cs typeface="Arial Narrow"/>
              </a:rPr>
              <a:t> </a:t>
            </a:r>
            <a:r>
              <a:rPr sz="1000" spc="-10" dirty="0">
                <a:latin typeface="Merriweather Sans" pitchFamily="2" charset="0"/>
                <a:cs typeface="Arial Narrow"/>
              </a:rPr>
              <a:t>details,</a:t>
            </a:r>
            <a:r>
              <a:rPr sz="1000" spc="-25" dirty="0">
                <a:latin typeface="Merriweather Sans" pitchFamily="2" charset="0"/>
                <a:cs typeface="Arial Narrow"/>
              </a:rPr>
              <a:t> </a:t>
            </a:r>
            <a:r>
              <a:rPr sz="1000" dirty="0">
                <a:latin typeface="Merriweather Sans" pitchFamily="2" charset="0"/>
                <a:cs typeface="Arial Narrow"/>
              </a:rPr>
              <a:t>SWIFT,</a:t>
            </a:r>
            <a:r>
              <a:rPr sz="1000" spc="-5" dirty="0">
                <a:latin typeface="Merriweather Sans" pitchFamily="2" charset="0"/>
                <a:cs typeface="Arial Narrow"/>
              </a:rPr>
              <a:t> </a:t>
            </a:r>
            <a:r>
              <a:rPr sz="1000" spc="-10" dirty="0">
                <a:latin typeface="Merriweather Sans" pitchFamily="2" charset="0"/>
                <a:cs typeface="Arial Narrow"/>
              </a:rPr>
              <a:t>account</a:t>
            </a:r>
            <a:endParaRPr sz="1000" dirty="0">
              <a:latin typeface="Merriweather Sans" pitchFamily="2" charset="0"/>
              <a:cs typeface="Arial Narrow"/>
            </a:endParaRPr>
          </a:p>
          <a:p>
            <a:pPr marL="127000" indent="-114300">
              <a:lnSpc>
                <a:spcPct val="100000"/>
              </a:lnSpc>
              <a:spcBef>
                <a:spcPts val="265"/>
              </a:spcBef>
              <a:buClr>
                <a:schemeClr val="tx1"/>
              </a:buClr>
              <a:buFont typeface="Times New Roman"/>
              <a:buChar char="•"/>
              <a:tabLst>
                <a:tab pos="127000" algn="l"/>
              </a:tabLst>
            </a:pPr>
            <a:r>
              <a:rPr sz="1000" dirty="0">
                <a:latin typeface="Merriweather Sans" pitchFamily="2" charset="0"/>
                <a:cs typeface="Arial Narrow"/>
              </a:rPr>
              <a:t>Inform</a:t>
            </a:r>
            <a:r>
              <a:rPr sz="1000" spc="-10" dirty="0">
                <a:latin typeface="Merriweather Sans" pitchFamily="2" charset="0"/>
                <a:cs typeface="Arial Narrow"/>
              </a:rPr>
              <a:t> counterparty</a:t>
            </a:r>
            <a:r>
              <a:rPr sz="1000" spc="-20" dirty="0">
                <a:latin typeface="Merriweather Sans" pitchFamily="2" charset="0"/>
                <a:cs typeface="Arial Narrow"/>
              </a:rPr>
              <a:t> </a:t>
            </a:r>
            <a:r>
              <a:rPr sz="1000" dirty="0">
                <a:latin typeface="Merriweather Sans" pitchFamily="2" charset="0"/>
                <a:cs typeface="Arial Narrow"/>
              </a:rPr>
              <a:t>of </a:t>
            </a:r>
            <a:r>
              <a:rPr sz="1000" spc="-10" dirty="0">
                <a:latin typeface="Merriweather Sans" pitchFamily="2" charset="0"/>
                <a:cs typeface="Arial Narrow"/>
              </a:rPr>
              <a:t>securities</a:t>
            </a:r>
            <a:r>
              <a:rPr sz="1000" spc="-15" dirty="0">
                <a:latin typeface="Merriweather Sans" pitchFamily="2" charset="0"/>
                <a:cs typeface="Arial Narrow"/>
              </a:rPr>
              <a:t> </a:t>
            </a:r>
            <a:r>
              <a:rPr sz="1000" dirty="0">
                <a:latin typeface="Merriweather Sans" pitchFamily="2" charset="0"/>
                <a:cs typeface="Arial Narrow"/>
              </a:rPr>
              <a:t>to be</a:t>
            </a:r>
            <a:r>
              <a:rPr sz="1000" spc="5" dirty="0">
                <a:latin typeface="Merriweather Sans" pitchFamily="2" charset="0"/>
                <a:cs typeface="Arial Narrow"/>
              </a:rPr>
              <a:t> </a:t>
            </a:r>
            <a:r>
              <a:rPr sz="1000" spc="-20" dirty="0">
                <a:latin typeface="Merriweather Sans" pitchFamily="2" charset="0"/>
                <a:cs typeface="Arial Narrow"/>
              </a:rPr>
              <a:t>used</a:t>
            </a:r>
            <a:endParaRPr sz="1000" dirty="0">
              <a:latin typeface="Merriweather Sans" pitchFamily="2" charset="0"/>
              <a:cs typeface="Arial Narrow"/>
            </a:endParaRPr>
          </a:p>
          <a:p>
            <a:pPr marL="127000" indent="-114300">
              <a:lnSpc>
                <a:spcPct val="100000"/>
              </a:lnSpc>
              <a:spcBef>
                <a:spcPts val="265"/>
              </a:spcBef>
              <a:buClr>
                <a:schemeClr val="tx1"/>
              </a:buClr>
              <a:buFont typeface="Times New Roman"/>
              <a:buChar char="•"/>
              <a:tabLst>
                <a:tab pos="127000" algn="l"/>
              </a:tabLst>
            </a:pPr>
            <a:r>
              <a:rPr sz="1000" dirty="0">
                <a:latin typeface="Merriweather Sans" pitchFamily="2" charset="0"/>
                <a:cs typeface="Arial Narrow"/>
              </a:rPr>
              <a:t>Instruct</a:t>
            </a:r>
            <a:r>
              <a:rPr sz="1000" spc="-40" dirty="0">
                <a:latin typeface="Merriweather Sans" pitchFamily="2" charset="0"/>
                <a:cs typeface="Arial Narrow"/>
              </a:rPr>
              <a:t> </a:t>
            </a:r>
            <a:r>
              <a:rPr sz="1000" dirty="0">
                <a:latin typeface="Merriweather Sans" pitchFamily="2" charset="0"/>
                <a:cs typeface="Arial Narrow"/>
              </a:rPr>
              <a:t>back</a:t>
            </a:r>
            <a:r>
              <a:rPr sz="1000" spc="-35" dirty="0">
                <a:latin typeface="Merriweather Sans" pitchFamily="2" charset="0"/>
                <a:cs typeface="Arial Narrow"/>
              </a:rPr>
              <a:t> </a:t>
            </a:r>
            <a:r>
              <a:rPr sz="1000" dirty="0">
                <a:latin typeface="Merriweather Sans" pitchFamily="2" charset="0"/>
                <a:cs typeface="Arial Narrow"/>
              </a:rPr>
              <a:t>office</a:t>
            </a:r>
            <a:r>
              <a:rPr sz="1000" spc="-40" dirty="0">
                <a:latin typeface="Merriweather Sans" pitchFamily="2" charset="0"/>
                <a:cs typeface="Arial Narrow"/>
              </a:rPr>
              <a:t> </a:t>
            </a:r>
            <a:r>
              <a:rPr sz="1000" dirty="0">
                <a:latin typeface="Merriweather Sans" pitchFamily="2" charset="0"/>
                <a:cs typeface="Arial Narrow"/>
              </a:rPr>
              <a:t>to</a:t>
            </a:r>
            <a:r>
              <a:rPr sz="1000" spc="-25" dirty="0">
                <a:latin typeface="Merriweather Sans" pitchFamily="2" charset="0"/>
                <a:cs typeface="Arial Narrow"/>
              </a:rPr>
              <a:t> </a:t>
            </a:r>
            <a:r>
              <a:rPr sz="1000" dirty="0">
                <a:latin typeface="Merriweather Sans" pitchFamily="2" charset="0"/>
                <a:cs typeface="Arial Narrow"/>
              </a:rPr>
              <a:t>match</a:t>
            </a:r>
            <a:r>
              <a:rPr sz="1000" spc="-35" dirty="0">
                <a:latin typeface="Merriweather Sans" pitchFamily="2" charset="0"/>
                <a:cs typeface="Arial Narrow"/>
              </a:rPr>
              <a:t> </a:t>
            </a:r>
            <a:r>
              <a:rPr sz="1000" spc="-10" dirty="0">
                <a:latin typeface="Merriweather Sans" pitchFamily="2" charset="0"/>
                <a:cs typeface="Arial Narrow"/>
              </a:rPr>
              <a:t>counterparty</a:t>
            </a:r>
            <a:endParaRPr sz="1000" dirty="0">
              <a:latin typeface="Merriweather Sans" pitchFamily="2" charset="0"/>
              <a:cs typeface="Arial Narrow"/>
            </a:endParaRPr>
          </a:p>
          <a:p>
            <a:pPr marL="127000" indent="-114300">
              <a:lnSpc>
                <a:spcPct val="100000"/>
              </a:lnSpc>
              <a:spcBef>
                <a:spcPts val="260"/>
              </a:spcBef>
              <a:buClr>
                <a:schemeClr val="tx1"/>
              </a:buClr>
              <a:buFont typeface="Times New Roman"/>
              <a:buChar char="•"/>
              <a:tabLst>
                <a:tab pos="127000" algn="l"/>
              </a:tabLst>
            </a:pPr>
            <a:r>
              <a:rPr sz="1000" spc="-10" dirty="0">
                <a:latin typeface="Merriweather Sans" pitchFamily="2" charset="0"/>
                <a:cs typeface="Arial Narrow"/>
              </a:rPr>
              <a:t>Instruct/Monitor</a:t>
            </a:r>
            <a:r>
              <a:rPr sz="1000" spc="80" dirty="0">
                <a:latin typeface="Merriweather Sans" pitchFamily="2" charset="0"/>
                <a:cs typeface="Arial Narrow"/>
              </a:rPr>
              <a:t> </a:t>
            </a:r>
            <a:r>
              <a:rPr sz="1000" spc="-10" dirty="0">
                <a:latin typeface="Merriweather Sans" pitchFamily="2" charset="0"/>
                <a:cs typeface="Arial Narrow"/>
              </a:rPr>
              <a:t>Settlement</a:t>
            </a:r>
            <a:endParaRPr sz="1000" dirty="0">
              <a:latin typeface="Merriweather Sans" pitchFamily="2" charset="0"/>
              <a:cs typeface="Arial Narrow"/>
            </a:endParaRPr>
          </a:p>
        </p:txBody>
      </p:sp>
      <p:sp>
        <p:nvSpPr>
          <p:cNvPr id="11" name="object 9">
            <a:extLst>
              <a:ext uri="{FF2B5EF4-FFF2-40B4-BE49-F238E27FC236}">
                <a16:creationId xmlns:a16="http://schemas.microsoft.com/office/drawing/2014/main" id="{D60D4199-0A1A-46BB-BE8F-C528F2D209E9}"/>
              </a:ext>
            </a:extLst>
          </p:cNvPr>
          <p:cNvSpPr txBox="1"/>
          <p:nvPr/>
        </p:nvSpPr>
        <p:spPr>
          <a:xfrm>
            <a:off x="7130551" y="2379985"/>
            <a:ext cx="4455026" cy="1657861"/>
          </a:xfrm>
          <a:prstGeom prst="rect">
            <a:avLst/>
          </a:prstGeom>
        </p:spPr>
        <p:txBody>
          <a:bodyPr vert="horz" wrap="square" lIns="0" tIns="45720" rIns="0" bIns="0" rtlCol="0">
            <a:noAutofit/>
          </a:bodyPr>
          <a:lstStyle/>
          <a:p>
            <a:pPr marL="127000" indent="-114300">
              <a:lnSpc>
                <a:spcPct val="100000"/>
              </a:lnSpc>
              <a:spcBef>
                <a:spcPts val="360"/>
              </a:spcBef>
              <a:buClr>
                <a:schemeClr val="tx1"/>
              </a:buClr>
              <a:buFont typeface="Times New Roman"/>
              <a:buChar char="•"/>
              <a:tabLst>
                <a:tab pos="127000" algn="l"/>
              </a:tabLst>
            </a:pPr>
            <a:r>
              <a:rPr sz="1000" dirty="0">
                <a:latin typeface="Merriweather Sans" pitchFamily="2" charset="0"/>
                <a:cs typeface="Arial Narrow"/>
              </a:rPr>
              <a:t>Agree</a:t>
            </a:r>
            <a:r>
              <a:rPr sz="1000" spc="-10" dirty="0">
                <a:latin typeface="Merriweather Sans" pitchFamily="2" charset="0"/>
                <a:cs typeface="Arial Narrow"/>
              </a:rPr>
              <a:t> security/cash,</a:t>
            </a:r>
            <a:r>
              <a:rPr sz="1000" spc="-30" dirty="0">
                <a:latin typeface="Merriweather Sans" pitchFamily="2" charset="0"/>
                <a:cs typeface="Arial Narrow"/>
              </a:rPr>
              <a:t> </a:t>
            </a:r>
            <a:r>
              <a:rPr sz="1000" dirty="0">
                <a:latin typeface="Merriweather Sans" pitchFamily="2" charset="0"/>
                <a:cs typeface="Arial Narrow"/>
              </a:rPr>
              <a:t>duration</a:t>
            </a:r>
            <a:r>
              <a:rPr sz="1000" spc="-20" dirty="0">
                <a:latin typeface="Merriweather Sans" pitchFamily="2" charset="0"/>
                <a:cs typeface="Arial Narrow"/>
              </a:rPr>
              <a:t> </a:t>
            </a:r>
            <a:r>
              <a:rPr sz="1000" dirty="0">
                <a:latin typeface="Merriweather Sans" pitchFamily="2" charset="0"/>
                <a:cs typeface="Arial Narrow"/>
              </a:rPr>
              <a:t>and </a:t>
            </a:r>
            <a:r>
              <a:rPr sz="1000" spc="-20" dirty="0">
                <a:latin typeface="Merriweather Sans" pitchFamily="2" charset="0"/>
                <a:cs typeface="Arial Narrow"/>
              </a:rPr>
              <a:t>rate</a:t>
            </a:r>
            <a:endParaRPr sz="1000" dirty="0">
              <a:latin typeface="Merriweather Sans" pitchFamily="2" charset="0"/>
              <a:cs typeface="Arial Narrow"/>
            </a:endParaRPr>
          </a:p>
          <a:p>
            <a:pPr marL="127000" marR="5080" indent="-114300">
              <a:lnSpc>
                <a:spcPct val="100000"/>
              </a:lnSpc>
              <a:spcBef>
                <a:spcPts val="265"/>
              </a:spcBef>
              <a:buClr>
                <a:schemeClr val="tx1"/>
              </a:buClr>
              <a:buFont typeface="Times New Roman"/>
              <a:buChar char="•"/>
              <a:tabLst>
                <a:tab pos="127000" algn="l"/>
              </a:tabLst>
            </a:pPr>
            <a:r>
              <a:rPr sz="1000" dirty="0">
                <a:latin typeface="Merriweather Sans" pitchFamily="2" charset="0"/>
                <a:cs typeface="Arial Narrow"/>
              </a:rPr>
              <a:t>Instruct</a:t>
            </a:r>
            <a:r>
              <a:rPr sz="1000" spc="-35" dirty="0">
                <a:latin typeface="Merriweather Sans" pitchFamily="2" charset="0"/>
                <a:cs typeface="Arial Narrow"/>
              </a:rPr>
              <a:t> </a:t>
            </a:r>
            <a:r>
              <a:rPr sz="1000" dirty="0">
                <a:latin typeface="Merriweather Sans" pitchFamily="2" charset="0"/>
                <a:cs typeface="Arial Narrow"/>
              </a:rPr>
              <a:t>the</a:t>
            </a:r>
            <a:r>
              <a:rPr sz="1000" spc="-20" dirty="0">
                <a:latin typeface="Merriweather Sans" pitchFamily="2" charset="0"/>
                <a:cs typeface="Arial Narrow"/>
              </a:rPr>
              <a:t> </a:t>
            </a:r>
            <a:r>
              <a:rPr sz="1000" spc="-10" dirty="0">
                <a:latin typeface="Merriweather Sans" pitchFamily="2" charset="0"/>
                <a:cs typeface="Arial Narrow"/>
              </a:rPr>
              <a:t>tri-</a:t>
            </a:r>
            <a:r>
              <a:rPr sz="1000" dirty="0">
                <a:latin typeface="Merriweather Sans" pitchFamily="2" charset="0"/>
                <a:cs typeface="Arial Narrow"/>
              </a:rPr>
              <a:t>party</a:t>
            </a:r>
            <a:r>
              <a:rPr sz="1000" spc="-30" dirty="0">
                <a:latin typeface="Merriweather Sans" pitchFamily="2" charset="0"/>
                <a:cs typeface="Arial Narrow"/>
              </a:rPr>
              <a:t> </a:t>
            </a:r>
            <a:r>
              <a:rPr sz="1000" dirty="0">
                <a:latin typeface="Merriweather Sans" pitchFamily="2" charset="0"/>
                <a:cs typeface="Arial Narrow"/>
              </a:rPr>
              <a:t>agent</a:t>
            </a:r>
            <a:r>
              <a:rPr sz="1000" spc="-35" dirty="0">
                <a:latin typeface="Merriweather Sans" pitchFamily="2" charset="0"/>
                <a:cs typeface="Arial Narrow"/>
              </a:rPr>
              <a:t> </a:t>
            </a:r>
            <a:r>
              <a:rPr sz="1000" dirty="0">
                <a:latin typeface="Merriweather Sans" pitchFamily="2" charset="0"/>
                <a:cs typeface="Arial Narrow"/>
              </a:rPr>
              <a:t>of</a:t>
            </a:r>
            <a:r>
              <a:rPr sz="1000" spc="-25" dirty="0">
                <a:latin typeface="Merriweather Sans" pitchFamily="2" charset="0"/>
                <a:cs typeface="Arial Narrow"/>
              </a:rPr>
              <a:t> </a:t>
            </a:r>
            <a:r>
              <a:rPr sz="1000" dirty="0">
                <a:latin typeface="Merriweather Sans" pitchFamily="2" charset="0"/>
                <a:cs typeface="Arial Narrow"/>
              </a:rPr>
              <a:t>the</a:t>
            </a:r>
            <a:r>
              <a:rPr sz="1000" spc="-15" dirty="0">
                <a:latin typeface="Merriweather Sans" pitchFamily="2" charset="0"/>
                <a:cs typeface="Arial Narrow"/>
              </a:rPr>
              <a:t> </a:t>
            </a:r>
            <a:r>
              <a:rPr sz="1000" spc="-10" dirty="0">
                <a:latin typeface="Merriweather Sans" pitchFamily="2" charset="0"/>
                <a:cs typeface="Arial Narrow"/>
              </a:rPr>
              <a:t>cash/security, </a:t>
            </a:r>
            <a:r>
              <a:rPr sz="1000" dirty="0">
                <a:latin typeface="Merriweather Sans" pitchFamily="2" charset="0"/>
                <a:cs typeface="Arial Narrow"/>
              </a:rPr>
              <a:t>duration</a:t>
            </a:r>
            <a:r>
              <a:rPr sz="1000" spc="-45" dirty="0">
                <a:latin typeface="Merriweather Sans" pitchFamily="2" charset="0"/>
                <a:cs typeface="Arial Narrow"/>
              </a:rPr>
              <a:t> </a:t>
            </a:r>
            <a:r>
              <a:rPr sz="1000" dirty="0">
                <a:latin typeface="Merriweather Sans" pitchFamily="2" charset="0"/>
                <a:cs typeface="Arial Narrow"/>
              </a:rPr>
              <a:t>and</a:t>
            </a:r>
            <a:r>
              <a:rPr sz="1000" spc="-45" dirty="0">
                <a:latin typeface="Merriweather Sans" pitchFamily="2" charset="0"/>
                <a:cs typeface="Arial Narrow"/>
              </a:rPr>
              <a:t> </a:t>
            </a:r>
            <a:r>
              <a:rPr sz="1000" spc="-20" dirty="0">
                <a:latin typeface="Merriweather Sans" pitchFamily="2" charset="0"/>
                <a:cs typeface="Arial Narrow"/>
              </a:rPr>
              <a:t>rate</a:t>
            </a:r>
            <a:endParaRPr sz="1000" dirty="0">
              <a:latin typeface="Merriweather Sans" pitchFamily="2" charset="0"/>
              <a:cs typeface="Arial Narrow"/>
            </a:endParaRPr>
          </a:p>
          <a:p>
            <a:pPr marL="127000" indent="-114300">
              <a:lnSpc>
                <a:spcPct val="100000"/>
              </a:lnSpc>
              <a:spcBef>
                <a:spcPts val="265"/>
              </a:spcBef>
              <a:buClr>
                <a:schemeClr val="tx1"/>
              </a:buClr>
              <a:buFont typeface="Times New Roman"/>
              <a:buChar char="•"/>
              <a:tabLst>
                <a:tab pos="127000" algn="l"/>
              </a:tabLst>
            </a:pPr>
            <a:r>
              <a:rPr sz="1000" dirty="0">
                <a:latin typeface="Merriweather Sans" pitchFamily="2" charset="0"/>
                <a:cs typeface="Arial Narrow"/>
              </a:rPr>
              <a:t>Sec</a:t>
            </a:r>
            <a:r>
              <a:rPr sz="1000" spc="-30" dirty="0">
                <a:latin typeface="Merriweather Sans" pitchFamily="2" charset="0"/>
                <a:cs typeface="Arial Narrow"/>
              </a:rPr>
              <a:t> </a:t>
            </a:r>
            <a:r>
              <a:rPr sz="1000" dirty="0">
                <a:latin typeface="Merriweather Sans" pitchFamily="2" charset="0"/>
                <a:cs typeface="Arial Narrow"/>
              </a:rPr>
              <a:t>Lending</a:t>
            </a:r>
            <a:r>
              <a:rPr sz="1000" spc="-50" dirty="0">
                <a:latin typeface="Merriweather Sans" pitchFamily="2" charset="0"/>
                <a:cs typeface="Arial Narrow"/>
              </a:rPr>
              <a:t> </a:t>
            </a:r>
            <a:r>
              <a:rPr sz="1000" dirty="0">
                <a:latin typeface="Merriweather Sans" pitchFamily="2" charset="0"/>
                <a:cs typeface="Arial Narrow"/>
              </a:rPr>
              <a:t>the</a:t>
            </a:r>
            <a:r>
              <a:rPr sz="1000" spc="-30" dirty="0">
                <a:latin typeface="Merriweather Sans" pitchFamily="2" charset="0"/>
                <a:cs typeface="Arial Narrow"/>
              </a:rPr>
              <a:t> </a:t>
            </a:r>
            <a:r>
              <a:rPr sz="1000" dirty="0">
                <a:latin typeface="Merriweather Sans" pitchFamily="2" charset="0"/>
                <a:cs typeface="Arial Narrow"/>
              </a:rPr>
              <a:t>security</a:t>
            </a:r>
            <a:r>
              <a:rPr sz="1000" spc="-35" dirty="0">
                <a:latin typeface="Merriweather Sans" pitchFamily="2" charset="0"/>
                <a:cs typeface="Arial Narrow"/>
              </a:rPr>
              <a:t> </a:t>
            </a:r>
            <a:r>
              <a:rPr sz="1000" spc="-10" dirty="0">
                <a:latin typeface="Merriweather Sans" pitchFamily="2" charset="0"/>
                <a:cs typeface="Arial Narrow"/>
              </a:rPr>
              <a:t>bilaterally</a:t>
            </a:r>
            <a:endParaRPr sz="1000" dirty="0">
              <a:latin typeface="Merriweather Sans" pitchFamily="2" charset="0"/>
              <a:cs typeface="Arial Narrow"/>
            </a:endParaRPr>
          </a:p>
        </p:txBody>
      </p:sp>
      <p:sp>
        <p:nvSpPr>
          <p:cNvPr id="12" name="object 10">
            <a:extLst>
              <a:ext uri="{FF2B5EF4-FFF2-40B4-BE49-F238E27FC236}">
                <a16:creationId xmlns:a16="http://schemas.microsoft.com/office/drawing/2014/main" id="{39232ED5-A4A6-484D-8734-E08DE679349F}"/>
              </a:ext>
            </a:extLst>
          </p:cNvPr>
          <p:cNvSpPr txBox="1"/>
          <p:nvPr/>
        </p:nvSpPr>
        <p:spPr>
          <a:xfrm>
            <a:off x="2487737" y="4120073"/>
            <a:ext cx="4455026" cy="831401"/>
          </a:xfrm>
          <a:prstGeom prst="rect">
            <a:avLst/>
          </a:prstGeom>
        </p:spPr>
        <p:txBody>
          <a:bodyPr vert="horz" wrap="square" lIns="0" tIns="45720" rIns="0" bIns="0" rtlCol="0">
            <a:noAutofit/>
          </a:bodyPr>
          <a:lstStyle/>
          <a:p>
            <a:pPr marL="127000" indent="-114300">
              <a:lnSpc>
                <a:spcPct val="100000"/>
              </a:lnSpc>
              <a:spcBef>
                <a:spcPts val="360"/>
              </a:spcBef>
              <a:buClr>
                <a:schemeClr val="bg1"/>
              </a:buClr>
              <a:buFont typeface="Times New Roman"/>
              <a:buChar char="•"/>
              <a:tabLst>
                <a:tab pos="127000" algn="l"/>
              </a:tabLst>
            </a:pPr>
            <a:r>
              <a:rPr sz="1000" dirty="0">
                <a:latin typeface="Merriweather Sans" pitchFamily="2" charset="0"/>
                <a:cs typeface="Arial Narrow"/>
              </a:rPr>
              <a:t>Value</a:t>
            </a:r>
            <a:r>
              <a:rPr sz="1000" spc="-50" dirty="0">
                <a:latin typeface="Merriweather Sans" pitchFamily="2" charset="0"/>
                <a:cs typeface="Arial Narrow"/>
              </a:rPr>
              <a:t> </a:t>
            </a:r>
            <a:r>
              <a:rPr sz="1000" dirty="0">
                <a:latin typeface="Merriweather Sans" pitchFamily="2" charset="0"/>
                <a:cs typeface="Arial Narrow"/>
              </a:rPr>
              <a:t>the</a:t>
            </a:r>
            <a:r>
              <a:rPr sz="1000" spc="-20" dirty="0">
                <a:latin typeface="Merriweather Sans" pitchFamily="2" charset="0"/>
                <a:cs typeface="Arial Narrow"/>
              </a:rPr>
              <a:t> </a:t>
            </a:r>
            <a:r>
              <a:rPr sz="1000" spc="-10" dirty="0">
                <a:latin typeface="Merriweather Sans" pitchFamily="2" charset="0"/>
                <a:cs typeface="Arial Narrow"/>
              </a:rPr>
              <a:t>collateral</a:t>
            </a:r>
            <a:endParaRPr sz="1000" dirty="0">
              <a:latin typeface="Merriweather Sans" pitchFamily="2" charset="0"/>
              <a:cs typeface="Arial Narrow"/>
            </a:endParaRPr>
          </a:p>
          <a:p>
            <a:pPr marL="127000" indent="-114300">
              <a:lnSpc>
                <a:spcPct val="100000"/>
              </a:lnSpc>
              <a:spcBef>
                <a:spcPts val="265"/>
              </a:spcBef>
              <a:buClr>
                <a:schemeClr val="bg1"/>
              </a:buClr>
              <a:buFont typeface="Times New Roman"/>
              <a:buChar char="•"/>
              <a:tabLst>
                <a:tab pos="127000" algn="l"/>
              </a:tabLst>
            </a:pPr>
            <a:r>
              <a:rPr sz="1000" dirty="0">
                <a:latin typeface="Merriweather Sans" pitchFamily="2" charset="0"/>
                <a:cs typeface="Arial Narrow"/>
              </a:rPr>
              <a:t>Make</a:t>
            </a:r>
            <a:r>
              <a:rPr sz="1000" spc="-40" dirty="0">
                <a:latin typeface="Merriweather Sans" pitchFamily="2" charset="0"/>
                <a:cs typeface="Arial Narrow"/>
              </a:rPr>
              <a:t> </a:t>
            </a:r>
            <a:r>
              <a:rPr sz="1000" dirty="0">
                <a:latin typeface="Merriweather Sans" pitchFamily="2" charset="0"/>
                <a:cs typeface="Arial Narrow"/>
              </a:rPr>
              <a:t>margin</a:t>
            </a:r>
            <a:r>
              <a:rPr sz="1000" spc="-35" dirty="0">
                <a:latin typeface="Merriweather Sans" pitchFamily="2" charset="0"/>
                <a:cs typeface="Arial Narrow"/>
              </a:rPr>
              <a:t> </a:t>
            </a:r>
            <a:r>
              <a:rPr sz="1000" dirty="0">
                <a:latin typeface="Merriweather Sans" pitchFamily="2" charset="0"/>
                <a:cs typeface="Arial Narrow"/>
              </a:rPr>
              <a:t>calls</a:t>
            </a:r>
            <a:r>
              <a:rPr sz="1000" spc="-30" dirty="0">
                <a:latin typeface="Merriweather Sans" pitchFamily="2" charset="0"/>
                <a:cs typeface="Arial Narrow"/>
              </a:rPr>
              <a:t> </a:t>
            </a:r>
            <a:r>
              <a:rPr sz="1000" dirty="0">
                <a:latin typeface="Merriweather Sans" pitchFamily="2" charset="0"/>
                <a:cs typeface="Arial Narrow"/>
              </a:rPr>
              <a:t>as</a:t>
            </a:r>
            <a:r>
              <a:rPr sz="1000" spc="-20" dirty="0">
                <a:latin typeface="Merriweather Sans" pitchFamily="2" charset="0"/>
                <a:cs typeface="Arial Narrow"/>
              </a:rPr>
              <a:t> </a:t>
            </a:r>
            <a:r>
              <a:rPr sz="1000" spc="-10" dirty="0">
                <a:latin typeface="Merriweather Sans" pitchFamily="2" charset="0"/>
                <a:cs typeface="Arial Narrow"/>
              </a:rPr>
              <a:t>needed</a:t>
            </a:r>
            <a:endParaRPr sz="1000" dirty="0">
              <a:latin typeface="Merriweather Sans" pitchFamily="2" charset="0"/>
              <a:cs typeface="Arial Narrow"/>
            </a:endParaRPr>
          </a:p>
          <a:p>
            <a:pPr marL="127000" indent="-114300">
              <a:lnSpc>
                <a:spcPct val="100000"/>
              </a:lnSpc>
              <a:spcBef>
                <a:spcPts val="265"/>
              </a:spcBef>
              <a:buClr>
                <a:schemeClr val="bg1"/>
              </a:buClr>
              <a:buFont typeface="Times New Roman"/>
              <a:buChar char="•"/>
              <a:tabLst>
                <a:tab pos="127000" algn="l"/>
              </a:tabLst>
            </a:pPr>
            <a:r>
              <a:rPr sz="1000" dirty="0">
                <a:latin typeface="Merriweather Sans" pitchFamily="2" charset="0"/>
                <a:cs typeface="Arial Narrow"/>
              </a:rPr>
              <a:t>Monitor</a:t>
            </a:r>
            <a:r>
              <a:rPr sz="1000" spc="-45" dirty="0">
                <a:latin typeface="Merriweather Sans" pitchFamily="2" charset="0"/>
                <a:cs typeface="Arial Narrow"/>
              </a:rPr>
              <a:t> </a:t>
            </a:r>
            <a:r>
              <a:rPr sz="1000" dirty="0">
                <a:latin typeface="Merriweather Sans" pitchFamily="2" charset="0"/>
                <a:cs typeface="Arial Narrow"/>
              </a:rPr>
              <a:t>for</a:t>
            </a:r>
            <a:r>
              <a:rPr sz="1000" spc="-35" dirty="0">
                <a:latin typeface="Merriweather Sans" pitchFamily="2" charset="0"/>
                <a:cs typeface="Arial Narrow"/>
              </a:rPr>
              <a:t> </a:t>
            </a:r>
            <a:r>
              <a:rPr sz="1000" dirty="0">
                <a:latin typeface="Merriweather Sans" pitchFamily="2" charset="0"/>
                <a:cs typeface="Arial Narrow"/>
              </a:rPr>
              <a:t>upcoming</a:t>
            </a:r>
            <a:r>
              <a:rPr sz="1000" spc="-50" dirty="0">
                <a:latin typeface="Merriweather Sans" pitchFamily="2" charset="0"/>
                <a:cs typeface="Arial Narrow"/>
              </a:rPr>
              <a:t> </a:t>
            </a:r>
            <a:r>
              <a:rPr sz="1000" dirty="0">
                <a:latin typeface="Merriweather Sans" pitchFamily="2" charset="0"/>
                <a:cs typeface="Arial Narrow"/>
              </a:rPr>
              <a:t>income</a:t>
            </a:r>
            <a:r>
              <a:rPr sz="1000" spc="-50" dirty="0">
                <a:latin typeface="Merriweather Sans" pitchFamily="2" charset="0"/>
                <a:cs typeface="Arial Narrow"/>
              </a:rPr>
              <a:t> </a:t>
            </a:r>
            <a:r>
              <a:rPr sz="1000" spc="-20" dirty="0">
                <a:latin typeface="Merriweather Sans" pitchFamily="2" charset="0"/>
                <a:cs typeface="Arial Narrow"/>
              </a:rPr>
              <a:t>event</a:t>
            </a:r>
            <a:endParaRPr sz="1000" dirty="0">
              <a:latin typeface="Merriweather Sans" pitchFamily="2" charset="0"/>
              <a:cs typeface="Arial Narrow"/>
            </a:endParaRPr>
          </a:p>
          <a:p>
            <a:pPr marL="127000" indent="-114300">
              <a:lnSpc>
                <a:spcPct val="100000"/>
              </a:lnSpc>
              <a:spcBef>
                <a:spcPts val="265"/>
              </a:spcBef>
              <a:buClr>
                <a:schemeClr val="bg1"/>
              </a:buClr>
              <a:buFont typeface="Times New Roman"/>
              <a:buChar char="•"/>
              <a:tabLst>
                <a:tab pos="127000" algn="l"/>
              </a:tabLst>
            </a:pPr>
            <a:r>
              <a:rPr sz="1000" dirty="0">
                <a:latin typeface="Merriweather Sans" pitchFamily="2" charset="0"/>
                <a:cs typeface="Arial Narrow"/>
              </a:rPr>
              <a:t>Arrange</a:t>
            </a:r>
            <a:r>
              <a:rPr sz="1000" spc="-10" dirty="0">
                <a:latin typeface="Merriweather Sans" pitchFamily="2" charset="0"/>
                <a:cs typeface="Arial Narrow"/>
              </a:rPr>
              <a:t> </a:t>
            </a:r>
            <a:r>
              <a:rPr sz="1000" dirty="0">
                <a:latin typeface="Merriweather Sans" pitchFamily="2" charset="0"/>
                <a:cs typeface="Arial Narrow"/>
              </a:rPr>
              <a:t>for</a:t>
            </a:r>
            <a:r>
              <a:rPr sz="1000" spc="25" dirty="0">
                <a:latin typeface="Merriweather Sans" pitchFamily="2" charset="0"/>
                <a:cs typeface="Arial Narrow"/>
              </a:rPr>
              <a:t> </a:t>
            </a:r>
            <a:r>
              <a:rPr sz="1000" spc="-10" dirty="0">
                <a:latin typeface="Merriweather Sans" pitchFamily="2" charset="0"/>
                <a:cs typeface="Arial Narrow"/>
              </a:rPr>
              <a:t>substitutions</a:t>
            </a:r>
            <a:r>
              <a:rPr sz="1000" spc="-30" dirty="0">
                <a:latin typeface="Merriweather Sans" pitchFamily="2" charset="0"/>
                <a:cs typeface="Arial Narrow"/>
              </a:rPr>
              <a:t> </a:t>
            </a:r>
            <a:r>
              <a:rPr sz="1000" dirty="0">
                <a:latin typeface="Merriweather Sans" pitchFamily="2" charset="0"/>
                <a:cs typeface="Arial Narrow"/>
              </a:rPr>
              <a:t>as</a:t>
            </a:r>
            <a:r>
              <a:rPr sz="1000" spc="15" dirty="0">
                <a:latin typeface="Merriweather Sans" pitchFamily="2" charset="0"/>
                <a:cs typeface="Arial Narrow"/>
              </a:rPr>
              <a:t> </a:t>
            </a:r>
            <a:r>
              <a:rPr sz="1000" spc="-10" dirty="0">
                <a:latin typeface="Merriweather Sans" pitchFamily="2" charset="0"/>
                <a:cs typeface="Arial Narrow"/>
              </a:rPr>
              <a:t>needed</a:t>
            </a:r>
            <a:endParaRPr sz="1000" dirty="0">
              <a:latin typeface="Merriweather Sans" pitchFamily="2" charset="0"/>
              <a:cs typeface="Arial Narrow"/>
            </a:endParaRPr>
          </a:p>
        </p:txBody>
      </p:sp>
      <p:sp>
        <p:nvSpPr>
          <p:cNvPr id="13" name="object 11">
            <a:extLst>
              <a:ext uri="{FF2B5EF4-FFF2-40B4-BE49-F238E27FC236}">
                <a16:creationId xmlns:a16="http://schemas.microsoft.com/office/drawing/2014/main" id="{1313C8F6-42EC-40D8-8B19-27A63A69AB5A}"/>
              </a:ext>
            </a:extLst>
          </p:cNvPr>
          <p:cNvSpPr txBox="1"/>
          <p:nvPr/>
        </p:nvSpPr>
        <p:spPr>
          <a:xfrm>
            <a:off x="7130551" y="4120073"/>
            <a:ext cx="4455026" cy="831401"/>
          </a:xfrm>
          <a:prstGeom prst="rect">
            <a:avLst/>
          </a:prstGeom>
        </p:spPr>
        <p:txBody>
          <a:bodyPr vert="horz" wrap="square" lIns="0" tIns="12700" rIns="0" bIns="0" rtlCol="0">
            <a:noAutofit/>
          </a:bodyPr>
          <a:lstStyle/>
          <a:p>
            <a:pPr marL="127000" marR="5080" indent="-114300">
              <a:lnSpc>
                <a:spcPct val="100000"/>
              </a:lnSpc>
              <a:spcBef>
                <a:spcPts val="100"/>
              </a:spcBef>
              <a:buClr>
                <a:schemeClr val="bg1"/>
              </a:buClr>
              <a:buFont typeface="Times New Roman"/>
              <a:buChar char="•"/>
              <a:tabLst>
                <a:tab pos="127000" algn="l"/>
              </a:tabLst>
            </a:pPr>
            <a:r>
              <a:rPr sz="1000" spc="-10" dirty="0">
                <a:latin typeface="Merriweather Sans" pitchFamily="2" charset="0"/>
                <a:cs typeface="Arial Narrow"/>
              </a:rPr>
              <a:t>Tri-</a:t>
            </a:r>
            <a:r>
              <a:rPr sz="1000" dirty="0">
                <a:latin typeface="Merriweather Sans" pitchFamily="2" charset="0"/>
                <a:cs typeface="Arial Narrow"/>
              </a:rPr>
              <a:t>party</a:t>
            </a:r>
            <a:r>
              <a:rPr sz="1000" spc="-25" dirty="0">
                <a:latin typeface="Merriweather Sans" pitchFamily="2" charset="0"/>
                <a:cs typeface="Arial Narrow"/>
              </a:rPr>
              <a:t> </a:t>
            </a:r>
            <a:r>
              <a:rPr sz="1000" dirty="0">
                <a:latin typeface="Merriweather Sans" pitchFamily="2" charset="0"/>
                <a:cs typeface="Arial Narrow"/>
              </a:rPr>
              <a:t>agents</a:t>
            </a:r>
            <a:r>
              <a:rPr sz="1000" spc="-20" dirty="0">
                <a:latin typeface="Merriweather Sans" pitchFamily="2" charset="0"/>
                <a:cs typeface="Arial Narrow"/>
              </a:rPr>
              <a:t> </a:t>
            </a:r>
            <a:r>
              <a:rPr sz="1000" spc="-10" dirty="0">
                <a:latin typeface="Merriweather Sans" pitchFamily="2" charset="0"/>
                <a:cs typeface="Arial Narrow"/>
              </a:rPr>
              <a:t>undertake</a:t>
            </a:r>
            <a:r>
              <a:rPr sz="1000" spc="-35" dirty="0">
                <a:latin typeface="Merriweather Sans" pitchFamily="2" charset="0"/>
                <a:cs typeface="Arial Narrow"/>
              </a:rPr>
              <a:t> </a:t>
            </a:r>
            <a:r>
              <a:rPr sz="1000" dirty="0">
                <a:latin typeface="Merriweather Sans" pitchFamily="2" charset="0"/>
                <a:cs typeface="Arial Narrow"/>
              </a:rPr>
              <a:t>the</a:t>
            </a:r>
            <a:r>
              <a:rPr sz="1000" spc="-10" dirty="0">
                <a:latin typeface="Merriweather Sans" pitchFamily="2" charset="0"/>
                <a:cs typeface="Arial Narrow"/>
              </a:rPr>
              <a:t> </a:t>
            </a:r>
            <a:r>
              <a:rPr sz="1000" dirty="0">
                <a:latin typeface="Merriweather Sans" pitchFamily="2" charset="0"/>
                <a:cs typeface="Arial Narrow"/>
              </a:rPr>
              <a:t>entire</a:t>
            </a:r>
            <a:r>
              <a:rPr sz="1000" spc="-25" dirty="0">
                <a:latin typeface="Merriweather Sans" pitchFamily="2" charset="0"/>
                <a:cs typeface="Arial Narrow"/>
              </a:rPr>
              <a:t> </a:t>
            </a:r>
            <a:r>
              <a:rPr sz="1000" dirty="0">
                <a:latin typeface="Merriweather Sans" pitchFamily="2" charset="0"/>
                <a:cs typeface="Arial Narrow"/>
              </a:rPr>
              <a:t>post</a:t>
            </a:r>
            <a:r>
              <a:rPr sz="1000" spc="-15" dirty="0">
                <a:latin typeface="Merriweather Sans" pitchFamily="2" charset="0"/>
                <a:cs typeface="Arial Narrow"/>
              </a:rPr>
              <a:t> </a:t>
            </a:r>
            <a:r>
              <a:rPr sz="1000" spc="-10" dirty="0">
                <a:latin typeface="Merriweather Sans" pitchFamily="2" charset="0"/>
                <a:cs typeface="Arial Narrow"/>
              </a:rPr>
              <a:t>trade operations</a:t>
            </a:r>
            <a:endParaRPr sz="1000" dirty="0">
              <a:latin typeface="Merriweather Sans" pitchFamily="2" charset="0"/>
              <a:cs typeface="Arial Narrow"/>
            </a:endParaRPr>
          </a:p>
        </p:txBody>
      </p:sp>
      <p:sp>
        <p:nvSpPr>
          <p:cNvPr id="14" name="object 12">
            <a:extLst>
              <a:ext uri="{FF2B5EF4-FFF2-40B4-BE49-F238E27FC236}">
                <a16:creationId xmlns:a16="http://schemas.microsoft.com/office/drawing/2014/main" id="{16410E9F-EEEC-4692-8CF8-B668DCF9F32B}"/>
              </a:ext>
            </a:extLst>
          </p:cNvPr>
          <p:cNvSpPr txBox="1"/>
          <p:nvPr/>
        </p:nvSpPr>
        <p:spPr>
          <a:xfrm>
            <a:off x="2487737" y="5033701"/>
            <a:ext cx="4455026" cy="687108"/>
          </a:xfrm>
          <a:prstGeom prst="rect">
            <a:avLst/>
          </a:prstGeom>
        </p:spPr>
        <p:txBody>
          <a:bodyPr vert="horz" wrap="square" lIns="0" tIns="45720" rIns="0" bIns="0" rtlCol="0" anchor="ctr">
            <a:noAutofit/>
          </a:bodyPr>
          <a:lstStyle/>
          <a:p>
            <a:pPr marL="127000" indent="-114300">
              <a:lnSpc>
                <a:spcPct val="100000"/>
              </a:lnSpc>
              <a:spcBef>
                <a:spcPts val="360"/>
              </a:spcBef>
              <a:buClr>
                <a:schemeClr val="accent5"/>
              </a:buClr>
              <a:buFont typeface="Times New Roman"/>
              <a:buChar char="•"/>
              <a:tabLst>
                <a:tab pos="127000" algn="l"/>
              </a:tabLst>
            </a:pPr>
            <a:r>
              <a:rPr sz="1000" dirty="0">
                <a:latin typeface="Merriweather Sans" pitchFamily="2" charset="0"/>
                <a:cs typeface="Arial Narrow"/>
              </a:rPr>
              <a:t>Instruct</a:t>
            </a:r>
            <a:r>
              <a:rPr sz="1000" spc="-35" dirty="0">
                <a:latin typeface="Merriweather Sans" pitchFamily="2" charset="0"/>
                <a:cs typeface="Arial Narrow"/>
              </a:rPr>
              <a:t> </a:t>
            </a:r>
            <a:r>
              <a:rPr sz="1000" dirty="0">
                <a:latin typeface="Merriweather Sans" pitchFamily="2" charset="0"/>
                <a:cs typeface="Arial Narrow"/>
              </a:rPr>
              <a:t>the</a:t>
            </a:r>
            <a:r>
              <a:rPr sz="1000" spc="-20" dirty="0">
                <a:latin typeface="Merriweather Sans" pitchFamily="2" charset="0"/>
                <a:cs typeface="Arial Narrow"/>
              </a:rPr>
              <a:t> </a:t>
            </a:r>
            <a:r>
              <a:rPr sz="1000" dirty="0">
                <a:latin typeface="Merriweather Sans" pitchFamily="2" charset="0"/>
                <a:cs typeface="Arial Narrow"/>
              </a:rPr>
              <a:t>return</a:t>
            </a:r>
            <a:r>
              <a:rPr sz="1000" spc="-35" dirty="0">
                <a:latin typeface="Merriweather Sans" pitchFamily="2" charset="0"/>
                <a:cs typeface="Arial Narrow"/>
              </a:rPr>
              <a:t> </a:t>
            </a:r>
            <a:r>
              <a:rPr sz="1000" dirty="0">
                <a:latin typeface="Merriweather Sans" pitchFamily="2" charset="0"/>
                <a:cs typeface="Arial Narrow"/>
              </a:rPr>
              <a:t>of</a:t>
            </a:r>
            <a:r>
              <a:rPr sz="1000" spc="-10" dirty="0">
                <a:latin typeface="Merriweather Sans" pitchFamily="2" charset="0"/>
                <a:cs typeface="Arial Narrow"/>
              </a:rPr>
              <a:t> </a:t>
            </a:r>
            <a:r>
              <a:rPr sz="1000" dirty="0">
                <a:latin typeface="Merriweather Sans" pitchFamily="2" charset="0"/>
                <a:cs typeface="Arial Narrow"/>
              </a:rPr>
              <a:t>the</a:t>
            </a:r>
            <a:r>
              <a:rPr sz="1000" spc="-15" dirty="0">
                <a:latin typeface="Merriweather Sans" pitchFamily="2" charset="0"/>
                <a:cs typeface="Arial Narrow"/>
              </a:rPr>
              <a:t> </a:t>
            </a:r>
            <a:r>
              <a:rPr sz="1000" spc="-10" dirty="0">
                <a:latin typeface="Merriweather Sans" pitchFamily="2" charset="0"/>
                <a:cs typeface="Arial Narrow"/>
              </a:rPr>
              <a:t>securities</a:t>
            </a:r>
            <a:endParaRPr sz="1000">
              <a:latin typeface="Merriweather Sans" pitchFamily="2" charset="0"/>
              <a:cs typeface="Arial Narrow"/>
            </a:endParaRPr>
          </a:p>
          <a:p>
            <a:pPr marL="127000" indent="-114300">
              <a:lnSpc>
                <a:spcPct val="100000"/>
              </a:lnSpc>
              <a:spcBef>
                <a:spcPts val="265"/>
              </a:spcBef>
              <a:buClr>
                <a:schemeClr val="accent5"/>
              </a:buClr>
              <a:buFont typeface="Times New Roman"/>
              <a:buChar char="•"/>
              <a:tabLst>
                <a:tab pos="127000" algn="l"/>
              </a:tabLst>
            </a:pPr>
            <a:r>
              <a:rPr sz="1000" dirty="0">
                <a:latin typeface="Merriweather Sans" pitchFamily="2" charset="0"/>
                <a:cs typeface="Arial Narrow"/>
              </a:rPr>
              <a:t>Monitor</a:t>
            </a:r>
            <a:r>
              <a:rPr sz="1000" spc="-40" dirty="0">
                <a:latin typeface="Merriweather Sans" pitchFamily="2" charset="0"/>
                <a:cs typeface="Arial Narrow"/>
              </a:rPr>
              <a:t> </a:t>
            </a:r>
            <a:r>
              <a:rPr sz="1000" dirty="0">
                <a:latin typeface="Merriweather Sans" pitchFamily="2" charset="0"/>
                <a:cs typeface="Arial Narrow"/>
              </a:rPr>
              <a:t>the</a:t>
            </a:r>
            <a:r>
              <a:rPr sz="1000" spc="-25" dirty="0">
                <a:latin typeface="Merriweather Sans" pitchFamily="2" charset="0"/>
                <a:cs typeface="Arial Narrow"/>
              </a:rPr>
              <a:t> </a:t>
            </a:r>
            <a:r>
              <a:rPr sz="1000" spc="-10" dirty="0">
                <a:latin typeface="Merriweather Sans" pitchFamily="2" charset="0"/>
                <a:cs typeface="Arial Narrow"/>
              </a:rPr>
              <a:t>settlement</a:t>
            </a:r>
            <a:endParaRPr sz="1000">
              <a:latin typeface="Merriweather Sans" pitchFamily="2" charset="0"/>
              <a:cs typeface="Arial Narrow"/>
            </a:endParaRPr>
          </a:p>
        </p:txBody>
      </p:sp>
      <p:sp>
        <p:nvSpPr>
          <p:cNvPr id="15" name="object 13">
            <a:extLst>
              <a:ext uri="{FF2B5EF4-FFF2-40B4-BE49-F238E27FC236}">
                <a16:creationId xmlns:a16="http://schemas.microsoft.com/office/drawing/2014/main" id="{6777418D-A718-4C28-95F2-349567AF5B61}"/>
              </a:ext>
            </a:extLst>
          </p:cNvPr>
          <p:cNvSpPr txBox="1"/>
          <p:nvPr/>
        </p:nvSpPr>
        <p:spPr>
          <a:xfrm>
            <a:off x="7130551" y="5033701"/>
            <a:ext cx="4455026" cy="687108"/>
          </a:xfrm>
          <a:prstGeom prst="rect">
            <a:avLst/>
          </a:prstGeom>
        </p:spPr>
        <p:txBody>
          <a:bodyPr vert="horz" wrap="square" lIns="0" tIns="12700" rIns="0" bIns="0" rtlCol="0" anchor="ctr">
            <a:noAutofit/>
          </a:bodyPr>
          <a:lstStyle/>
          <a:p>
            <a:pPr marL="127000" marR="5080" indent="-114300">
              <a:lnSpc>
                <a:spcPct val="100000"/>
              </a:lnSpc>
              <a:spcBef>
                <a:spcPts val="100"/>
              </a:spcBef>
              <a:buClr>
                <a:schemeClr val="accent5"/>
              </a:buClr>
              <a:buFont typeface="Times New Roman"/>
              <a:buChar char="•"/>
              <a:tabLst>
                <a:tab pos="127000" algn="l"/>
              </a:tabLst>
            </a:pPr>
            <a:r>
              <a:rPr sz="1000" spc="-10" dirty="0">
                <a:latin typeface="Merriweather Sans" pitchFamily="2" charset="0"/>
                <a:cs typeface="Arial Narrow"/>
              </a:rPr>
              <a:t>Tri-</a:t>
            </a:r>
            <a:r>
              <a:rPr sz="1000" dirty="0">
                <a:latin typeface="Merriweather Sans" pitchFamily="2" charset="0"/>
                <a:cs typeface="Arial Narrow"/>
              </a:rPr>
              <a:t>party</a:t>
            </a:r>
            <a:r>
              <a:rPr sz="1000" spc="-25" dirty="0">
                <a:latin typeface="Merriweather Sans" pitchFamily="2" charset="0"/>
                <a:cs typeface="Arial Narrow"/>
              </a:rPr>
              <a:t> </a:t>
            </a:r>
            <a:r>
              <a:rPr sz="1000" spc="-10" dirty="0">
                <a:latin typeface="Merriweather Sans" pitchFamily="2" charset="0"/>
                <a:cs typeface="Arial Narrow"/>
              </a:rPr>
              <a:t>coordinates</a:t>
            </a:r>
            <a:r>
              <a:rPr sz="1000" spc="-45" dirty="0">
                <a:latin typeface="Merriweather Sans" pitchFamily="2" charset="0"/>
                <a:cs typeface="Arial Narrow"/>
              </a:rPr>
              <a:t> </a:t>
            </a:r>
            <a:r>
              <a:rPr sz="1000" dirty="0">
                <a:latin typeface="Merriweather Sans" pitchFamily="2" charset="0"/>
                <a:cs typeface="Arial Narrow"/>
              </a:rPr>
              <a:t>orderly</a:t>
            </a:r>
            <a:r>
              <a:rPr sz="1000" spc="-20" dirty="0">
                <a:latin typeface="Merriweather Sans" pitchFamily="2" charset="0"/>
                <a:cs typeface="Arial Narrow"/>
              </a:rPr>
              <a:t> </a:t>
            </a:r>
            <a:r>
              <a:rPr sz="1000" dirty="0">
                <a:latin typeface="Merriweather Sans" pitchFamily="2" charset="0"/>
                <a:cs typeface="Arial Narrow"/>
              </a:rPr>
              <a:t>unwind</a:t>
            </a:r>
            <a:r>
              <a:rPr sz="1000" spc="-10" dirty="0">
                <a:latin typeface="Merriweather Sans" pitchFamily="2" charset="0"/>
                <a:cs typeface="Arial Narrow"/>
              </a:rPr>
              <a:t> </a:t>
            </a:r>
            <a:r>
              <a:rPr sz="1000" dirty="0">
                <a:latin typeface="Merriweather Sans" pitchFamily="2" charset="0"/>
                <a:cs typeface="Arial Narrow"/>
              </a:rPr>
              <a:t>of</a:t>
            </a:r>
            <a:r>
              <a:rPr sz="1000" spc="-15" dirty="0">
                <a:latin typeface="Merriweather Sans" pitchFamily="2" charset="0"/>
                <a:cs typeface="Arial Narrow"/>
              </a:rPr>
              <a:t> </a:t>
            </a:r>
            <a:r>
              <a:rPr sz="1000" dirty="0">
                <a:latin typeface="Merriweather Sans" pitchFamily="2" charset="0"/>
                <a:cs typeface="Arial Narrow"/>
              </a:rPr>
              <a:t>the</a:t>
            </a:r>
            <a:r>
              <a:rPr sz="1000" spc="-5" dirty="0">
                <a:latin typeface="Merriweather Sans" pitchFamily="2" charset="0"/>
                <a:cs typeface="Arial Narrow"/>
              </a:rPr>
              <a:t> </a:t>
            </a:r>
            <a:r>
              <a:rPr sz="1000" spc="-10" dirty="0">
                <a:latin typeface="Merriweather Sans" pitchFamily="2" charset="0"/>
                <a:cs typeface="Arial Narrow"/>
              </a:rPr>
              <a:t>trade, </a:t>
            </a:r>
            <a:r>
              <a:rPr sz="1000" dirty="0">
                <a:latin typeface="Merriweather Sans" pitchFamily="2" charset="0"/>
                <a:cs typeface="Arial Narrow"/>
              </a:rPr>
              <a:t>return</a:t>
            </a:r>
            <a:r>
              <a:rPr sz="1000" spc="-25" dirty="0">
                <a:latin typeface="Merriweather Sans" pitchFamily="2" charset="0"/>
                <a:cs typeface="Arial Narrow"/>
              </a:rPr>
              <a:t> </a:t>
            </a:r>
            <a:r>
              <a:rPr sz="1000" dirty="0">
                <a:latin typeface="Merriweather Sans" pitchFamily="2" charset="0"/>
                <a:cs typeface="Arial Narrow"/>
              </a:rPr>
              <a:t>principal</a:t>
            </a:r>
            <a:r>
              <a:rPr sz="1000" spc="-45" dirty="0">
                <a:latin typeface="Merriweather Sans" pitchFamily="2" charset="0"/>
                <a:cs typeface="Arial Narrow"/>
              </a:rPr>
              <a:t> </a:t>
            </a:r>
            <a:r>
              <a:rPr sz="1000" dirty="0">
                <a:latin typeface="Merriweather Sans" pitchFamily="2" charset="0"/>
                <a:cs typeface="Arial Narrow"/>
              </a:rPr>
              <a:t>and</a:t>
            </a:r>
            <a:r>
              <a:rPr sz="1000" spc="-35" dirty="0">
                <a:latin typeface="Merriweather Sans" pitchFamily="2" charset="0"/>
                <a:cs typeface="Arial Narrow"/>
              </a:rPr>
              <a:t> </a:t>
            </a:r>
            <a:r>
              <a:rPr sz="1000" dirty="0">
                <a:latin typeface="Merriweather Sans" pitchFamily="2" charset="0"/>
                <a:cs typeface="Arial Narrow"/>
              </a:rPr>
              <a:t>interest</a:t>
            </a:r>
            <a:r>
              <a:rPr sz="1000" spc="-35" dirty="0">
                <a:latin typeface="Merriweather Sans" pitchFamily="2" charset="0"/>
                <a:cs typeface="Arial Narrow"/>
              </a:rPr>
              <a:t> </a:t>
            </a:r>
            <a:r>
              <a:rPr sz="1000" dirty="0">
                <a:latin typeface="Merriweather Sans" pitchFamily="2" charset="0"/>
                <a:cs typeface="Arial Narrow"/>
              </a:rPr>
              <a:t>to</a:t>
            </a:r>
            <a:r>
              <a:rPr sz="1000" spc="-25" dirty="0">
                <a:latin typeface="Merriweather Sans" pitchFamily="2" charset="0"/>
                <a:cs typeface="Arial Narrow"/>
              </a:rPr>
              <a:t> </a:t>
            </a:r>
            <a:r>
              <a:rPr sz="1000" dirty="0">
                <a:latin typeface="Merriweather Sans" pitchFamily="2" charset="0"/>
                <a:cs typeface="Arial Narrow"/>
              </a:rPr>
              <a:t>the</a:t>
            </a:r>
            <a:r>
              <a:rPr sz="1000" spc="-5" dirty="0">
                <a:latin typeface="Merriweather Sans" pitchFamily="2" charset="0"/>
                <a:cs typeface="Arial Narrow"/>
              </a:rPr>
              <a:t> </a:t>
            </a:r>
            <a:r>
              <a:rPr sz="1000" spc="-10" dirty="0">
                <a:latin typeface="Merriweather Sans" pitchFamily="2" charset="0"/>
                <a:cs typeface="Arial Narrow"/>
              </a:rPr>
              <a:t>lender</a:t>
            </a:r>
            <a:endParaRPr sz="1000" dirty="0">
              <a:latin typeface="Merriweather Sans" pitchFamily="2" charset="0"/>
              <a:cs typeface="Arial Narrow"/>
            </a:endParaRPr>
          </a:p>
        </p:txBody>
      </p:sp>
      <p:sp>
        <p:nvSpPr>
          <p:cNvPr id="20" name="Rectangle 19">
            <a:extLst>
              <a:ext uri="{FF2B5EF4-FFF2-40B4-BE49-F238E27FC236}">
                <a16:creationId xmlns:a16="http://schemas.microsoft.com/office/drawing/2014/main" id="{A77FCD8E-23E3-46E1-B155-ACAA81298149}"/>
              </a:ext>
            </a:extLst>
          </p:cNvPr>
          <p:cNvSpPr/>
          <p:nvPr/>
        </p:nvSpPr>
        <p:spPr>
          <a:xfrm>
            <a:off x="606422" y="2379985"/>
            <a:ext cx="1752600" cy="16578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noAutofit/>
          </a:bodyPr>
          <a:lstStyle/>
          <a:p>
            <a:pPr algn="ctr">
              <a:lnSpc>
                <a:spcPct val="110000"/>
              </a:lnSpc>
              <a:spcBef>
                <a:spcPts val="100"/>
              </a:spcBef>
              <a:spcAft>
                <a:spcPts val="100"/>
              </a:spcAft>
            </a:pPr>
            <a:r>
              <a:rPr lang="en-US" sz="1200" dirty="0">
                <a:solidFill>
                  <a:schemeClr val="accent6"/>
                </a:solidFill>
                <a:latin typeface="Merriweather Sans" pitchFamily="2" charset="0"/>
              </a:rPr>
              <a:t>Trade and </a:t>
            </a:r>
            <a:br>
              <a:rPr lang="en-US" sz="1200" dirty="0">
                <a:solidFill>
                  <a:schemeClr val="accent6"/>
                </a:solidFill>
                <a:latin typeface="Merriweather Sans" pitchFamily="2" charset="0"/>
              </a:rPr>
            </a:br>
            <a:r>
              <a:rPr lang="en-US" sz="1200" dirty="0">
                <a:solidFill>
                  <a:schemeClr val="accent6"/>
                </a:solidFill>
                <a:latin typeface="Merriweather Sans" pitchFamily="2" charset="0"/>
              </a:rPr>
              <a:t>Settlement Date</a:t>
            </a:r>
          </a:p>
        </p:txBody>
      </p:sp>
      <p:sp>
        <p:nvSpPr>
          <p:cNvPr id="21" name="Rectangle 20">
            <a:extLst>
              <a:ext uri="{FF2B5EF4-FFF2-40B4-BE49-F238E27FC236}">
                <a16:creationId xmlns:a16="http://schemas.microsoft.com/office/drawing/2014/main" id="{62717886-B126-404E-9693-DBC508DD5339}"/>
              </a:ext>
            </a:extLst>
          </p:cNvPr>
          <p:cNvSpPr/>
          <p:nvPr/>
        </p:nvSpPr>
        <p:spPr>
          <a:xfrm>
            <a:off x="606422" y="4120074"/>
            <a:ext cx="1752600" cy="831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noAutofit/>
          </a:bodyPr>
          <a:lstStyle/>
          <a:p>
            <a:pPr algn="ctr">
              <a:lnSpc>
                <a:spcPct val="110000"/>
              </a:lnSpc>
              <a:spcBef>
                <a:spcPts val="100"/>
              </a:spcBef>
              <a:spcAft>
                <a:spcPts val="100"/>
              </a:spcAft>
            </a:pPr>
            <a:r>
              <a:rPr lang="en-GB" sz="1200" dirty="0">
                <a:solidFill>
                  <a:schemeClr val="accent6"/>
                </a:solidFill>
                <a:latin typeface="Merriweather Sans" pitchFamily="2" charset="0"/>
              </a:rPr>
              <a:t>During the Term of </a:t>
            </a:r>
            <a:br>
              <a:rPr lang="en-GB" sz="1200" dirty="0">
                <a:solidFill>
                  <a:schemeClr val="accent6"/>
                </a:solidFill>
                <a:latin typeface="Merriweather Sans" pitchFamily="2" charset="0"/>
              </a:rPr>
            </a:br>
            <a:r>
              <a:rPr lang="en-GB" sz="1200" dirty="0">
                <a:solidFill>
                  <a:schemeClr val="accent6"/>
                </a:solidFill>
                <a:latin typeface="Merriweather Sans" pitchFamily="2" charset="0"/>
              </a:rPr>
              <a:t>the Transaction</a:t>
            </a:r>
          </a:p>
        </p:txBody>
      </p:sp>
      <p:sp>
        <p:nvSpPr>
          <p:cNvPr id="22" name="Rectangle 21">
            <a:extLst>
              <a:ext uri="{FF2B5EF4-FFF2-40B4-BE49-F238E27FC236}">
                <a16:creationId xmlns:a16="http://schemas.microsoft.com/office/drawing/2014/main" id="{47872194-B886-4BC5-A210-DA5F873AFAEC}"/>
              </a:ext>
            </a:extLst>
          </p:cNvPr>
          <p:cNvSpPr/>
          <p:nvPr/>
        </p:nvSpPr>
        <p:spPr>
          <a:xfrm>
            <a:off x="606422" y="5033701"/>
            <a:ext cx="1752600" cy="6871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 tIns="18288" rIns="18288" bIns="18288" rtlCol="0" anchor="ctr">
            <a:noAutofit/>
          </a:bodyPr>
          <a:lstStyle/>
          <a:p>
            <a:pPr algn="ctr">
              <a:lnSpc>
                <a:spcPct val="110000"/>
              </a:lnSpc>
              <a:spcBef>
                <a:spcPts val="100"/>
              </a:spcBef>
              <a:spcAft>
                <a:spcPts val="100"/>
              </a:spcAft>
            </a:pPr>
            <a:r>
              <a:rPr lang="en-US" sz="1200" dirty="0">
                <a:solidFill>
                  <a:schemeClr val="accent6"/>
                </a:solidFill>
                <a:latin typeface="Merriweather Sans" pitchFamily="2" charset="0"/>
              </a:rPr>
              <a:t>End of Deal</a:t>
            </a:r>
          </a:p>
        </p:txBody>
      </p:sp>
      <p:cxnSp>
        <p:nvCxnSpPr>
          <p:cNvPr id="24" name="Straight Connector 23">
            <a:extLst>
              <a:ext uri="{FF2B5EF4-FFF2-40B4-BE49-F238E27FC236}">
                <a16:creationId xmlns:a16="http://schemas.microsoft.com/office/drawing/2014/main" id="{15F70E88-659C-458F-887A-133B44C0C7CC}"/>
              </a:ext>
            </a:extLst>
          </p:cNvPr>
          <p:cNvCxnSpPr/>
          <p:nvPr/>
        </p:nvCxnSpPr>
        <p:spPr>
          <a:xfrm>
            <a:off x="2359022" y="4078960"/>
            <a:ext cx="9226555" cy="0"/>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1028E02-C965-4E99-BDC1-FB7D23A04A55}"/>
              </a:ext>
            </a:extLst>
          </p:cNvPr>
          <p:cNvCxnSpPr/>
          <p:nvPr/>
        </p:nvCxnSpPr>
        <p:spPr>
          <a:xfrm>
            <a:off x="2359022" y="4992589"/>
            <a:ext cx="9226555" cy="0"/>
          </a:xfrm>
          <a:prstGeom prst="line">
            <a:avLst/>
          </a:prstGeom>
          <a:ln w="9525">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643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E62F10B-7EC1-4579-B372-CD0EE4152FB7}"/>
              </a:ext>
            </a:extLst>
          </p:cNvPr>
          <p:cNvSpPr>
            <a:spLocks noGrp="1"/>
          </p:cNvSpPr>
          <p:nvPr>
            <p:ph type="body" sz="half" idx="11"/>
          </p:nvPr>
        </p:nvSpPr>
        <p:spPr/>
        <p:txBody>
          <a:bodyPr/>
          <a:lstStyle/>
          <a:p>
            <a:r>
              <a:rPr lang="en-US" dirty="0"/>
              <a:t>Requirement of Collateral Solutions</a:t>
            </a:r>
          </a:p>
        </p:txBody>
      </p:sp>
    </p:spTree>
    <p:extLst>
      <p:ext uri="{BB962C8B-B14F-4D97-AF65-F5344CB8AC3E}">
        <p14:creationId xmlns:p14="http://schemas.microsoft.com/office/powerpoint/2010/main" val="39221742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VRW11QDC"/>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USERDATASHEETID" val="5bd25070-45cc-49c7-9d24-4cfd1fe5b549"/>
  <p:tag name="PITCHPROCHARTTYPE" val="Pie.Standard Pie"/>
  <p:tag name="AVERAGELINEVISIBILITY" val="False"/>
  <p:tag name="AVERAGERANGEVISIBILITY" val="False"/>
  <p:tag name="PIETOTALSVISIBILITY" val="False"/>
  <p:tag name="VERSION" val="2"/>
  <p:tag name="PITCHPROUNIQUECHARTTOKEN" val="ceb2de09-5a07-4992-b979-bfcd6d19acaf"/>
  <p:tag name="VERSIONCONVERTED" val="3"/>
  <p:tag name="CHARTDATASHEETID" val="5bd25070-45cc-49c7-9d24-4cfd1fe5b549"/>
</p:tagLst>
</file>

<file path=ppt/tags/tag27.xml><?xml version="1.0" encoding="utf-8"?>
<p:tagLst xmlns:a="http://schemas.openxmlformats.org/drawingml/2006/main" xmlns:r="http://schemas.openxmlformats.org/officeDocument/2006/relationships" xmlns:p="http://schemas.openxmlformats.org/presentationml/2006/main">
  <p:tag name="USERDATASHEETID" val="5bd25070-45cc-49c7-9d24-4cfd1fe5b549"/>
  <p:tag name="PITCHPROCHARTTYPE" val="Pie.Standard Pie"/>
  <p:tag name="AVERAGELINEVISIBILITY" val="False"/>
  <p:tag name="AVERAGERANGEVISIBILITY" val="False"/>
  <p:tag name="PIETOTALSVISIBILITY" val="False"/>
  <p:tag name="VERSION" val="2"/>
  <p:tag name="PITCHPROUNIQUECHARTTOKEN" val="f2536fa0-db02-4520-b3f6-c805c89c69ba"/>
  <p:tag name="VERSIONCONVERTED" val="3"/>
  <p:tag name="CHARTDATASHEETID" val="5bd25070-45cc-49c7-9d24-4cfd1fe5b549"/>
</p:tagLst>
</file>

<file path=ppt/tags/tag28.xml><?xml version="1.0" encoding="utf-8"?>
<p:tagLst xmlns:a="http://schemas.openxmlformats.org/drawingml/2006/main" xmlns:r="http://schemas.openxmlformats.org/officeDocument/2006/relationships" xmlns:p="http://schemas.openxmlformats.org/presentationml/2006/main">
  <p:tag name="JPM_INFOGRAPHIC" val="INFOGRAPHIC_LABEL"/>
</p:tagLst>
</file>

<file path=ppt/tags/tag29.xml><?xml version="1.0" encoding="utf-8"?>
<p:tagLst xmlns:a="http://schemas.openxmlformats.org/drawingml/2006/main" xmlns:r="http://schemas.openxmlformats.org/officeDocument/2006/relationships" xmlns:p="http://schemas.openxmlformats.org/presentationml/2006/main">
  <p:tag name="JPM_INFOGRAPHIC" val="INFOGRAPHIC_LABEL"/>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JPM_INFOGRAPHIC" val="INFOGRAPHIC_LABEL"/>
</p:tagLst>
</file>

<file path=ppt/tags/tag31.xml><?xml version="1.0" encoding="utf-8"?>
<p:tagLst xmlns:a="http://schemas.openxmlformats.org/drawingml/2006/main" xmlns:r="http://schemas.openxmlformats.org/officeDocument/2006/relationships" xmlns:p="http://schemas.openxmlformats.org/presentationml/2006/main">
  <p:tag name="JPM_INFOGRAPHIC" val="INFOGRAPHIC_LABEL"/>
</p:tagLst>
</file>

<file path=ppt/tags/tag32.xml><?xml version="1.0" encoding="utf-8"?>
<p:tagLst xmlns:a="http://schemas.openxmlformats.org/drawingml/2006/main" xmlns:r="http://schemas.openxmlformats.org/officeDocument/2006/relationships" xmlns:p="http://schemas.openxmlformats.org/presentationml/2006/main">
  <p:tag name="JPM_INFOGRAPHIC" val="INFOGRAPHIC_LABEL"/>
</p:tagLst>
</file>

<file path=ppt/tags/tag33.xml><?xml version="1.0" encoding="utf-8"?>
<p:tagLst xmlns:a="http://schemas.openxmlformats.org/drawingml/2006/main" xmlns:r="http://schemas.openxmlformats.org/officeDocument/2006/relationships" xmlns:p="http://schemas.openxmlformats.org/presentationml/2006/main">
  <p:tag name="JPM_INFOGRAPHIC" val="INFOGRAPHIC_LABEL"/>
</p:tagLst>
</file>

<file path=ppt/tags/tag34.xml><?xml version="1.0" encoding="utf-8"?>
<p:tagLst xmlns:a="http://schemas.openxmlformats.org/drawingml/2006/main" xmlns:r="http://schemas.openxmlformats.org/officeDocument/2006/relationships" xmlns:p="http://schemas.openxmlformats.org/presentationml/2006/main">
  <p:tag name="JPM_INFOGRAPHIC" val="INFOGRAPHIC_LABEL"/>
</p:tagLst>
</file>

<file path=ppt/tags/tag35.xml><?xml version="1.0" encoding="utf-8"?>
<p:tagLst xmlns:a="http://schemas.openxmlformats.org/drawingml/2006/main" xmlns:r="http://schemas.openxmlformats.org/officeDocument/2006/relationships" xmlns:p="http://schemas.openxmlformats.org/presentationml/2006/main">
  <p:tag name="JPM_INFOGRAPHIC" val="INFOGRAPHIC_LABEL"/>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 Title slide. This always comes first. Always add title and presenter name.">
  <a:themeElements>
    <a:clrScheme name="RMA 1">
      <a:dk1>
        <a:srgbClr val="000000"/>
      </a:dk1>
      <a:lt1>
        <a:srgbClr val="FFFFFF"/>
      </a:lt1>
      <a:dk2>
        <a:srgbClr val="434146"/>
      </a:dk2>
      <a:lt2>
        <a:srgbClr val="D5D5D5"/>
      </a:lt2>
      <a:accent1>
        <a:srgbClr val="342A4C"/>
      </a:accent1>
      <a:accent2>
        <a:srgbClr val="F8F3E5"/>
      </a:accent2>
      <a:accent3>
        <a:srgbClr val="28E6C5"/>
      </a:accent3>
      <a:accent4>
        <a:srgbClr val="434146"/>
      </a:accent4>
      <a:accent5>
        <a:srgbClr val="D5D5D5"/>
      </a:accent5>
      <a:accent6>
        <a:srgbClr val="342A4C"/>
      </a:accent6>
      <a:hlink>
        <a:srgbClr val="342A4C"/>
      </a:hlink>
      <a:folHlink>
        <a:srgbClr val="43414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SLA2023-ppt-template-122922  -  Read-Only" id="{00410506-DA1B-45C5-BE9C-8063316DF013}" vid="{D7595A1D-DC70-4363-811C-1141374166D7}"/>
    </a:ext>
  </a:extLst>
</a:theme>
</file>

<file path=ppt/theme/theme2.xml><?xml version="1.0" encoding="utf-8"?>
<a:theme xmlns:a="http://schemas.openxmlformats.org/drawingml/2006/main" name="2. Section divider/header slide op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SLA2023-ppt-template-122922  -  Read-Only" id="{00410506-DA1B-45C5-BE9C-8063316DF013}" vid="{B37DF582-34C1-42B0-A916-0EA2553EB96F}"/>
    </a:ext>
  </a:extLst>
</a:theme>
</file>

<file path=ppt/theme/theme3.xml><?xml version="1.0" encoding="utf-8"?>
<a:theme xmlns:a="http://schemas.openxmlformats.org/drawingml/2006/main" name="3. content and sidebar with optional icons.">
  <a:themeElements>
    <a:clrScheme name="RMA Corporate Palette 2022 - RGB">
      <a:dk1>
        <a:srgbClr val="342A4C"/>
      </a:dk1>
      <a:lt1>
        <a:srgbClr val="29E6C5"/>
      </a:lt1>
      <a:dk2>
        <a:srgbClr val="F8F3E5"/>
      </a:dk2>
      <a:lt2>
        <a:srgbClr val="434146"/>
      </a:lt2>
      <a:accent1>
        <a:srgbClr val="8E8D90"/>
      </a:accent1>
      <a:accent2>
        <a:srgbClr val="D9D9DA"/>
      </a:accent2>
      <a:accent3>
        <a:srgbClr val="FC4640"/>
      </a:accent3>
      <a:accent4>
        <a:srgbClr val="FCCB49"/>
      </a:accent4>
      <a:accent5>
        <a:srgbClr val="873DCC"/>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SLA2023-ppt-template-122922  -  Read-Only" id="{00410506-DA1B-45C5-BE9C-8063316DF013}" vid="{63F4601B-4604-49AB-8806-FA4D05AE1A11}"/>
    </a:ext>
  </a:extLst>
</a:theme>
</file>

<file path=ppt/theme/theme4.xml><?xml version="1.0" encoding="utf-8"?>
<a:theme xmlns:a="http://schemas.openxmlformats.org/drawingml/2006/main" name="4. Text-only content - 1, 2, 3 column options">
  <a:themeElements>
    <a:clrScheme name="RMA Corporate Palette 2022 - RGB">
      <a:dk1>
        <a:srgbClr val="342A4C"/>
      </a:dk1>
      <a:lt1>
        <a:srgbClr val="29E6C5"/>
      </a:lt1>
      <a:dk2>
        <a:srgbClr val="F8F3E5"/>
      </a:dk2>
      <a:lt2>
        <a:srgbClr val="434146"/>
      </a:lt2>
      <a:accent1>
        <a:srgbClr val="8E8D90"/>
      </a:accent1>
      <a:accent2>
        <a:srgbClr val="D9D9DA"/>
      </a:accent2>
      <a:accent3>
        <a:srgbClr val="FC4640"/>
      </a:accent3>
      <a:accent4>
        <a:srgbClr val="FCCB49"/>
      </a:accent4>
      <a:accent5>
        <a:srgbClr val="873DCC"/>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SLA2023-ppt-template-122922  -  Read-Only" id="{00410506-DA1B-45C5-BE9C-8063316DF013}" vid="{B1986823-830D-424C-93C9-8A1118C30857}"/>
    </a:ext>
  </a:extLst>
</a:theme>
</file>

<file path=ppt/theme/theme5.xml><?xml version="1.0" encoding="utf-8"?>
<a:theme xmlns:a="http://schemas.openxmlformats.org/drawingml/2006/main" name="5. Used for charts/graphs.">
  <a:themeElements>
    <a:clrScheme name="RMA Corporate Palette 2022 - RGB">
      <a:dk1>
        <a:srgbClr val="342A4C"/>
      </a:dk1>
      <a:lt1>
        <a:srgbClr val="29E6C5"/>
      </a:lt1>
      <a:dk2>
        <a:srgbClr val="F8F3E5"/>
      </a:dk2>
      <a:lt2>
        <a:srgbClr val="434146"/>
      </a:lt2>
      <a:accent1>
        <a:srgbClr val="8E8D90"/>
      </a:accent1>
      <a:accent2>
        <a:srgbClr val="D9D9DA"/>
      </a:accent2>
      <a:accent3>
        <a:srgbClr val="FC4640"/>
      </a:accent3>
      <a:accent4>
        <a:srgbClr val="FCCB49"/>
      </a:accent4>
      <a:accent5>
        <a:srgbClr val="873DCC"/>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SLA2023-ppt-template-122922  -  Read-Only" id="{00410506-DA1B-45C5-BE9C-8063316DF013}" vid="{959A45A5-949C-4D82-A867-F504095C6B1D}"/>
    </a:ext>
  </a:extLst>
</a:theme>
</file>

<file path=ppt/theme/theme6.xml><?xml version="1.0" encoding="utf-8"?>
<a:theme xmlns:a="http://schemas.openxmlformats.org/drawingml/2006/main" name="6. About slide &amp; Closing slide. These always come last.">
  <a:themeElements>
    <a:clrScheme name="RMA Corporate Palette 2022 - RGB">
      <a:dk1>
        <a:srgbClr val="342A4C"/>
      </a:dk1>
      <a:lt1>
        <a:srgbClr val="29E6C5"/>
      </a:lt1>
      <a:dk2>
        <a:srgbClr val="F8F3E5"/>
      </a:dk2>
      <a:lt2>
        <a:srgbClr val="434146"/>
      </a:lt2>
      <a:accent1>
        <a:srgbClr val="8E8D90"/>
      </a:accent1>
      <a:accent2>
        <a:srgbClr val="D9D9DA"/>
      </a:accent2>
      <a:accent3>
        <a:srgbClr val="FC4640"/>
      </a:accent3>
      <a:accent4>
        <a:srgbClr val="FCCB49"/>
      </a:accent4>
      <a:accent5>
        <a:srgbClr val="873DCC"/>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SLA2023-ppt-template-122922  -  Read-Only" id="{00410506-DA1B-45C5-BE9C-8063316DF013}" vid="{6AE7B2A1-E9C4-4E6F-BF49-17E5BFC7AAED}"/>
    </a:ext>
  </a:extLst>
</a:theme>
</file>

<file path=ppt/theme/theme7.xml><?xml version="1.0" encoding="utf-8"?>
<a:theme xmlns:a="http://schemas.openxmlformats.org/drawingml/2006/main" name="7. Ic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SLA2023-ppt-template-122922  -  Read-Only" id="{00410506-DA1B-45C5-BE9C-8063316DF013}" vid="{9C73D1BB-6354-46B7-9CF1-331747E9EB4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E4A524524CF44A82EC9A514B659707" ma:contentTypeVersion="18" ma:contentTypeDescription="Create a new document." ma:contentTypeScope="" ma:versionID="4c861a11a31b8bb41579a14ad0894007">
  <xsd:schema xmlns:xsd="http://www.w3.org/2001/XMLSchema" xmlns:xs="http://www.w3.org/2001/XMLSchema" xmlns:p="http://schemas.microsoft.com/office/2006/metadata/properties" xmlns:ns2="d4052bea-c24e-4a36-a7b3-26747a25bce7" xmlns:ns3="bb9e250d-29e5-45bc-a4f6-702a7bec68ef" targetNamespace="http://schemas.microsoft.com/office/2006/metadata/properties" ma:root="true" ma:fieldsID="b3d446cfadf0b2aaca50e34f0bd0cac6" ns2:_="" ns3:_="">
    <xsd:import namespace="d4052bea-c24e-4a36-a7b3-26747a25bce7"/>
    <xsd:import namespace="bb9e250d-29e5-45bc-a4f6-702a7bec68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3:SharedWithUsers" minOccurs="0"/>
                <xsd:element ref="ns3:SharedWithDetails" minOccurs="0"/>
                <xsd:element ref="ns2:MediaServiceLocation"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052bea-c24e-4a36-a7b3-26747a25bc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fc169b7-c2e9-4704-ae1b-c3ca50d082b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b9e250d-29e5-45bc-a4f6-702a7bec68e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0a5764d-d92e-4644-ab67-0aa682746cdd}" ma:internalName="TaxCatchAll" ma:showField="CatchAllData" ma:web="bb9e250d-29e5-45bc-a4f6-702a7bec68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4052bea-c24e-4a36-a7b3-26747a25bce7">
      <Terms xmlns="http://schemas.microsoft.com/office/infopath/2007/PartnerControls"/>
    </lcf76f155ced4ddcb4097134ff3c332f>
    <TaxCatchAll xmlns="bb9e250d-29e5-45bc-a4f6-702a7bec68ef" xsi:nil="true"/>
  </documentManagement>
</p:properties>
</file>

<file path=customXml/itemProps1.xml><?xml version="1.0" encoding="utf-8"?>
<ds:datastoreItem xmlns:ds="http://schemas.openxmlformats.org/officeDocument/2006/customXml" ds:itemID="{E4E40F3B-D3C7-4910-9A88-634E29096F7E}"/>
</file>

<file path=customXml/itemProps2.xml><?xml version="1.0" encoding="utf-8"?>
<ds:datastoreItem xmlns:ds="http://schemas.openxmlformats.org/officeDocument/2006/customXml" ds:itemID="{BF5D3D20-91C1-4BF9-AA24-9719722627B8}"/>
</file>

<file path=customXml/itemProps3.xml><?xml version="1.0" encoding="utf-8"?>
<ds:datastoreItem xmlns:ds="http://schemas.openxmlformats.org/officeDocument/2006/customXml" ds:itemID="{93FA849C-94DA-42A4-AE96-70D8372F93ED}"/>
</file>

<file path=docProps/app.xml><?xml version="1.0" encoding="utf-8"?>
<Properties xmlns="http://schemas.openxmlformats.org/officeDocument/2006/extended-properties" xmlns:vt="http://schemas.openxmlformats.org/officeDocument/2006/docPropsVTypes">
  <Template>PASLA2023 ppt template 122922</Template>
  <TotalTime>0</TotalTime>
  <Words>2478</Words>
  <Application>Microsoft Office PowerPoint</Application>
  <PresentationFormat>Widescreen</PresentationFormat>
  <Paragraphs>316</Paragraphs>
  <Slides>22</Slides>
  <Notes>0</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22</vt:i4>
      </vt:variant>
    </vt:vector>
  </HeadingPairs>
  <TitlesOfParts>
    <vt:vector size="36" baseType="lpstr">
      <vt:lpstr>Arial</vt:lpstr>
      <vt:lpstr>Calibri</vt:lpstr>
      <vt:lpstr>Merriweather Sans</vt:lpstr>
      <vt:lpstr>Merriweather Sans ExtraBold</vt:lpstr>
      <vt:lpstr>Times</vt:lpstr>
      <vt:lpstr>Times New Roman</vt:lpstr>
      <vt:lpstr>Wingdings</vt:lpstr>
      <vt:lpstr>1. Title slide. This always comes first. Always add title and presenter name.</vt:lpstr>
      <vt:lpstr>2. Section divider/header slide options.</vt:lpstr>
      <vt:lpstr>3. content and sidebar with optional icons.</vt:lpstr>
      <vt:lpstr>4. Text-only content - 1, 2, 3 column options</vt:lpstr>
      <vt:lpstr>5. Used for charts/graphs.</vt:lpstr>
      <vt:lpstr>6. About slide &amp; Closing slide. These always come last.</vt:lpstr>
      <vt:lpstr>7. Icons</vt:lpstr>
      <vt:lpstr>An Introduction  to Collateral Management Pan Asia Securities Lending Association (PASLA)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Collateral Management – Pan Asia Securities Lending Association (PASLA) March 2023</dc:title>
  <dc:creator>Makwana, Sagar (CIB, IND)</dc:creator>
  <cp:lastModifiedBy>Haswani, Bhavna (CIB SEC SVS, HKG)</cp:lastModifiedBy>
  <cp:revision>50</cp:revision>
  <dcterms:created xsi:type="dcterms:W3CDTF">2023-02-20T09:01:16Z</dcterms:created>
  <dcterms:modified xsi:type="dcterms:W3CDTF">2023-02-21T01:46:46Z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E97CBCA4-B8E7-44A9-8436-587C223C4607</vt:lpwstr>
  </property>
  <property fmtid="{D5CDD505-2E9C-101B-9397-08002B2CF9AE}" pid="3" name="ArticulatePath">
    <vt:lpwstr>RMA_DeckTemplate_Final</vt:lpwstr>
  </property>
  <property fmtid="{D5CDD505-2E9C-101B-9397-08002B2CF9AE}" pid="4" name="ContentTypeId">
    <vt:lpwstr>0x01010046E4A524524CF44A82EC9A514B659707</vt:lpwstr>
  </property>
</Properties>
</file>