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1"/>
  </p:sldMasterIdLst>
  <p:sldIdLst>
    <p:sldId id="256" r:id="rId2"/>
    <p:sldId id="258" r:id="rId3"/>
    <p:sldId id="273" r:id="rId4"/>
    <p:sldId id="274" r:id="rId5"/>
    <p:sldId id="275" r:id="rId6"/>
    <p:sldId id="264" r:id="rId7"/>
    <p:sldId id="284" r:id="rId8"/>
    <p:sldId id="269" r:id="rId9"/>
    <p:sldId id="277" r:id="rId10"/>
    <p:sldId id="276" r:id="rId11"/>
    <p:sldId id="279" r:id="rId12"/>
    <p:sldId id="281" r:id="rId13"/>
    <p:sldId id="283" r:id="rId14"/>
    <p:sldId id="286" r:id="rId15"/>
    <p:sldId id="285" r:id="rId16"/>
    <p:sldId id="270" r:id="rId17"/>
    <p:sldId id="25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E0B09D-F4FC-4C48-8991-342196B8C5D6}" v="11" dt="2023-08-07T18:30:12.5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8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Dickinson" userId="11372760-0d3b-4535-9e51-3d8475e4f94e" providerId="ADAL" clId="{4AE0B09D-F4FC-4C48-8991-342196B8C5D6}"/>
    <pc:docChg chg="undo redo custSel addSld delSld modSld sldOrd">
      <pc:chgData name="Jennifer Dickinson" userId="11372760-0d3b-4535-9e51-3d8475e4f94e" providerId="ADAL" clId="{4AE0B09D-F4FC-4C48-8991-342196B8C5D6}" dt="2023-08-07T18:25:00.056" v="2111" actId="14100"/>
      <pc:docMkLst>
        <pc:docMk/>
      </pc:docMkLst>
      <pc:sldChg chg="modSp mod">
        <pc:chgData name="Jennifer Dickinson" userId="11372760-0d3b-4535-9e51-3d8475e4f94e" providerId="ADAL" clId="{4AE0B09D-F4FC-4C48-8991-342196B8C5D6}" dt="2023-08-07T17:23:35.576" v="79" actId="6549"/>
        <pc:sldMkLst>
          <pc:docMk/>
          <pc:sldMk cId="3123826281" sldId="256"/>
        </pc:sldMkLst>
        <pc:spChg chg="mod">
          <ac:chgData name="Jennifer Dickinson" userId="11372760-0d3b-4535-9e51-3d8475e4f94e" providerId="ADAL" clId="{4AE0B09D-F4FC-4C48-8991-342196B8C5D6}" dt="2023-08-07T17:23:35.576" v="79" actId="6549"/>
          <ac:spMkLst>
            <pc:docMk/>
            <pc:sldMk cId="3123826281" sldId="256"/>
            <ac:spMk id="2" creationId="{30500257-A72B-49D2-8229-560D117F5373}"/>
          </ac:spMkLst>
        </pc:spChg>
        <pc:spChg chg="mod">
          <ac:chgData name="Jennifer Dickinson" userId="11372760-0d3b-4535-9e51-3d8475e4f94e" providerId="ADAL" clId="{4AE0B09D-F4FC-4C48-8991-342196B8C5D6}" dt="2023-08-07T17:23:16.069" v="72" actId="20577"/>
          <ac:spMkLst>
            <pc:docMk/>
            <pc:sldMk cId="3123826281" sldId="256"/>
            <ac:spMk id="3" creationId="{9BB58FFB-1A43-4314-9732-A1C886D49CCE}"/>
          </ac:spMkLst>
        </pc:spChg>
      </pc:sldChg>
      <pc:sldChg chg="addSp delSp modSp mod">
        <pc:chgData name="Jennifer Dickinson" userId="11372760-0d3b-4535-9e51-3d8475e4f94e" providerId="ADAL" clId="{4AE0B09D-F4FC-4C48-8991-342196B8C5D6}" dt="2023-08-07T18:09:43.265" v="1583" actId="1076"/>
        <pc:sldMkLst>
          <pc:docMk/>
          <pc:sldMk cId="600852581" sldId="259"/>
        </pc:sldMkLst>
        <pc:spChg chg="mod">
          <ac:chgData name="Jennifer Dickinson" userId="11372760-0d3b-4535-9e51-3d8475e4f94e" providerId="ADAL" clId="{4AE0B09D-F4FC-4C48-8991-342196B8C5D6}" dt="2023-08-07T18:09:43.265" v="1583" actId="1076"/>
          <ac:spMkLst>
            <pc:docMk/>
            <pc:sldMk cId="600852581" sldId="259"/>
            <ac:spMk id="3" creationId="{2C76581E-177D-4210-975F-F010577F9250}"/>
          </ac:spMkLst>
        </pc:spChg>
        <pc:spChg chg="add del">
          <ac:chgData name="Jennifer Dickinson" userId="11372760-0d3b-4535-9e51-3d8475e4f94e" providerId="ADAL" clId="{4AE0B09D-F4FC-4C48-8991-342196B8C5D6}" dt="2023-08-07T18:03:28.333" v="1552" actId="478"/>
          <ac:spMkLst>
            <pc:docMk/>
            <pc:sldMk cId="600852581" sldId="259"/>
            <ac:spMk id="10" creationId="{D8CFE67A-BA06-475F-9840-9BEFA65D413C}"/>
          </ac:spMkLst>
        </pc:spChg>
        <pc:picChg chg="add del mod">
          <ac:chgData name="Jennifer Dickinson" userId="11372760-0d3b-4535-9e51-3d8475e4f94e" providerId="ADAL" clId="{4AE0B09D-F4FC-4C48-8991-342196B8C5D6}" dt="2023-08-07T18:09:12.284" v="1573" actId="478"/>
          <ac:picMkLst>
            <pc:docMk/>
            <pc:sldMk cId="600852581" sldId="259"/>
            <ac:picMk id="5" creationId="{C4CBA153-D6F5-6735-6B30-9FC67C97839C}"/>
          </ac:picMkLst>
        </pc:picChg>
        <pc:picChg chg="add mod">
          <ac:chgData name="Jennifer Dickinson" userId="11372760-0d3b-4535-9e51-3d8475e4f94e" providerId="ADAL" clId="{4AE0B09D-F4FC-4C48-8991-342196B8C5D6}" dt="2023-08-07T18:09:19.634" v="1575" actId="14100"/>
          <ac:picMkLst>
            <pc:docMk/>
            <pc:sldMk cId="600852581" sldId="259"/>
            <ac:picMk id="7" creationId="{C0D10EF0-FCAD-7F81-4317-87A69BD152FF}"/>
          </ac:picMkLst>
        </pc:picChg>
        <pc:picChg chg="del mod">
          <ac:chgData name="Jennifer Dickinson" userId="11372760-0d3b-4535-9e51-3d8475e4f94e" providerId="ADAL" clId="{4AE0B09D-F4FC-4C48-8991-342196B8C5D6}" dt="2023-08-07T17:50:14.124" v="1542" actId="478"/>
          <ac:picMkLst>
            <pc:docMk/>
            <pc:sldMk cId="600852581" sldId="259"/>
            <ac:picMk id="9" creationId="{0D4ED13E-38F6-478B-AC80-48EEA57A7647}"/>
          </ac:picMkLst>
        </pc:picChg>
      </pc:sldChg>
      <pc:sldChg chg="addSp delSp modSp mod">
        <pc:chgData name="Jennifer Dickinson" userId="11372760-0d3b-4535-9e51-3d8475e4f94e" providerId="ADAL" clId="{4AE0B09D-F4FC-4C48-8991-342196B8C5D6}" dt="2023-08-07T18:25:00.056" v="2111" actId="14100"/>
        <pc:sldMkLst>
          <pc:docMk/>
          <pc:sldMk cId="1537412215" sldId="264"/>
        </pc:sldMkLst>
        <pc:spChg chg="mod">
          <ac:chgData name="Jennifer Dickinson" userId="11372760-0d3b-4535-9e51-3d8475e4f94e" providerId="ADAL" clId="{4AE0B09D-F4FC-4C48-8991-342196B8C5D6}" dt="2023-08-07T18:13:38.091" v="1669" actId="313"/>
          <ac:spMkLst>
            <pc:docMk/>
            <pc:sldMk cId="1537412215" sldId="264"/>
            <ac:spMk id="2" creationId="{F31B66D7-E44C-4E22-A988-B59AA8B49B5D}"/>
          </ac:spMkLst>
        </pc:spChg>
        <pc:spChg chg="mod">
          <ac:chgData name="Jennifer Dickinson" userId="11372760-0d3b-4535-9e51-3d8475e4f94e" providerId="ADAL" clId="{4AE0B09D-F4FC-4C48-8991-342196B8C5D6}" dt="2023-08-07T17:34:58.935" v="485" actId="20577"/>
          <ac:spMkLst>
            <pc:docMk/>
            <pc:sldMk cId="1537412215" sldId="264"/>
            <ac:spMk id="3" creationId="{46B8B033-C24A-442F-B6D9-31E8B41D9BDF}"/>
          </ac:spMkLst>
        </pc:spChg>
        <pc:picChg chg="add mod">
          <ac:chgData name="Jennifer Dickinson" userId="11372760-0d3b-4535-9e51-3d8475e4f94e" providerId="ADAL" clId="{4AE0B09D-F4FC-4C48-8991-342196B8C5D6}" dt="2023-08-07T18:25:00.056" v="2111" actId="14100"/>
          <ac:picMkLst>
            <pc:docMk/>
            <pc:sldMk cId="1537412215" sldId="264"/>
            <ac:picMk id="4" creationId="{01501C1D-7B09-892D-2247-5A2E2BBF5462}"/>
          </ac:picMkLst>
        </pc:picChg>
        <pc:picChg chg="del mod">
          <ac:chgData name="Jennifer Dickinson" userId="11372760-0d3b-4535-9e51-3d8475e4f94e" providerId="ADAL" clId="{4AE0B09D-F4FC-4C48-8991-342196B8C5D6}" dt="2023-08-07T17:30:43.238" v="174" actId="21"/>
          <ac:picMkLst>
            <pc:docMk/>
            <pc:sldMk cId="1537412215" sldId="264"/>
            <ac:picMk id="6" creationId="{049DDDE5-0C8B-2D49-5AB5-DF858A2C1F3B}"/>
          </ac:picMkLst>
        </pc:picChg>
      </pc:sldChg>
      <pc:sldChg chg="modSp mod">
        <pc:chgData name="Jennifer Dickinson" userId="11372760-0d3b-4535-9e51-3d8475e4f94e" providerId="ADAL" clId="{4AE0B09D-F4FC-4C48-8991-342196B8C5D6}" dt="2023-08-07T18:18:13.543" v="2109" actId="20577"/>
        <pc:sldMkLst>
          <pc:docMk/>
          <pc:sldMk cId="1818039375" sldId="270"/>
        </pc:sldMkLst>
        <pc:spChg chg="mod">
          <ac:chgData name="Jennifer Dickinson" userId="11372760-0d3b-4535-9e51-3d8475e4f94e" providerId="ADAL" clId="{4AE0B09D-F4FC-4C48-8991-342196B8C5D6}" dt="2023-08-07T17:43:39.713" v="1511" actId="20577"/>
          <ac:spMkLst>
            <pc:docMk/>
            <pc:sldMk cId="1818039375" sldId="270"/>
            <ac:spMk id="2" creationId="{45EDC026-1491-4324-961F-B42B37F89875}"/>
          </ac:spMkLst>
        </pc:spChg>
        <pc:spChg chg="mod">
          <ac:chgData name="Jennifer Dickinson" userId="11372760-0d3b-4535-9e51-3d8475e4f94e" providerId="ADAL" clId="{4AE0B09D-F4FC-4C48-8991-342196B8C5D6}" dt="2023-08-07T18:18:13.543" v="2109" actId="20577"/>
          <ac:spMkLst>
            <pc:docMk/>
            <pc:sldMk cId="1818039375" sldId="270"/>
            <ac:spMk id="3" creationId="{267499EA-C14A-42DA-87A2-59A44F161804}"/>
          </ac:spMkLst>
        </pc:spChg>
      </pc:sldChg>
      <pc:sldChg chg="modSp mod">
        <pc:chgData name="Jennifer Dickinson" userId="11372760-0d3b-4535-9e51-3d8475e4f94e" providerId="ADAL" clId="{4AE0B09D-F4FC-4C48-8991-342196B8C5D6}" dt="2023-08-07T18:11:37.006" v="1610" actId="20577"/>
        <pc:sldMkLst>
          <pc:docMk/>
          <pc:sldMk cId="1175276117" sldId="273"/>
        </pc:sldMkLst>
        <pc:spChg chg="mod">
          <ac:chgData name="Jennifer Dickinson" userId="11372760-0d3b-4535-9e51-3d8475e4f94e" providerId="ADAL" clId="{4AE0B09D-F4FC-4C48-8991-342196B8C5D6}" dt="2023-08-07T18:11:37.006" v="1610" actId="20577"/>
          <ac:spMkLst>
            <pc:docMk/>
            <pc:sldMk cId="1175276117" sldId="273"/>
            <ac:spMk id="3" creationId="{01503F01-152C-463A-8AA7-4A24B4171904}"/>
          </ac:spMkLst>
        </pc:spChg>
      </pc:sldChg>
      <pc:sldChg chg="modSp mod">
        <pc:chgData name="Jennifer Dickinson" userId="11372760-0d3b-4535-9e51-3d8475e4f94e" providerId="ADAL" clId="{4AE0B09D-F4FC-4C48-8991-342196B8C5D6}" dt="2023-08-07T18:14:21.101" v="1683" actId="20577"/>
        <pc:sldMkLst>
          <pc:docMk/>
          <pc:sldMk cId="3703090083" sldId="274"/>
        </pc:sldMkLst>
        <pc:spChg chg="mod">
          <ac:chgData name="Jennifer Dickinson" userId="11372760-0d3b-4535-9e51-3d8475e4f94e" providerId="ADAL" clId="{4AE0B09D-F4FC-4C48-8991-342196B8C5D6}" dt="2023-08-07T18:14:21.101" v="1683" actId="20577"/>
          <ac:spMkLst>
            <pc:docMk/>
            <pc:sldMk cId="3703090083" sldId="274"/>
            <ac:spMk id="2" creationId="{6FB34627-E24B-45D7-A291-0253BA7D141D}"/>
          </ac:spMkLst>
        </pc:spChg>
        <pc:spChg chg="mod">
          <ac:chgData name="Jennifer Dickinson" userId="11372760-0d3b-4535-9e51-3d8475e4f94e" providerId="ADAL" clId="{4AE0B09D-F4FC-4C48-8991-342196B8C5D6}" dt="2023-08-07T18:12:48.680" v="1648" actId="20577"/>
          <ac:spMkLst>
            <pc:docMk/>
            <pc:sldMk cId="3703090083" sldId="274"/>
            <ac:spMk id="3" creationId="{01503F01-152C-463A-8AA7-4A24B4171904}"/>
          </ac:spMkLst>
        </pc:spChg>
      </pc:sldChg>
      <pc:sldChg chg="delSp modSp mod">
        <pc:chgData name="Jennifer Dickinson" userId="11372760-0d3b-4535-9e51-3d8475e4f94e" providerId="ADAL" clId="{4AE0B09D-F4FC-4C48-8991-342196B8C5D6}" dt="2023-08-07T18:13:05.024" v="1652" actId="20577"/>
        <pc:sldMkLst>
          <pc:docMk/>
          <pc:sldMk cId="551186153" sldId="275"/>
        </pc:sldMkLst>
        <pc:spChg chg="mod">
          <ac:chgData name="Jennifer Dickinson" userId="11372760-0d3b-4535-9e51-3d8475e4f94e" providerId="ADAL" clId="{4AE0B09D-F4FC-4C48-8991-342196B8C5D6}" dt="2023-08-07T17:32:37.491" v="340" actId="20577"/>
          <ac:spMkLst>
            <pc:docMk/>
            <pc:sldMk cId="551186153" sldId="275"/>
            <ac:spMk id="2" creationId="{6FB34627-E24B-45D7-A291-0253BA7D141D}"/>
          </ac:spMkLst>
        </pc:spChg>
        <pc:spChg chg="mod">
          <ac:chgData name="Jennifer Dickinson" userId="11372760-0d3b-4535-9e51-3d8475e4f94e" providerId="ADAL" clId="{4AE0B09D-F4FC-4C48-8991-342196B8C5D6}" dt="2023-08-07T18:13:05.024" v="1652" actId="20577"/>
          <ac:spMkLst>
            <pc:docMk/>
            <pc:sldMk cId="551186153" sldId="275"/>
            <ac:spMk id="3" creationId="{01503F01-152C-463A-8AA7-4A24B4171904}"/>
          </ac:spMkLst>
        </pc:spChg>
        <pc:spChg chg="del">
          <ac:chgData name="Jennifer Dickinson" userId="11372760-0d3b-4535-9e51-3d8475e4f94e" providerId="ADAL" clId="{4AE0B09D-F4FC-4C48-8991-342196B8C5D6}" dt="2023-08-07T17:33:29.207" v="472" actId="478"/>
          <ac:spMkLst>
            <pc:docMk/>
            <pc:sldMk cId="551186153" sldId="275"/>
            <ac:spMk id="4" creationId="{BB5BAE45-CAE0-D215-6F0C-A40603AAF628}"/>
          </ac:spMkLst>
        </pc:spChg>
      </pc:sldChg>
      <pc:sldChg chg="modSp del mod">
        <pc:chgData name="Jennifer Dickinson" userId="11372760-0d3b-4535-9e51-3d8475e4f94e" providerId="ADAL" clId="{4AE0B09D-F4FC-4C48-8991-342196B8C5D6}" dt="2023-08-07T18:14:00.537" v="1670" actId="47"/>
        <pc:sldMkLst>
          <pc:docMk/>
          <pc:sldMk cId="1559959498" sldId="278"/>
        </pc:sldMkLst>
        <pc:spChg chg="mod">
          <ac:chgData name="Jennifer Dickinson" userId="11372760-0d3b-4535-9e51-3d8475e4f94e" providerId="ADAL" clId="{4AE0B09D-F4FC-4C48-8991-342196B8C5D6}" dt="2023-08-07T17:35:40.692" v="490" actId="20577"/>
          <ac:spMkLst>
            <pc:docMk/>
            <pc:sldMk cId="1559959498" sldId="278"/>
            <ac:spMk id="3" creationId="{EE30FA73-4CCC-C0A2-7045-CFB5E50BFC4B}"/>
          </ac:spMkLst>
        </pc:spChg>
      </pc:sldChg>
      <pc:sldChg chg="del">
        <pc:chgData name="Jennifer Dickinson" userId="11372760-0d3b-4535-9e51-3d8475e4f94e" providerId="ADAL" clId="{4AE0B09D-F4FC-4C48-8991-342196B8C5D6}" dt="2023-08-07T17:36:13.666" v="491" actId="47"/>
        <pc:sldMkLst>
          <pc:docMk/>
          <pc:sldMk cId="3560152745" sldId="280"/>
        </pc:sldMkLst>
      </pc:sldChg>
      <pc:sldChg chg="addSp delSp modSp mod">
        <pc:chgData name="Jennifer Dickinson" userId="11372760-0d3b-4535-9e51-3d8475e4f94e" providerId="ADAL" clId="{4AE0B09D-F4FC-4C48-8991-342196B8C5D6}" dt="2023-08-07T18:15:15.431" v="1692" actId="20577"/>
        <pc:sldMkLst>
          <pc:docMk/>
          <pc:sldMk cId="3884480693" sldId="281"/>
        </pc:sldMkLst>
        <pc:spChg chg="mod">
          <ac:chgData name="Jennifer Dickinson" userId="11372760-0d3b-4535-9e51-3d8475e4f94e" providerId="ADAL" clId="{4AE0B09D-F4FC-4C48-8991-342196B8C5D6}" dt="2023-08-07T18:15:15.431" v="1692" actId="20577"/>
          <ac:spMkLst>
            <pc:docMk/>
            <pc:sldMk cId="3884480693" sldId="281"/>
            <ac:spMk id="2" creationId="{D6A2EB73-AF5B-A9C9-89C4-364956A1EB69}"/>
          </ac:spMkLst>
        </pc:spChg>
        <pc:spChg chg="add del mod">
          <ac:chgData name="Jennifer Dickinson" userId="11372760-0d3b-4535-9e51-3d8475e4f94e" providerId="ADAL" clId="{4AE0B09D-F4FC-4C48-8991-342196B8C5D6}" dt="2023-08-07T17:29:52.382" v="163" actId="931"/>
          <ac:spMkLst>
            <pc:docMk/>
            <pc:sldMk cId="3884480693" sldId="281"/>
            <ac:spMk id="7" creationId="{4F54A901-5F4F-43CD-5AA1-3787587539CD}"/>
          </ac:spMkLst>
        </pc:spChg>
        <pc:picChg chg="add del mod">
          <ac:chgData name="Jennifer Dickinson" userId="11372760-0d3b-4535-9e51-3d8475e4f94e" providerId="ADAL" clId="{4AE0B09D-F4FC-4C48-8991-342196B8C5D6}" dt="2023-08-07T17:30:17.469" v="167" actId="21"/>
          <ac:picMkLst>
            <pc:docMk/>
            <pc:sldMk cId="3884480693" sldId="281"/>
            <ac:picMk id="4" creationId="{DEB1BE77-0C82-D96F-5B6D-E87AFA5F282F}"/>
          </ac:picMkLst>
        </pc:picChg>
        <pc:picChg chg="del">
          <ac:chgData name="Jennifer Dickinson" userId="11372760-0d3b-4535-9e51-3d8475e4f94e" providerId="ADAL" clId="{4AE0B09D-F4FC-4C48-8991-342196B8C5D6}" dt="2023-08-07T17:28:56.473" v="161" actId="478"/>
          <ac:picMkLst>
            <pc:docMk/>
            <pc:sldMk cId="3884480693" sldId="281"/>
            <ac:picMk id="5" creationId="{8D01581A-69E4-C21B-B273-87D4FE0DB0BD}"/>
          </ac:picMkLst>
        </pc:picChg>
        <pc:picChg chg="add mod">
          <ac:chgData name="Jennifer Dickinson" userId="11372760-0d3b-4535-9e51-3d8475e4f94e" providerId="ADAL" clId="{4AE0B09D-F4FC-4C48-8991-342196B8C5D6}" dt="2023-08-07T18:15:03.425" v="1684" actId="1076"/>
          <ac:picMkLst>
            <pc:docMk/>
            <pc:sldMk cId="3884480693" sldId="281"/>
            <ac:picMk id="9" creationId="{814524EA-5E67-498E-26F4-7A62938BEB67}"/>
          </ac:picMkLst>
        </pc:picChg>
        <pc:picChg chg="add mod">
          <ac:chgData name="Jennifer Dickinson" userId="11372760-0d3b-4535-9e51-3d8475e4f94e" providerId="ADAL" clId="{4AE0B09D-F4FC-4C48-8991-342196B8C5D6}" dt="2023-08-07T17:32:00.014" v="325" actId="14100"/>
          <ac:picMkLst>
            <pc:docMk/>
            <pc:sldMk cId="3884480693" sldId="281"/>
            <ac:picMk id="10" creationId="{A5D0BD22-C8E2-73EF-F068-377D4732505A}"/>
          </ac:picMkLst>
        </pc:picChg>
      </pc:sldChg>
      <pc:sldChg chg="del">
        <pc:chgData name="Jennifer Dickinson" userId="11372760-0d3b-4535-9e51-3d8475e4f94e" providerId="ADAL" clId="{4AE0B09D-F4FC-4C48-8991-342196B8C5D6}" dt="2023-08-07T17:32:22.619" v="330" actId="2696"/>
        <pc:sldMkLst>
          <pc:docMk/>
          <pc:sldMk cId="4152511770" sldId="282"/>
        </pc:sldMkLst>
      </pc:sldChg>
      <pc:sldChg chg="modSp mod">
        <pc:chgData name="Jennifer Dickinson" userId="11372760-0d3b-4535-9e51-3d8475e4f94e" providerId="ADAL" clId="{4AE0B09D-F4FC-4C48-8991-342196B8C5D6}" dt="2023-08-07T17:36:59.433" v="610" actId="20577"/>
        <pc:sldMkLst>
          <pc:docMk/>
          <pc:sldMk cId="277408348" sldId="283"/>
        </pc:sldMkLst>
        <pc:spChg chg="mod">
          <ac:chgData name="Jennifer Dickinson" userId="11372760-0d3b-4535-9e51-3d8475e4f94e" providerId="ADAL" clId="{4AE0B09D-F4FC-4C48-8991-342196B8C5D6}" dt="2023-08-07T17:36:21.118" v="502" actId="14100"/>
          <ac:spMkLst>
            <pc:docMk/>
            <pc:sldMk cId="277408348" sldId="283"/>
            <ac:spMk id="2" creationId="{4E7C387E-0F0A-D933-F32B-20F11A5D4238}"/>
          </ac:spMkLst>
        </pc:spChg>
        <pc:spChg chg="mod">
          <ac:chgData name="Jennifer Dickinson" userId="11372760-0d3b-4535-9e51-3d8475e4f94e" providerId="ADAL" clId="{4AE0B09D-F4FC-4C48-8991-342196B8C5D6}" dt="2023-08-07T17:36:59.433" v="610" actId="20577"/>
          <ac:spMkLst>
            <pc:docMk/>
            <pc:sldMk cId="277408348" sldId="283"/>
            <ac:spMk id="3" creationId="{FDC1BE80-C827-D31D-8430-9A3749DA3486}"/>
          </ac:spMkLst>
        </pc:spChg>
      </pc:sldChg>
      <pc:sldChg chg="modSp mod">
        <pc:chgData name="Jennifer Dickinson" userId="11372760-0d3b-4535-9e51-3d8475e4f94e" providerId="ADAL" clId="{4AE0B09D-F4FC-4C48-8991-342196B8C5D6}" dt="2023-08-07T17:27:51.078" v="159" actId="20577"/>
        <pc:sldMkLst>
          <pc:docMk/>
          <pc:sldMk cId="1890708752" sldId="284"/>
        </pc:sldMkLst>
        <pc:spChg chg="mod">
          <ac:chgData name="Jennifer Dickinson" userId="11372760-0d3b-4535-9e51-3d8475e4f94e" providerId="ADAL" clId="{4AE0B09D-F4FC-4C48-8991-342196B8C5D6}" dt="2023-08-07T17:27:51.078" v="159" actId="20577"/>
          <ac:spMkLst>
            <pc:docMk/>
            <pc:sldMk cId="1890708752" sldId="284"/>
            <ac:spMk id="3" creationId="{4BFBD2E2-834B-7229-F711-AE797BAFF433}"/>
          </ac:spMkLst>
        </pc:spChg>
      </pc:sldChg>
      <pc:sldChg chg="modSp new mod ord">
        <pc:chgData name="Jennifer Dickinson" userId="11372760-0d3b-4535-9e51-3d8475e4f94e" providerId="ADAL" clId="{4AE0B09D-F4FC-4C48-8991-342196B8C5D6}" dt="2023-08-07T18:17:18.756" v="2002" actId="20577"/>
        <pc:sldMkLst>
          <pc:docMk/>
          <pc:sldMk cId="1103599233" sldId="285"/>
        </pc:sldMkLst>
        <pc:spChg chg="mod">
          <ac:chgData name="Jennifer Dickinson" userId="11372760-0d3b-4535-9e51-3d8475e4f94e" providerId="ADAL" clId="{4AE0B09D-F4FC-4C48-8991-342196B8C5D6}" dt="2023-08-07T17:37:38.751" v="645" actId="20577"/>
          <ac:spMkLst>
            <pc:docMk/>
            <pc:sldMk cId="1103599233" sldId="285"/>
            <ac:spMk id="2" creationId="{D0DFBE97-720E-5EC5-6724-9C0D81477251}"/>
          </ac:spMkLst>
        </pc:spChg>
        <pc:spChg chg="mod">
          <ac:chgData name="Jennifer Dickinson" userId="11372760-0d3b-4535-9e51-3d8475e4f94e" providerId="ADAL" clId="{4AE0B09D-F4FC-4C48-8991-342196B8C5D6}" dt="2023-08-07T18:17:18.756" v="2002" actId="20577"/>
          <ac:spMkLst>
            <pc:docMk/>
            <pc:sldMk cId="1103599233" sldId="285"/>
            <ac:spMk id="3" creationId="{58736A64-C35B-E03E-240D-1BF3423D4E94}"/>
          </ac:spMkLst>
        </pc:spChg>
      </pc:sldChg>
      <pc:sldChg chg="addSp delSp modSp new add del mod">
        <pc:chgData name="Jennifer Dickinson" userId="11372760-0d3b-4535-9e51-3d8475e4f94e" providerId="ADAL" clId="{4AE0B09D-F4FC-4C48-8991-342196B8C5D6}" dt="2023-08-07T18:06:43.681" v="1569" actId="14100"/>
        <pc:sldMkLst>
          <pc:docMk/>
          <pc:sldMk cId="2232592978" sldId="286"/>
        </pc:sldMkLst>
        <pc:spChg chg="add del">
          <ac:chgData name="Jennifer Dickinson" userId="11372760-0d3b-4535-9e51-3d8475e4f94e" providerId="ADAL" clId="{4AE0B09D-F4FC-4C48-8991-342196B8C5D6}" dt="2023-08-07T18:03:30.430" v="1555" actId="931"/>
          <ac:spMkLst>
            <pc:docMk/>
            <pc:sldMk cId="2232592978" sldId="286"/>
            <ac:spMk id="3" creationId="{D1274CB8-75F6-2D97-A59D-8AEA3942288D}"/>
          </ac:spMkLst>
        </pc:spChg>
        <pc:picChg chg="add del mod">
          <ac:chgData name="Jennifer Dickinson" userId="11372760-0d3b-4535-9e51-3d8475e4f94e" providerId="ADAL" clId="{4AE0B09D-F4FC-4C48-8991-342196B8C5D6}" dt="2023-08-07T18:06:43.681" v="1569" actId="14100"/>
          <ac:picMkLst>
            <pc:docMk/>
            <pc:sldMk cId="2232592978" sldId="286"/>
            <ac:picMk id="5" creationId="{B434FF41-8FD9-6820-CE81-D44303703F3B}"/>
          </ac:picMkLst>
        </pc:picChg>
        <pc:picChg chg="add del mod">
          <ac:chgData name="Jennifer Dickinson" userId="11372760-0d3b-4535-9e51-3d8475e4f94e" providerId="ADAL" clId="{4AE0B09D-F4FC-4C48-8991-342196B8C5D6}" dt="2023-08-07T18:05:41.418" v="1563" actId="478"/>
          <ac:picMkLst>
            <pc:docMk/>
            <pc:sldMk cId="2232592978" sldId="286"/>
            <ac:picMk id="7" creationId="{A4BEC403-9A13-28E3-0D71-03806F97294B}"/>
          </ac:picMkLst>
        </pc:picChg>
        <pc:picChg chg="add del">
          <ac:chgData name="Jennifer Dickinson" userId="11372760-0d3b-4535-9e51-3d8475e4f94e" providerId="ADAL" clId="{4AE0B09D-F4FC-4C48-8991-342196B8C5D6}" dt="2023-08-07T18:06:24.136" v="1565" actId="478"/>
          <ac:picMkLst>
            <pc:docMk/>
            <pc:sldMk cId="2232592978" sldId="286"/>
            <ac:picMk id="9" creationId="{8173103D-E2F8-DC0A-5E3C-FFF0B67E233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FA4921A-F54B-4AD8-910D-14BAF2187B75}"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E972F8-B02F-4E4E-8F9F-D609E058AC7F}" type="slidenum">
              <a:rPr lang="en-US" smtClean="0"/>
              <a:t>‹#›</a:t>
            </a:fld>
            <a:endParaRPr lang="en-US"/>
          </a:p>
        </p:txBody>
      </p:sp>
    </p:spTree>
    <p:extLst>
      <p:ext uri="{BB962C8B-B14F-4D97-AF65-F5344CB8AC3E}">
        <p14:creationId xmlns:p14="http://schemas.microsoft.com/office/powerpoint/2010/main" val="3313695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A4921A-F54B-4AD8-910D-14BAF2187B75}"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E972F8-B02F-4E4E-8F9F-D609E058AC7F}" type="slidenum">
              <a:rPr lang="en-US" smtClean="0"/>
              <a:t>‹#›</a:t>
            </a:fld>
            <a:endParaRPr lang="en-US"/>
          </a:p>
        </p:txBody>
      </p:sp>
    </p:spTree>
    <p:extLst>
      <p:ext uri="{BB962C8B-B14F-4D97-AF65-F5344CB8AC3E}">
        <p14:creationId xmlns:p14="http://schemas.microsoft.com/office/powerpoint/2010/main" val="285469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A4921A-F54B-4AD8-910D-14BAF2187B75}"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E972F8-B02F-4E4E-8F9F-D609E058AC7F}" type="slidenum">
              <a:rPr lang="en-US" smtClean="0"/>
              <a:t>‹#›</a:t>
            </a:fld>
            <a:endParaRPr lang="en-US"/>
          </a:p>
        </p:txBody>
      </p:sp>
    </p:spTree>
    <p:extLst>
      <p:ext uri="{BB962C8B-B14F-4D97-AF65-F5344CB8AC3E}">
        <p14:creationId xmlns:p14="http://schemas.microsoft.com/office/powerpoint/2010/main" val="1746204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FA4921A-F54B-4AD8-910D-14BAF2187B75}" type="datetimeFigureOut">
              <a:rPr lang="en-US" smtClean="0"/>
              <a:t>8/7/2023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E972F8-B02F-4E4E-8F9F-D609E058AC7F}" type="slidenum">
              <a:rPr lang="en-US" smtClean="0"/>
              <a:t>‹#›</a:t>
            </a:fld>
            <a:endParaRPr lang="en-US"/>
          </a:p>
        </p:txBody>
      </p:sp>
    </p:spTree>
    <p:extLst>
      <p:ext uri="{BB962C8B-B14F-4D97-AF65-F5344CB8AC3E}">
        <p14:creationId xmlns:p14="http://schemas.microsoft.com/office/powerpoint/2010/main" val="1753348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A4921A-F54B-4AD8-910D-14BAF2187B75}" type="datetimeFigureOut">
              <a:rPr lang="en-US" smtClean="0"/>
              <a:t>8/7/2023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E972F8-B02F-4E4E-8F9F-D609E058AC7F}" type="slidenum">
              <a:rPr lang="en-US" smtClean="0"/>
              <a:t>‹#›</a:t>
            </a:fld>
            <a:endParaRPr lang="en-US"/>
          </a:p>
        </p:txBody>
      </p:sp>
    </p:spTree>
    <p:extLst>
      <p:ext uri="{BB962C8B-B14F-4D97-AF65-F5344CB8AC3E}">
        <p14:creationId xmlns:p14="http://schemas.microsoft.com/office/powerpoint/2010/main" val="561796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A4921A-F54B-4AD8-910D-14BAF2187B75}" type="datetimeFigureOut">
              <a:rPr lang="en-US" smtClean="0"/>
              <a:t>8/7/2023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E972F8-B02F-4E4E-8F9F-D609E058AC7F}" type="slidenum">
              <a:rPr lang="en-US" smtClean="0"/>
              <a:t>‹#›</a:t>
            </a:fld>
            <a:endParaRPr lang="en-US"/>
          </a:p>
        </p:txBody>
      </p:sp>
    </p:spTree>
    <p:extLst>
      <p:ext uri="{BB962C8B-B14F-4D97-AF65-F5344CB8AC3E}">
        <p14:creationId xmlns:p14="http://schemas.microsoft.com/office/powerpoint/2010/main" val="151448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A4921A-F54B-4AD8-910D-14BAF2187B75}" type="datetimeFigureOut">
              <a:rPr lang="en-US" smtClean="0"/>
              <a:t>8/7/2023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E972F8-B02F-4E4E-8F9F-D609E058AC7F}" type="slidenum">
              <a:rPr lang="en-US" smtClean="0"/>
              <a:t>‹#›</a:t>
            </a:fld>
            <a:endParaRPr lang="en-US"/>
          </a:p>
        </p:txBody>
      </p:sp>
    </p:spTree>
    <p:extLst>
      <p:ext uri="{BB962C8B-B14F-4D97-AF65-F5344CB8AC3E}">
        <p14:creationId xmlns:p14="http://schemas.microsoft.com/office/powerpoint/2010/main" val="241199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FA4921A-F54B-4AD8-910D-14BAF2187B75}" type="datetimeFigureOut">
              <a:rPr lang="en-US" smtClean="0"/>
              <a:t>8/7/2023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E972F8-B02F-4E4E-8F9F-D609E058AC7F}" type="slidenum">
              <a:rPr lang="en-US" smtClean="0"/>
              <a:t>‹#›</a:t>
            </a:fld>
            <a:endParaRPr lang="en-US"/>
          </a:p>
        </p:txBody>
      </p:sp>
    </p:spTree>
    <p:extLst>
      <p:ext uri="{BB962C8B-B14F-4D97-AF65-F5344CB8AC3E}">
        <p14:creationId xmlns:p14="http://schemas.microsoft.com/office/powerpoint/2010/main" val="2699758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A4921A-F54B-4AD8-910D-14BAF2187B75}" type="datetimeFigureOut">
              <a:rPr lang="en-US" smtClean="0"/>
              <a:t>8/7/2023</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BE972F8-B02F-4E4E-8F9F-D609E058AC7F}" type="slidenum">
              <a:rPr lang="en-US" smtClean="0"/>
              <a:t>‹#›</a:t>
            </a:fld>
            <a:endParaRPr lang="en-US"/>
          </a:p>
        </p:txBody>
      </p:sp>
    </p:spTree>
    <p:extLst>
      <p:ext uri="{BB962C8B-B14F-4D97-AF65-F5344CB8AC3E}">
        <p14:creationId xmlns:p14="http://schemas.microsoft.com/office/powerpoint/2010/main" val="2390611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A4921A-F54B-4AD8-910D-14BAF2187B75}"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E972F8-B02F-4E4E-8F9F-D609E058AC7F}" type="slidenum">
              <a:rPr lang="en-US" smtClean="0"/>
              <a:t>‹#›</a:t>
            </a:fld>
            <a:endParaRPr lang="en-US"/>
          </a:p>
        </p:txBody>
      </p:sp>
    </p:spTree>
    <p:extLst>
      <p:ext uri="{BB962C8B-B14F-4D97-AF65-F5344CB8AC3E}">
        <p14:creationId xmlns:p14="http://schemas.microsoft.com/office/powerpoint/2010/main" val="1883827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A4921A-F54B-4AD8-910D-14BAF2187B75}"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E972F8-B02F-4E4E-8F9F-D609E058AC7F}"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330504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A4921A-F54B-4AD8-910D-14BAF2187B75}"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E972F8-B02F-4E4E-8F9F-D609E058AC7F}" type="slidenum">
              <a:rPr lang="en-US" smtClean="0"/>
              <a:t>‹#›</a:t>
            </a:fld>
            <a:endParaRPr lang="en-US"/>
          </a:p>
        </p:txBody>
      </p:sp>
    </p:spTree>
    <p:extLst>
      <p:ext uri="{BB962C8B-B14F-4D97-AF65-F5344CB8AC3E}">
        <p14:creationId xmlns:p14="http://schemas.microsoft.com/office/powerpoint/2010/main" val="16028177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A4921A-F54B-4AD8-910D-14BAF2187B75}"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E972F8-B02F-4E4E-8F9F-D609E058AC7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112873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A4921A-F54B-4AD8-910D-14BAF2187B75}"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E972F8-B02F-4E4E-8F9F-D609E058AC7F}" type="slidenum">
              <a:rPr lang="en-US" smtClean="0"/>
              <a:t>‹#›</a:t>
            </a:fld>
            <a:endParaRPr lang="en-US"/>
          </a:p>
        </p:txBody>
      </p:sp>
    </p:spTree>
    <p:extLst>
      <p:ext uri="{BB962C8B-B14F-4D97-AF65-F5344CB8AC3E}">
        <p14:creationId xmlns:p14="http://schemas.microsoft.com/office/powerpoint/2010/main" val="37081385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A4921A-F54B-4AD8-910D-14BAF2187B75}"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E972F8-B02F-4E4E-8F9F-D609E058AC7F}" type="slidenum">
              <a:rPr lang="en-US" smtClean="0"/>
              <a:t>‹#›</a:t>
            </a:fld>
            <a:endParaRPr lang="en-US"/>
          </a:p>
        </p:txBody>
      </p:sp>
    </p:spTree>
    <p:extLst>
      <p:ext uri="{BB962C8B-B14F-4D97-AF65-F5344CB8AC3E}">
        <p14:creationId xmlns:p14="http://schemas.microsoft.com/office/powerpoint/2010/main" val="1409176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A4921A-F54B-4AD8-910D-14BAF2187B75}"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E972F8-B02F-4E4E-8F9F-D609E058AC7F}" type="slidenum">
              <a:rPr lang="en-US" smtClean="0"/>
              <a:t>‹#›</a:t>
            </a:fld>
            <a:endParaRPr lang="en-US"/>
          </a:p>
        </p:txBody>
      </p:sp>
    </p:spTree>
    <p:extLst>
      <p:ext uri="{BB962C8B-B14F-4D97-AF65-F5344CB8AC3E}">
        <p14:creationId xmlns:p14="http://schemas.microsoft.com/office/powerpoint/2010/main" val="1027743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FA4921A-F54B-4AD8-910D-14BAF2187B75}" type="datetimeFigureOut">
              <a:rPr lang="en-US" smtClean="0"/>
              <a:t>8/7/2023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BE972F8-B02F-4E4E-8F9F-D609E058AC7F}" type="slidenum">
              <a:rPr lang="en-US" smtClean="0"/>
              <a:t>‹#›</a:t>
            </a:fld>
            <a:endParaRPr lang="en-US"/>
          </a:p>
        </p:txBody>
      </p:sp>
    </p:spTree>
    <p:extLst>
      <p:ext uri="{BB962C8B-B14F-4D97-AF65-F5344CB8AC3E}">
        <p14:creationId xmlns:p14="http://schemas.microsoft.com/office/powerpoint/2010/main" val="1950586096"/>
      </p:ext>
    </p:extLst>
  </p:cSld>
  <p:clrMap bg1="dk1" tx1="lt1" bg2="dk2" tx2="lt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commons.wikimedia.org/wiki/File:Emoji_u1f937_1f3fc.svg" TargetMode="Externa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pexels.com/photo/person-using-macbook-pro-3183202/" TargetMode="External"/><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00257-A72B-49D2-8229-560D117F5373}"/>
              </a:ext>
            </a:extLst>
          </p:cNvPr>
          <p:cNvSpPr>
            <a:spLocks noGrp="1"/>
          </p:cNvSpPr>
          <p:nvPr>
            <p:ph type="ctrTitle"/>
          </p:nvPr>
        </p:nvSpPr>
        <p:spPr>
          <a:xfrm>
            <a:off x="2343704" y="1499012"/>
            <a:ext cx="6640497" cy="1646302"/>
          </a:xfrm>
        </p:spPr>
        <p:txBody>
          <a:bodyPr/>
          <a:lstStyle/>
          <a:p>
            <a:r>
              <a:rPr lang="en-US" dirty="0"/>
              <a:t>Rural Broadband Infrastructure</a:t>
            </a:r>
          </a:p>
        </p:txBody>
      </p:sp>
      <p:sp>
        <p:nvSpPr>
          <p:cNvPr id="3" name="Subtitle 2">
            <a:extLst>
              <a:ext uri="{FF2B5EF4-FFF2-40B4-BE49-F238E27FC236}">
                <a16:creationId xmlns:a16="http://schemas.microsoft.com/office/drawing/2014/main" id="{9BB58FFB-1A43-4314-9732-A1C886D49CCE}"/>
              </a:ext>
            </a:extLst>
          </p:cNvPr>
          <p:cNvSpPr>
            <a:spLocks noGrp="1"/>
          </p:cNvSpPr>
          <p:nvPr>
            <p:ph type="subTitle" idx="1"/>
          </p:nvPr>
        </p:nvSpPr>
        <p:spPr>
          <a:xfrm>
            <a:off x="1953087" y="3114659"/>
            <a:ext cx="6956930" cy="1341932"/>
          </a:xfrm>
        </p:spPr>
        <p:txBody>
          <a:bodyPr>
            <a:normAutofit/>
          </a:bodyPr>
          <a:lstStyle/>
          <a:p>
            <a:r>
              <a:rPr lang="en-US" i="1" dirty="0"/>
              <a:t>Jennie Dickinson, Executive Director, Port of Columbia</a:t>
            </a:r>
          </a:p>
          <a:p>
            <a:r>
              <a:rPr lang="en-US" i="1" dirty="0"/>
              <a:t>August 9, 2023</a:t>
            </a:r>
          </a:p>
          <a:p>
            <a:endParaRPr lang="en-US" dirty="0"/>
          </a:p>
        </p:txBody>
      </p:sp>
      <p:pic>
        <p:nvPicPr>
          <p:cNvPr id="5" name="Picture 4">
            <a:extLst>
              <a:ext uri="{FF2B5EF4-FFF2-40B4-BE49-F238E27FC236}">
                <a16:creationId xmlns:a16="http://schemas.microsoft.com/office/drawing/2014/main" id="{7B82510D-F349-4924-84F8-C3D3BB9F4EF8}"/>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p:blipFill>
        <p:spPr>
          <a:xfrm>
            <a:off x="506028" y="5082041"/>
            <a:ext cx="4048217" cy="1440418"/>
          </a:xfrm>
          <a:prstGeom prst="rect">
            <a:avLst/>
          </a:prstGeom>
        </p:spPr>
      </p:pic>
    </p:spTree>
    <p:extLst>
      <p:ext uri="{BB962C8B-B14F-4D97-AF65-F5344CB8AC3E}">
        <p14:creationId xmlns:p14="http://schemas.microsoft.com/office/powerpoint/2010/main" val="3123826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34627-E24B-45D7-A291-0253BA7D141D}"/>
              </a:ext>
            </a:extLst>
          </p:cNvPr>
          <p:cNvSpPr>
            <a:spLocks noGrp="1"/>
          </p:cNvSpPr>
          <p:nvPr>
            <p:ph type="title"/>
          </p:nvPr>
        </p:nvSpPr>
        <p:spPr/>
        <p:txBody>
          <a:bodyPr/>
          <a:lstStyle/>
          <a:p>
            <a:r>
              <a:rPr lang="en-US" dirty="0"/>
              <a:t>History of Internet in Columbia County</a:t>
            </a:r>
          </a:p>
        </p:txBody>
      </p:sp>
      <p:sp>
        <p:nvSpPr>
          <p:cNvPr id="3" name="Content Placeholder 2">
            <a:extLst>
              <a:ext uri="{FF2B5EF4-FFF2-40B4-BE49-F238E27FC236}">
                <a16:creationId xmlns:a16="http://schemas.microsoft.com/office/drawing/2014/main" id="{01503F01-152C-463A-8AA7-4A24B4171904}"/>
              </a:ext>
            </a:extLst>
          </p:cNvPr>
          <p:cNvSpPr>
            <a:spLocks noGrp="1"/>
          </p:cNvSpPr>
          <p:nvPr>
            <p:ph idx="1"/>
          </p:nvPr>
        </p:nvSpPr>
        <p:spPr>
          <a:xfrm>
            <a:off x="677334" y="1642372"/>
            <a:ext cx="9008204" cy="4953739"/>
          </a:xfrm>
        </p:spPr>
        <p:txBody>
          <a:bodyPr>
            <a:normAutofit/>
          </a:bodyPr>
          <a:lstStyle/>
          <a:p>
            <a:r>
              <a:rPr lang="en-US" sz="2000" dirty="0">
                <a:solidFill>
                  <a:srgbClr val="FFFF00"/>
                </a:solidFill>
              </a:rPr>
              <a:t>Pre-2000 </a:t>
            </a:r>
            <a:r>
              <a:rPr lang="en-US" sz="2000" dirty="0"/>
              <a:t>- Everyone using dial-up</a:t>
            </a:r>
          </a:p>
          <a:p>
            <a:r>
              <a:rPr lang="en-US" sz="2000" dirty="0"/>
              <a:t>Qwest and other phone companies started offering DSL in some communities.</a:t>
            </a:r>
          </a:p>
          <a:p>
            <a:r>
              <a:rPr lang="en-US" sz="2000" dirty="0">
                <a:solidFill>
                  <a:srgbClr val="FFFF00"/>
                </a:solidFill>
              </a:rPr>
              <a:t>Circa 2000 </a:t>
            </a:r>
            <a:r>
              <a:rPr lang="en-US" sz="2000" dirty="0"/>
              <a:t>– local rural electric company formed a subsidiary and started offering point-to-point wireless service. Limited to line of sight.</a:t>
            </a:r>
          </a:p>
          <a:p>
            <a:r>
              <a:rPr lang="en-US" sz="2000" dirty="0">
                <a:solidFill>
                  <a:srgbClr val="FFFF00"/>
                </a:solidFill>
              </a:rPr>
              <a:t>Circa 2000 </a:t>
            </a:r>
            <a:r>
              <a:rPr lang="en-US" sz="2000" dirty="0"/>
              <a:t>- Qwest Long Distance Settlement in the State of Washington. Applied for funds through the Port of Columbia and were awarded $450,000. Funds went to Qwest to install DSL in Dayton. </a:t>
            </a:r>
          </a:p>
          <a:p>
            <a:r>
              <a:rPr lang="en-US" sz="2000" dirty="0">
                <a:solidFill>
                  <a:srgbClr val="FFFF00"/>
                </a:solidFill>
              </a:rPr>
              <a:t>2010</a:t>
            </a:r>
            <a:r>
              <a:rPr lang="en-US" sz="2000" dirty="0"/>
              <a:t> – </a:t>
            </a:r>
            <a:r>
              <a:rPr lang="en-US" sz="2000" dirty="0" err="1"/>
              <a:t>NoaNet</a:t>
            </a:r>
            <a:r>
              <a:rPr lang="en-US" sz="2000" dirty="0"/>
              <a:t> brought a fiber backbone through Dayton, only hooked up some anchor institutions. Port and City Hall were not included.</a:t>
            </a:r>
          </a:p>
          <a:p>
            <a:r>
              <a:rPr lang="en-US" sz="2000" dirty="0">
                <a:solidFill>
                  <a:srgbClr val="FFFF00"/>
                </a:solidFill>
              </a:rPr>
              <a:t>2011 to 2020 </a:t>
            </a:r>
            <a:r>
              <a:rPr lang="en-US" sz="2000" dirty="0"/>
              <a:t>– ISPs worked to improve service through wireless and cable hybrid systems. No one expressed any interest in building a fiber network.</a:t>
            </a:r>
          </a:p>
        </p:txBody>
      </p:sp>
      <p:sp>
        <p:nvSpPr>
          <p:cNvPr id="4" name="TextBox 3">
            <a:extLst>
              <a:ext uri="{FF2B5EF4-FFF2-40B4-BE49-F238E27FC236}">
                <a16:creationId xmlns:a16="http://schemas.microsoft.com/office/drawing/2014/main" id="{EC03B742-0FD3-DC43-93F9-E8CEBD75DDE1}"/>
              </a:ext>
            </a:extLst>
          </p:cNvPr>
          <p:cNvSpPr txBox="1"/>
          <p:nvPr/>
        </p:nvSpPr>
        <p:spPr>
          <a:xfrm>
            <a:off x="10005133" y="1407108"/>
            <a:ext cx="1816759" cy="3139321"/>
          </a:xfrm>
          <a:prstGeom prst="rect">
            <a:avLst/>
          </a:prstGeom>
          <a:solidFill>
            <a:schemeClr val="bg2"/>
          </a:solidFill>
        </p:spPr>
        <p:txBody>
          <a:bodyPr wrap="square" rtlCol="0">
            <a:spAutoFit/>
          </a:bodyPr>
          <a:lstStyle/>
          <a:p>
            <a:pPr algn="ctr"/>
            <a:r>
              <a:rPr lang="en-US" i="1" dirty="0">
                <a:solidFill>
                  <a:srgbClr val="FFFF00"/>
                </a:solidFill>
              </a:rPr>
              <a:t>To what extent have residents, businesses, and public entities in our port district been unable to access affordable and reliable broadband?</a:t>
            </a:r>
          </a:p>
        </p:txBody>
      </p:sp>
    </p:spTree>
    <p:extLst>
      <p:ext uri="{BB962C8B-B14F-4D97-AF65-F5344CB8AC3E}">
        <p14:creationId xmlns:p14="http://schemas.microsoft.com/office/powerpoint/2010/main" val="1176391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34627-E24B-45D7-A291-0253BA7D141D}"/>
              </a:ext>
            </a:extLst>
          </p:cNvPr>
          <p:cNvSpPr>
            <a:spLocks noGrp="1"/>
          </p:cNvSpPr>
          <p:nvPr>
            <p:ph type="title"/>
          </p:nvPr>
        </p:nvSpPr>
        <p:spPr>
          <a:xfrm>
            <a:off x="559208" y="321572"/>
            <a:ext cx="8596668" cy="1320800"/>
          </a:xfrm>
        </p:spPr>
        <p:txBody>
          <a:bodyPr/>
          <a:lstStyle/>
          <a:p>
            <a:r>
              <a:rPr lang="en-US" dirty="0"/>
              <a:t>Last Straw</a:t>
            </a:r>
          </a:p>
        </p:txBody>
      </p:sp>
      <p:sp>
        <p:nvSpPr>
          <p:cNvPr id="3" name="Content Placeholder 2">
            <a:extLst>
              <a:ext uri="{FF2B5EF4-FFF2-40B4-BE49-F238E27FC236}">
                <a16:creationId xmlns:a16="http://schemas.microsoft.com/office/drawing/2014/main" id="{01503F01-152C-463A-8AA7-4A24B4171904}"/>
              </a:ext>
            </a:extLst>
          </p:cNvPr>
          <p:cNvSpPr>
            <a:spLocks noGrp="1"/>
          </p:cNvSpPr>
          <p:nvPr>
            <p:ph idx="1"/>
          </p:nvPr>
        </p:nvSpPr>
        <p:spPr>
          <a:xfrm>
            <a:off x="559207" y="1189611"/>
            <a:ext cx="8504893" cy="5184556"/>
          </a:xfrm>
        </p:spPr>
        <p:txBody>
          <a:bodyPr>
            <a:normAutofit/>
          </a:bodyPr>
          <a:lstStyle/>
          <a:p>
            <a:r>
              <a:rPr lang="en-US" sz="2000" dirty="0">
                <a:solidFill>
                  <a:srgbClr val="FFFF00"/>
                </a:solidFill>
              </a:rPr>
              <a:t>2020</a:t>
            </a:r>
            <a:r>
              <a:rPr lang="en-US" sz="2000" dirty="0"/>
              <a:t> – Pandemic hit. My office used CenturyLink DSL service, which was barely tolerable before and became almost unusable after. The top speed at my office was 10/1 – meaning 10 MB download speed, and 1 MB upload. By state standards this is so slow my office was considered UNSERVED. Only one computer at a time could use Zoom, and that was sometimes sketchy. The DSL became further and further oversubscribed and was barely usable.  </a:t>
            </a:r>
          </a:p>
          <a:p>
            <a:r>
              <a:rPr lang="en-US" sz="2000" dirty="0">
                <a:solidFill>
                  <a:srgbClr val="FFFF00"/>
                </a:solidFill>
              </a:rPr>
              <a:t>2021 </a:t>
            </a:r>
            <a:r>
              <a:rPr lang="en-US" sz="2000" dirty="0"/>
              <a:t>– TVTV, the cable company that offered the fastest speeds in the community, shut down with no notice. 35% of the community was left with no service! </a:t>
            </a:r>
          </a:p>
          <a:p>
            <a:r>
              <a:rPr lang="en-US" sz="2000" dirty="0">
                <a:solidFill>
                  <a:srgbClr val="FFFF00"/>
                </a:solidFill>
              </a:rPr>
              <a:t>2022</a:t>
            </a:r>
            <a:r>
              <a:rPr lang="en-US" sz="2000" dirty="0"/>
              <a:t> – Oversubscribed wireless and DSL in town, many rural customers only have ViaSat as an option, which is terrible, and </a:t>
            </a:r>
            <a:r>
              <a:rPr lang="en-US" sz="2000" dirty="0" err="1"/>
              <a:t>Starlink</a:t>
            </a:r>
            <a:r>
              <a:rPr lang="en-US" sz="2000" dirty="0"/>
              <a:t> is only available in certain areas, still has line of sight issues, and costs $600 for equipment and $120 a month. Yeah, its decent service, but how many rural residents can afford it?</a:t>
            </a:r>
          </a:p>
        </p:txBody>
      </p:sp>
      <p:pic>
        <p:nvPicPr>
          <p:cNvPr id="4" name="Picture 3">
            <a:extLst>
              <a:ext uri="{FF2B5EF4-FFF2-40B4-BE49-F238E27FC236}">
                <a16:creationId xmlns:a16="http://schemas.microsoft.com/office/drawing/2014/main" id="{0A3C330D-456F-46BD-62A1-C02181AAE08D}"/>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9277826" y="483833"/>
            <a:ext cx="2668207" cy="5632882"/>
          </a:xfrm>
          <a:prstGeom prst="rect">
            <a:avLst/>
          </a:prstGeom>
        </p:spPr>
      </p:pic>
    </p:spTree>
    <p:extLst>
      <p:ext uri="{BB962C8B-B14F-4D97-AF65-F5344CB8AC3E}">
        <p14:creationId xmlns:p14="http://schemas.microsoft.com/office/powerpoint/2010/main" val="1175276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34627-E24B-45D7-A291-0253BA7D141D}"/>
              </a:ext>
            </a:extLst>
          </p:cNvPr>
          <p:cNvSpPr>
            <a:spLocks noGrp="1"/>
          </p:cNvSpPr>
          <p:nvPr>
            <p:ph type="title"/>
          </p:nvPr>
        </p:nvSpPr>
        <p:spPr>
          <a:xfrm>
            <a:off x="559208" y="321572"/>
            <a:ext cx="8596668" cy="1320800"/>
          </a:xfrm>
        </p:spPr>
        <p:txBody>
          <a:bodyPr/>
          <a:lstStyle/>
          <a:p>
            <a:r>
              <a:rPr lang="en-US" dirty="0"/>
              <a:t>Why the Port?</a:t>
            </a:r>
          </a:p>
        </p:txBody>
      </p:sp>
      <p:sp>
        <p:nvSpPr>
          <p:cNvPr id="3" name="Content Placeholder 2">
            <a:extLst>
              <a:ext uri="{FF2B5EF4-FFF2-40B4-BE49-F238E27FC236}">
                <a16:creationId xmlns:a16="http://schemas.microsoft.com/office/drawing/2014/main" id="{01503F01-152C-463A-8AA7-4A24B4171904}"/>
              </a:ext>
            </a:extLst>
          </p:cNvPr>
          <p:cNvSpPr>
            <a:spLocks noGrp="1"/>
          </p:cNvSpPr>
          <p:nvPr>
            <p:ph idx="1"/>
          </p:nvPr>
        </p:nvSpPr>
        <p:spPr>
          <a:xfrm>
            <a:off x="559207" y="1189611"/>
            <a:ext cx="8504893" cy="5184556"/>
          </a:xfrm>
        </p:spPr>
        <p:txBody>
          <a:bodyPr>
            <a:normAutofit/>
          </a:bodyPr>
          <a:lstStyle/>
          <a:p>
            <a:r>
              <a:rPr lang="en-US" sz="2000" dirty="0">
                <a:solidFill>
                  <a:schemeClr val="tx1"/>
                </a:solidFill>
              </a:rPr>
              <a:t>Private businesses don’t want to invest, or can’t afford to wait for a return on investment, in our small communities.</a:t>
            </a:r>
          </a:p>
          <a:p>
            <a:r>
              <a:rPr lang="en-US" sz="2000" dirty="0">
                <a:solidFill>
                  <a:schemeClr val="tx1"/>
                </a:solidFill>
              </a:rPr>
              <a:t>We’ve waited 20 years for the private sector to step up. It hasn’t happened. </a:t>
            </a:r>
          </a:p>
          <a:p>
            <a:r>
              <a:rPr lang="en-US" sz="2000" dirty="0">
                <a:solidFill>
                  <a:schemeClr val="tx1"/>
                </a:solidFill>
              </a:rPr>
              <a:t>We believe our Port’s role is to make the investment in infrastructure that the private sector is reluctant to make, and lease fiber strands to the private ISPs so they can focus on providing service.</a:t>
            </a:r>
          </a:p>
          <a:p>
            <a:r>
              <a:rPr lang="en-US" sz="2000" dirty="0">
                <a:solidFill>
                  <a:schemeClr val="tx1"/>
                </a:solidFill>
              </a:rPr>
              <a:t>The private sector’s role in our case will be “drive” on the fiber “road” we are constructing and deliver service to the customer.</a:t>
            </a:r>
          </a:p>
          <a:p>
            <a:r>
              <a:rPr lang="en-US" sz="2000" dirty="0">
                <a:solidFill>
                  <a:schemeClr val="tx1"/>
                </a:solidFill>
              </a:rPr>
              <a:t>We can leverage our ability to find grant and low-interest loan dollars for infrastructure along with our ability to tolerate a longer return on investment time frame, which reduces the risk to the private sector and makes them more willing to provide service in our community. </a:t>
            </a:r>
          </a:p>
        </p:txBody>
      </p:sp>
      <p:sp>
        <p:nvSpPr>
          <p:cNvPr id="5" name="TextBox 4">
            <a:extLst>
              <a:ext uri="{FF2B5EF4-FFF2-40B4-BE49-F238E27FC236}">
                <a16:creationId xmlns:a16="http://schemas.microsoft.com/office/drawing/2014/main" id="{C952E9BB-52E2-D0F6-2C5C-FBD4DC0BC85D}"/>
              </a:ext>
            </a:extLst>
          </p:cNvPr>
          <p:cNvSpPr txBox="1"/>
          <p:nvPr/>
        </p:nvSpPr>
        <p:spPr>
          <a:xfrm>
            <a:off x="9469311" y="1145224"/>
            <a:ext cx="2432481" cy="3693319"/>
          </a:xfrm>
          <a:prstGeom prst="rect">
            <a:avLst/>
          </a:prstGeom>
          <a:solidFill>
            <a:schemeClr val="bg2"/>
          </a:solidFill>
        </p:spPr>
        <p:txBody>
          <a:bodyPr wrap="square" rtlCol="0">
            <a:spAutoFit/>
          </a:bodyPr>
          <a:lstStyle/>
          <a:p>
            <a:pPr algn="ctr"/>
            <a:r>
              <a:rPr lang="en-US" i="1" dirty="0">
                <a:solidFill>
                  <a:srgbClr val="FFFF00"/>
                </a:solidFill>
              </a:rPr>
              <a:t>What is the role of the public sector in expanding access to affordable broadband? What is the role of the private sector? How does the port leverage public resources to encourage or support private investments in broadband?</a:t>
            </a:r>
          </a:p>
        </p:txBody>
      </p:sp>
    </p:spTree>
    <p:extLst>
      <p:ext uri="{BB962C8B-B14F-4D97-AF65-F5344CB8AC3E}">
        <p14:creationId xmlns:p14="http://schemas.microsoft.com/office/powerpoint/2010/main" val="3703090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34627-E24B-45D7-A291-0253BA7D141D}"/>
              </a:ext>
            </a:extLst>
          </p:cNvPr>
          <p:cNvSpPr>
            <a:spLocks noGrp="1"/>
          </p:cNvSpPr>
          <p:nvPr>
            <p:ph type="title"/>
          </p:nvPr>
        </p:nvSpPr>
        <p:spPr>
          <a:xfrm>
            <a:off x="559208" y="321572"/>
            <a:ext cx="8596668" cy="1320800"/>
          </a:xfrm>
        </p:spPr>
        <p:txBody>
          <a:bodyPr/>
          <a:lstStyle/>
          <a:p>
            <a:r>
              <a:rPr lang="en-US" dirty="0"/>
              <a:t>Phase 1 - Dayton Community Broadband Project</a:t>
            </a:r>
          </a:p>
        </p:txBody>
      </p:sp>
      <p:sp>
        <p:nvSpPr>
          <p:cNvPr id="3" name="Content Placeholder 2">
            <a:extLst>
              <a:ext uri="{FF2B5EF4-FFF2-40B4-BE49-F238E27FC236}">
                <a16:creationId xmlns:a16="http://schemas.microsoft.com/office/drawing/2014/main" id="{01503F01-152C-463A-8AA7-4A24B4171904}"/>
              </a:ext>
            </a:extLst>
          </p:cNvPr>
          <p:cNvSpPr>
            <a:spLocks noGrp="1"/>
          </p:cNvSpPr>
          <p:nvPr>
            <p:ph idx="1"/>
          </p:nvPr>
        </p:nvSpPr>
        <p:spPr>
          <a:xfrm>
            <a:off x="411285" y="2123061"/>
            <a:ext cx="8744591" cy="3068064"/>
          </a:xfrm>
        </p:spPr>
        <p:txBody>
          <a:bodyPr>
            <a:normAutofit/>
          </a:bodyPr>
          <a:lstStyle/>
          <a:p>
            <a:r>
              <a:rPr lang="en-US" sz="2000" dirty="0">
                <a:solidFill>
                  <a:schemeClr val="tx1"/>
                </a:solidFill>
              </a:rPr>
              <a:t>Applied for funds to CERB in May of 2021. Received word in July that we were awarded a $2 million grant, but must match it with $500,000. </a:t>
            </a:r>
            <a:br>
              <a:rPr lang="en-US" sz="2000" dirty="0">
                <a:solidFill>
                  <a:schemeClr val="tx1"/>
                </a:solidFill>
              </a:rPr>
            </a:br>
            <a:endParaRPr lang="en-US" sz="2000" dirty="0">
              <a:solidFill>
                <a:schemeClr val="tx1"/>
              </a:solidFill>
            </a:endParaRPr>
          </a:p>
          <a:p>
            <a:r>
              <a:rPr lang="en-US" sz="2000" dirty="0">
                <a:solidFill>
                  <a:schemeClr val="tx1"/>
                </a:solidFill>
              </a:rPr>
              <a:t>Wrote grants and made presentations to city and county to pull together matching funds. Received $13,500 from the Dayton/Columbia County Fund, $15,000 from Warren Community Fund, $20,000 from Sherwood Trust, $90,000 from Columbia County (ARPA funds), and $330,000 from the City of Dayton (ARPA funds). Port is paying the remainder ($65,000)</a:t>
            </a:r>
          </a:p>
        </p:txBody>
      </p:sp>
    </p:spTree>
    <p:extLst>
      <p:ext uri="{BB962C8B-B14F-4D97-AF65-F5344CB8AC3E}">
        <p14:creationId xmlns:p14="http://schemas.microsoft.com/office/powerpoint/2010/main" val="551186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B66D7-E44C-4E22-A988-B59AA8B49B5D}"/>
              </a:ext>
            </a:extLst>
          </p:cNvPr>
          <p:cNvSpPr>
            <a:spLocks noGrp="1"/>
          </p:cNvSpPr>
          <p:nvPr>
            <p:ph type="title"/>
          </p:nvPr>
        </p:nvSpPr>
        <p:spPr>
          <a:xfrm>
            <a:off x="606312" y="378780"/>
            <a:ext cx="8596668" cy="1015014"/>
          </a:xfrm>
        </p:spPr>
        <p:txBody>
          <a:bodyPr/>
          <a:lstStyle/>
          <a:p>
            <a:r>
              <a:rPr lang="en-US" dirty="0"/>
              <a:t>Dayton Project - infrastructure</a:t>
            </a:r>
          </a:p>
        </p:txBody>
      </p:sp>
      <p:sp>
        <p:nvSpPr>
          <p:cNvPr id="3" name="Content Placeholder 2">
            <a:extLst>
              <a:ext uri="{FF2B5EF4-FFF2-40B4-BE49-F238E27FC236}">
                <a16:creationId xmlns:a16="http://schemas.microsoft.com/office/drawing/2014/main" id="{46B8B033-C24A-442F-B6D9-31E8B41D9BDF}"/>
              </a:ext>
            </a:extLst>
          </p:cNvPr>
          <p:cNvSpPr>
            <a:spLocks noGrp="1"/>
          </p:cNvSpPr>
          <p:nvPr>
            <p:ph idx="1"/>
          </p:nvPr>
        </p:nvSpPr>
        <p:spPr>
          <a:xfrm>
            <a:off x="677334" y="1092692"/>
            <a:ext cx="9452087" cy="5672091"/>
          </a:xfrm>
        </p:spPr>
        <p:txBody>
          <a:bodyPr wrap="square">
            <a:normAutofit/>
          </a:bodyPr>
          <a:lstStyle/>
          <a:p>
            <a:r>
              <a:rPr lang="en-US" dirty="0"/>
              <a:t>Last Mile, Dark Fiber Project</a:t>
            </a:r>
          </a:p>
          <a:p>
            <a:r>
              <a:rPr lang="en-US" dirty="0"/>
              <a:t>Fiber-to-the-Premises – 1,287 homes and businesses encompassing </a:t>
            </a:r>
            <a:br>
              <a:rPr lang="en-US" dirty="0"/>
            </a:br>
            <a:r>
              <a:rPr lang="en-US" dirty="0"/>
              <a:t>the entire City of Dayton and adjacent, more dense areas in </a:t>
            </a:r>
            <a:br>
              <a:rPr lang="en-US" dirty="0"/>
            </a:br>
            <a:r>
              <a:rPr lang="en-US" dirty="0"/>
              <a:t>the unincorporated county</a:t>
            </a:r>
          </a:p>
          <a:p>
            <a:r>
              <a:rPr lang="en-US" dirty="0"/>
              <a:t>Port of Columbia will construct and own the fiber plant and will own </a:t>
            </a:r>
            <a:br>
              <a:rPr lang="en-US" dirty="0"/>
            </a:br>
            <a:r>
              <a:rPr lang="en-US" dirty="0"/>
              <a:t>the drops to each premises. </a:t>
            </a:r>
          </a:p>
          <a:p>
            <a:r>
              <a:rPr lang="en-US" dirty="0"/>
              <a:t>Private sector ISPs will lease fiber from the Port and provide service </a:t>
            </a:r>
            <a:br>
              <a:rPr lang="en-US" dirty="0"/>
            </a:br>
            <a:r>
              <a:rPr lang="en-US" dirty="0"/>
              <a:t>to the customer. The lease revenue will be used to operate and </a:t>
            </a:r>
            <a:br>
              <a:rPr lang="en-US" dirty="0"/>
            </a:br>
            <a:r>
              <a:rPr lang="en-US" dirty="0"/>
              <a:t>maintain the fiber plant - $20 per customer per month.</a:t>
            </a:r>
          </a:p>
          <a:p>
            <a:r>
              <a:rPr lang="en-US" dirty="0"/>
              <a:t>Port will remodel an existing space in a Port-owned building in the </a:t>
            </a:r>
            <a:br>
              <a:rPr lang="en-US" dirty="0"/>
            </a:br>
            <a:r>
              <a:rPr lang="en-US" dirty="0"/>
              <a:t>Rock Hill Industrial Park to serve as the Colocation Center </a:t>
            </a:r>
            <a:br>
              <a:rPr lang="en-US" dirty="0"/>
            </a:br>
            <a:r>
              <a:rPr lang="en-US" dirty="0"/>
              <a:t>(brains of the system).</a:t>
            </a:r>
          </a:p>
          <a:p>
            <a:r>
              <a:rPr lang="en-US" dirty="0"/>
              <a:t>Both the </a:t>
            </a:r>
            <a:r>
              <a:rPr lang="en-US" dirty="0" err="1"/>
              <a:t>NoaNet</a:t>
            </a:r>
            <a:r>
              <a:rPr lang="en-US" dirty="0"/>
              <a:t> and CenturyLink fiber backbones run through this </a:t>
            </a:r>
            <a:br>
              <a:rPr lang="en-US" dirty="0"/>
            </a:br>
            <a:r>
              <a:rPr lang="en-US" dirty="0"/>
              <a:t>industrial park in a utility corridor 50 feet from this building.</a:t>
            </a:r>
          </a:p>
          <a:p>
            <a:r>
              <a:rPr lang="en-US" dirty="0"/>
              <a:t>Port of Columbia will contract with an outside company for maintenance and operations support.</a:t>
            </a:r>
          </a:p>
          <a:p>
            <a:endParaRPr lang="en-US" dirty="0"/>
          </a:p>
        </p:txBody>
      </p:sp>
      <p:pic>
        <p:nvPicPr>
          <p:cNvPr id="4" name="Picture 3" descr="A person on a utility pole&#10;&#10;Description automatically generated">
            <a:extLst>
              <a:ext uri="{FF2B5EF4-FFF2-40B4-BE49-F238E27FC236}">
                <a16:creationId xmlns:a16="http://schemas.microsoft.com/office/drawing/2014/main" id="{01501C1D-7B09-892D-2247-5A2E2BBF54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7613649" y="654050"/>
            <a:ext cx="5232401" cy="3924301"/>
          </a:xfrm>
          <a:prstGeom prst="rect">
            <a:avLst/>
          </a:prstGeom>
        </p:spPr>
      </p:pic>
    </p:spTree>
    <p:extLst>
      <p:ext uri="{BB962C8B-B14F-4D97-AF65-F5344CB8AC3E}">
        <p14:creationId xmlns:p14="http://schemas.microsoft.com/office/powerpoint/2010/main" val="1537412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94D4D-43E8-881B-C0FD-E2834190EEA0}"/>
              </a:ext>
            </a:extLst>
          </p:cNvPr>
          <p:cNvSpPr>
            <a:spLocks noGrp="1"/>
          </p:cNvSpPr>
          <p:nvPr>
            <p:ph type="title"/>
          </p:nvPr>
        </p:nvSpPr>
        <p:spPr/>
        <p:txBody>
          <a:bodyPr/>
          <a:lstStyle/>
          <a:p>
            <a:r>
              <a:rPr lang="en-US" dirty="0"/>
              <a:t>Service</a:t>
            </a:r>
          </a:p>
        </p:txBody>
      </p:sp>
      <p:sp>
        <p:nvSpPr>
          <p:cNvPr id="3" name="Content Placeholder 2">
            <a:extLst>
              <a:ext uri="{FF2B5EF4-FFF2-40B4-BE49-F238E27FC236}">
                <a16:creationId xmlns:a16="http://schemas.microsoft.com/office/drawing/2014/main" id="{4BFBD2E2-834B-7229-F711-AE797BAFF433}"/>
              </a:ext>
            </a:extLst>
          </p:cNvPr>
          <p:cNvSpPr>
            <a:spLocks noGrp="1"/>
          </p:cNvSpPr>
          <p:nvPr>
            <p:ph idx="1"/>
          </p:nvPr>
        </p:nvSpPr>
        <p:spPr>
          <a:xfrm>
            <a:off x="677333" y="1438183"/>
            <a:ext cx="9363311" cy="5184559"/>
          </a:xfrm>
        </p:spPr>
        <p:txBody>
          <a:bodyPr>
            <a:normAutofit lnSpcReduction="10000"/>
          </a:bodyPr>
          <a:lstStyle/>
          <a:p>
            <a:r>
              <a:rPr lang="en-US" sz="2000" dirty="0"/>
              <a:t>The Port will own the fiber network – basically, the wires.</a:t>
            </a:r>
            <a:br>
              <a:rPr lang="en-US" sz="2000" dirty="0"/>
            </a:br>
            <a:endParaRPr lang="en-US" sz="2000" dirty="0"/>
          </a:p>
          <a:p>
            <a:r>
              <a:rPr lang="en-US" sz="2000" dirty="0"/>
              <a:t>The ISPs will place equipment at each end - in the Port’s colocation center, the “brains” of the system, and in the customer’s homes. They will light the fiber in between and provide internet service.</a:t>
            </a:r>
          </a:p>
          <a:p>
            <a:endParaRPr lang="en-US" sz="2000" dirty="0"/>
          </a:p>
          <a:p>
            <a:r>
              <a:rPr lang="en-US" sz="2000" dirty="0"/>
              <a:t>The project will offer speeds that meet or exceed 1 GB symmetrical service. That means 1 gigabyte upload and download speeds.</a:t>
            </a:r>
            <a:br>
              <a:rPr lang="en-US" sz="2000" dirty="0"/>
            </a:br>
            <a:endParaRPr lang="en-US" sz="2000" dirty="0"/>
          </a:p>
          <a:p>
            <a:r>
              <a:rPr lang="en-US" sz="2000" dirty="0"/>
              <a:t>Because the system is open access, the private companies will have to compete for customers. This will drive prices down.</a:t>
            </a:r>
            <a:br>
              <a:rPr lang="en-US" sz="2000" dirty="0"/>
            </a:br>
            <a:endParaRPr lang="en-US" sz="2000" dirty="0"/>
          </a:p>
          <a:p>
            <a:r>
              <a:rPr lang="en-US" sz="2000" dirty="0"/>
              <a:t>Two ISPs are offering 1 GB symmetrical service for $70 per month!</a:t>
            </a:r>
            <a:br>
              <a:rPr lang="en-US" sz="2000" dirty="0"/>
            </a:br>
            <a:endParaRPr lang="en-US" sz="2000" dirty="0"/>
          </a:p>
          <a:p>
            <a:r>
              <a:rPr lang="en-US" sz="2000" dirty="0"/>
              <a:t>ISPs must offer low-income options.</a:t>
            </a:r>
          </a:p>
          <a:p>
            <a:pPr marL="0" indent="0">
              <a:buNone/>
            </a:pPr>
            <a:endParaRPr lang="en-US" dirty="0"/>
          </a:p>
        </p:txBody>
      </p:sp>
    </p:spTree>
    <p:extLst>
      <p:ext uri="{BB962C8B-B14F-4D97-AF65-F5344CB8AC3E}">
        <p14:creationId xmlns:p14="http://schemas.microsoft.com/office/powerpoint/2010/main" val="1890708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FE523-4F86-4E9B-A21C-8F7A650F4FC2}"/>
              </a:ext>
            </a:extLst>
          </p:cNvPr>
          <p:cNvSpPr>
            <a:spLocks noGrp="1"/>
          </p:cNvSpPr>
          <p:nvPr>
            <p:ph type="title"/>
          </p:nvPr>
        </p:nvSpPr>
        <p:spPr/>
        <p:txBody>
          <a:bodyPr/>
          <a:lstStyle/>
          <a:p>
            <a:r>
              <a:rPr lang="en-US" dirty="0"/>
              <a:t>Project Area</a:t>
            </a:r>
          </a:p>
        </p:txBody>
      </p:sp>
      <p:sp>
        <p:nvSpPr>
          <p:cNvPr id="3" name="Content Placeholder 2">
            <a:extLst>
              <a:ext uri="{FF2B5EF4-FFF2-40B4-BE49-F238E27FC236}">
                <a16:creationId xmlns:a16="http://schemas.microsoft.com/office/drawing/2014/main" id="{6F20330F-21D6-4DE2-B59E-42A2907F4A30}"/>
              </a:ext>
            </a:extLst>
          </p:cNvPr>
          <p:cNvSpPr>
            <a:spLocks noGrp="1"/>
          </p:cNvSpPr>
          <p:nvPr>
            <p:ph idx="1"/>
          </p:nvPr>
        </p:nvSpPr>
        <p:spPr>
          <a:xfrm>
            <a:off x="419881" y="1482571"/>
            <a:ext cx="3575070" cy="4765829"/>
          </a:xfrm>
        </p:spPr>
        <p:txBody>
          <a:bodyPr>
            <a:normAutofit lnSpcReduction="10000"/>
          </a:bodyPr>
          <a:lstStyle/>
          <a:p>
            <a:r>
              <a:rPr lang="en-US" dirty="0"/>
              <a:t>Project encompasses 100% of premises in the City of Dayton and a portion of the county.</a:t>
            </a:r>
          </a:p>
          <a:p>
            <a:r>
              <a:rPr lang="en-US" dirty="0"/>
              <a:t>Will serve the Port’s Rock Hill Industrial Park (city) and the Blue Mountain Station Artisan Food Park (county), which house a total of 24 business tenants.</a:t>
            </a:r>
          </a:p>
          <a:p>
            <a:r>
              <a:rPr lang="en-US" dirty="0"/>
              <a:t>Designed to reach the Columbia County Fire District Station to the east, a low-income mobile home park to the west, and several business located in the county to the south.</a:t>
            </a:r>
          </a:p>
        </p:txBody>
      </p:sp>
      <p:pic>
        <p:nvPicPr>
          <p:cNvPr id="4" name="Picture 3">
            <a:extLst>
              <a:ext uri="{FF2B5EF4-FFF2-40B4-BE49-F238E27FC236}">
                <a16:creationId xmlns:a16="http://schemas.microsoft.com/office/drawing/2014/main" id="{1F0C7DE6-A1A1-46E6-88E9-D4556FEE810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557774" y="0"/>
            <a:ext cx="7634226" cy="6858000"/>
          </a:xfrm>
          <a:prstGeom prst="rect">
            <a:avLst/>
          </a:prstGeom>
          <a:noFill/>
          <a:ln>
            <a:noFill/>
          </a:ln>
        </p:spPr>
      </p:pic>
      <p:sp>
        <p:nvSpPr>
          <p:cNvPr id="5" name="TextBox 4">
            <a:extLst>
              <a:ext uri="{FF2B5EF4-FFF2-40B4-BE49-F238E27FC236}">
                <a16:creationId xmlns:a16="http://schemas.microsoft.com/office/drawing/2014/main" id="{7B06B73E-63A2-43CD-8E3D-B69B88ED8E0A}"/>
              </a:ext>
            </a:extLst>
          </p:cNvPr>
          <p:cNvSpPr txBox="1"/>
          <p:nvPr/>
        </p:nvSpPr>
        <p:spPr>
          <a:xfrm>
            <a:off x="6615672" y="3167390"/>
            <a:ext cx="2405849" cy="523220"/>
          </a:xfrm>
          <a:prstGeom prst="rect">
            <a:avLst/>
          </a:prstGeom>
          <a:noFill/>
        </p:spPr>
        <p:txBody>
          <a:bodyPr wrap="square" rtlCol="0">
            <a:spAutoFit/>
          </a:bodyPr>
          <a:lstStyle/>
          <a:p>
            <a:r>
              <a:rPr lang="en-US" sz="1400" b="1" dirty="0">
                <a:solidFill>
                  <a:srgbClr val="FFFF00"/>
                </a:solidFill>
              </a:rPr>
              <a:t>Rock Hill </a:t>
            </a:r>
          </a:p>
          <a:p>
            <a:r>
              <a:rPr lang="en-US" sz="1400" b="1" dirty="0">
                <a:solidFill>
                  <a:srgbClr val="FFFF00"/>
                </a:solidFill>
              </a:rPr>
              <a:t>Industrial Park</a:t>
            </a:r>
          </a:p>
        </p:txBody>
      </p:sp>
      <p:sp>
        <p:nvSpPr>
          <p:cNvPr id="6" name="TextBox 5">
            <a:extLst>
              <a:ext uri="{FF2B5EF4-FFF2-40B4-BE49-F238E27FC236}">
                <a16:creationId xmlns:a16="http://schemas.microsoft.com/office/drawing/2014/main" id="{14BA7513-7A6B-4148-80FA-25AD78D7D886}"/>
              </a:ext>
            </a:extLst>
          </p:cNvPr>
          <p:cNvSpPr txBox="1"/>
          <p:nvPr/>
        </p:nvSpPr>
        <p:spPr>
          <a:xfrm>
            <a:off x="5832628" y="3781622"/>
            <a:ext cx="2405849" cy="523220"/>
          </a:xfrm>
          <a:prstGeom prst="rect">
            <a:avLst/>
          </a:prstGeom>
          <a:noFill/>
        </p:spPr>
        <p:txBody>
          <a:bodyPr wrap="square" rtlCol="0">
            <a:spAutoFit/>
          </a:bodyPr>
          <a:lstStyle/>
          <a:p>
            <a:r>
              <a:rPr lang="en-US" sz="1400" b="1" dirty="0">
                <a:solidFill>
                  <a:srgbClr val="FFFF00"/>
                </a:solidFill>
              </a:rPr>
              <a:t>Blue Mountain </a:t>
            </a:r>
          </a:p>
          <a:p>
            <a:r>
              <a:rPr lang="en-US" sz="1400" b="1" dirty="0">
                <a:solidFill>
                  <a:srgbClr val="FFFF00"/>
                </a:solidFill>
              </a:rPr>
              <a:t>Station</a:t>
            </a:r>
          </a:p>
        </p:txBody>
      </p:sp>
      <p:sp>
        <p:nvSpPr>
          <p:cNvPr id="7" name="TextBox 6">
            <a:extLst>
              <a:ext uri="{FF2B5EF4-FFF2-40B4-BE49-F238E27FC236}">
                <a16:creationId xmlns:a16="http://schemas.microsoft.com/office/drawing/2014/main" id="{F0C2FC4F-A99B-410C-9F76-4F03ADC355B3}"/>
              </a:ext>
            </a:extLst>
          </p:cNvPr>
          <p:cNvSpPr txBox="1"/>
          <p:nvPr/>
        </p:nvSpPr>
        <p:spPr>
          <a:xfrm>
            <a:off x="7084381" y="2519270"/>
            <a:ext cx="2405849" cy="523220"/>
          </a:xfrm>
          <a:prstGeom prst="rect">
            <a:avLst/>
          </a:prstGeom>
          <a:noFill/>
        </p:spPr>
        <p:txBody>
          <a:bodyPr wrap="square" rtlCol="0">
            <a:spAutoFit/>
          </a:bodyPr>
          <a:lstStyle/>
          <a:p>
            <a:r>
              <a:rPr lang="en-US" sz="1400" b="1" dirty="0">
                <a:solidFill>
                  <a:srgbClr val="FFFF00"/>
                </a:solidFill>
              </a:rPr>
              <a:t>Network Operations Center</a:t>
            </a:r>
          </a:p>
        </p:txBody>
      </p:sp>
      <p:cxnSp>
        <p:nvCxnSpPr>
          <p:cNvPr id="9" name="Straight Arrow Connector 8">
            <a:extLst>
              <a:ext uri="{FF2B5EF4-FFF2-40B4-BE49-F238E27FC236}">
                <a16:creationId xmlns:a16="http://schemas.microsoft.com/office/drawing/2014/main" id="{5B3B16A4-602C-457D-B877-FC2C3A3BDF2B}"/>
              </a:ext>
            </a:extLst>
          </p:cNvPr>
          <p:cNvCxnSpPr>
            <a:cxnSpLocks/>
          </p:cNvCxnSpPr>
          <p:nvPr/>
        </p:nvCxnSpPr>
        <p:spPr>
          <a:xfrm flipH="1" flipV="1">
            <a:off x="6986726" y="2925042"/>
            <a:ext cx="97655" cy="242348"/>
          </a:xfrm>
          <a:prstGeom prst="straightConnector1">
            <a:avLst/>
          </a:prstGeom>
          <a:ln w="28575">
            <a:solidFill>
              <a:srgbClr val="FFFF00"/>
            </a:solidFill>
            <a:tailEnd type="triangle"/>
          </a:ln>
        </p:spPr>
        <p:style>
          <a:lnRef idx="1">
            <a:schemeClr val="accent3"/>
          </a:lnRef>
          <a:fillRef idx="0">
            <a:schemeClr val="accent3"/>
          </a:fillRef>
          <a:effectRef idx="0">
            <a:schemeClr val="accent3"/>
          </a:effectRef>
          <a:fontRef idx="minor">
            <a:schemeClr val="tx1"/>
          </a:fontRef>
        </p:style>
      </p:cxnSp>
      <p:cxnSp>
        <p:nvCxnSpPr>
          <p:cNvPr id="11" name="Straight Arrow Connector 10">
            <a:extLst>
              <a:ext uri="{FF2B5EF4-FFF2-40B4-BE49-F238E27FC236}">
                <a16:creationId xmlns:a16="http://schemas.microsoft.com/office/drawing/2014/main" id="{0694D601-B917-43FA-873F-B1F693E37021}"/>
              </a:ext>
            </a:extLst>
          </p:cNvPr>
          <p:cNvCxnSpPr>
            <a:cxnSpLocks/>
          </p:cNvCxnSpPr>
          <p:nvPr/>
        </p:nvCxnSpPr>
        <p:spPr>
          <a:xfrm flipH="1" flipV="1">
            <a:off x="6129764" y="3448262"/>
            <a:ext cx="97655" cy="242348"/>
          </a:xfrm>
          <a:prstGeom prst="straightConnector1">
            <a:avLst/>
          </a:prstGeom>
          <a:ln w="28575">
            <a:solidFill>
              <a:srgbClr val="FFFF00"/>
            </a:solidFill>
            <a:tailEnd type="triangle"/>
          </a:ln>
        </p:spPr>
        <p:style>
          <a:lnRef idx="1">
            <a:schemeClr val="accent3"/>
          </a:lnRef>
          <a:fillRef idx="0">
            <a:schemeClr val="accent3"/>
          </a:fillRef>
          <a:effectRef idx="0">
            <a:schemeClr val="accent3"/>
          </a:effectRef>
          <a:fontRef idx="minor">
            <a:schemeClr val="tx1"/>
          </a:fontRef>
        </p:style>
      </p:cxnSp>
      <p:sp>
        <p:nvSpPr>
          <p:cNvPr id="12" name="Star: 5 Points 11">
            <a:extLst>
              <a:ext uri="{FF2B5EF4-FFF2-40B4-BE49-F238E27FC236}">
                <a16:creationId xmlns:a16="http://schemas.microsoft.com/office/drawing/2014/main" id="{D0E32782-E957-49B9-B67A-4C0E30835EC3}"/>
              </a:ext>
            </a:extLst>
          </p:cNvPr>
          <p:cNvSpPr/>
          <p:nvPr/>
        </p:nvSpPr>
        <p:spPr>
          <a:xfrm>
            <a:off x="6933460" y="2678834"/>
            <a:ext cx="150921" cy="155196"/>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1362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306A1-62F2-C377-AC67-B5AEB6291BBC}"/>
              </a:ext>
            </a:extLst>
          </p:cNvPr>
          <p:cNvSpPr>
            <a:spLocks noGrp="1"/>
          </p:cNvSpPr>
          <p:nvPr>
            <p:ph type="title"/>
          </p:nvPr>
        </p:nvSpPr>
        <p:spPr/>
        <p:txBody>
          <a:bodyPr/>
          <a:lstStyle/>
          <a:p>
            <a:r>
              <a:rPr lang="en-US" dirty="0"/>
              <a:t>Private Partners</a:t>
            </a:r>
          </a:p>
        </p:txBody>
      </p:sp>
      <p:pic>
        <p:nvPicPr>
          <p:cNvPr id="4" name="Content Placeholder 6">
            <a:extLst>
              <a:ext uri="{FF2B5EF4-FFF2-40B4-BE49-F238E27FC236}">
                <a16:creationId xmlns:a16="http://schemas.microsoft.com/office/drawing/2014/main" id="{BB805D20-C286-5EB0-E03A-5DE6B20666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8452" y="0"/>
            <a:ext cx="5143548" cy="6858066"/>
          </a:xfrm>
          <a:prstGeom prst="rect">
            <a:avLst/>
          </a:prstGeom>
        </p:spPr>
      </p:pic>
      <p:sp>
        <p:nvSpPr>
          <p:cNvPr id="5" name="Content Placeholder 2">
            <a:extLst>
              <a:ext uri="{FF2B5EF4-FFF2-40B4-BE49-F238E27FC236}">
                <a16:creationId xmlns:a16="http://schemas.microsoft.com/office/drawing/2014/main" id="{8BEFDF06-96B2-20BB-537E-CA08D1B3C8A9}"/>
              </a:ext>
            </a:extLst>
          </p:cNvPr>
          <p:cNvSpPr>
            <a:spLocks noGrp="1"/>
          </p:cNvSpPr>
          <p:nvPr>
            <p:ph idx="1"/>
          </p:nvPr>
        </p:nvSpPr>
        <p:spPr>
          <a:xfrm>
            <a:off x="677334" y="1930400"/>
            <a:ext cx="5971512" cy="4318000"/>
          </a:xfrm>
        </p:spPr>
        <p:txBody>
          <a:bodyPr>
            <a:normAutofit fontScale="92500" lnSpcReduction="10000"/>
          </a:bodyPr>
          <a:lstStyle/>
          <a:p>
            <a:r>
              <a:rPr lang="en-US" sz="2800" dirty="0">
                <a:solidFill>
                  <a:schemeClr val="tx1"/>
                </a:solidFill>
              </a:rPr>
              <a:t>Emerge by Inland Cellular</a:t>
            </a:r>
            <a:br>
              <a:rPr lang="en-US" sz="2800" dirty="0">
                <a:solidFill>
                  <a:schemeClr val="tx1"/>
                </a:solidFill>
              </a:rPr>
            </a:br>
            <a:endParaRPr lang="en-US" sz="2800" dirty="0">
              <a:solidFill>
                <a:schemeClr val="tx1"/>
              </a:solidFill>
            </a:endParaRPr>
          </a:p>
          <a:p>
            <a:r>
              <a:rPr lang="en-US" sz="2800" dirty="0">
                <a:solidFill>
                  <a:schemeClr val="tx1"/>
                </a:solidFill>
              </a:rPr>
              <a:t>Columbia </a:t>
            </a:r>
            <a:r>
              <a:rPr lang="en-US" sz="2800" dirty="0" err="1">
                <a:solidFill>
                  <a:schemeClr val="tx1"/>
                </a:solidFill>
              </a:rPr>
              <a:t>iConnect</a:t>
            </a:r>
            <a:br>
              <a:rPr lang="en-US" sz="2800" dirty="0">
                <a:solidFill>
                  <a:schemeClr val="tx1"/>
                </a:solidFill>
              </a:rPr>
            </a:br>
            <a:endParaRPr lang="en-US" sz="2800" dirty="0">
              <a:solidFill>
                <a:schemeClr val="tx1"/>
              </a:solidFill>
            </a:endParaRPr>
          </a:p>
          <a:p>
            <a:r>
              <a:rPr lang="en-US" sz="2800" dirty="0" err="1">
                <a:solidFill>
                  <a:schemeClr val="tx1"/>
                </a:solidFill>
              </a:rPr>
              <a:t>PocketiNet</a:t>
            </a:r>
            <a:endParaRPr lang="en-US" sz="2800" dirty="0">
              <a:solidFill>
                <a:schemeClr val="tx1"/>
              </a:solidFill>
            </a:endParaRPr>
          </a:p>
          <a:p>
            <a:endParaRPr lang="en-US" sz="2800" dirty="0">
              <a:solidFill>
                <a:srgbClr val="FFFF00"/>
              </a:solidFill>
            </a:endParaRPr>
          </a:p>
          <a:p>
            <a:r>
              <a:rPr lang="en-US" sz="2800" dirty="0">
                <a:solidFill>
                  <a:srgbClr val="FFFF00"/>
                </a:solidFill>
              </a:rPr>
              <a:t>Each private partner is required to participate in federal programs that offer lower-priced service to income-qualified residents.</a:t>
            </a:r>
            <a:endParaRPr lang="en-US" sz="2800" dirty="0"/>
          </a:p>
        </p:txBody>
      </p:sp>
    </p:spTree>
    <p:extLst>
      <p:ext uri="{BB962C8B-B14F-4D97-AF65-F5344CB8AC3E}">
        <p14:creationId xmlns:p14="http://schemas.microsoft.com/office/powerpoint/2010/main" val="2790802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E97A2-48A8-D427-5FFE-82EA56A377E0}"/>
              </a:ext>
            </a:extLst>
          </p:cNvPr>
          <p:cNvSpPr>
            <a:spLocks noGrp="1"/>
          </p:cNvSpPr>
          <p:nvPr>
            <p:ph type="title"/>
          </p:nvPr>
        </p:nvSpPr>
        <p:spPr/>
        <p:txBody>
          <a:bodyPr/>
          <a:lstStyle/>
          <a:p>
            <a:endParaRPr lang="en-US"/>
          </a:p>
        </p:txBody>
      </p:sp>
      <p:pic>
        <p:nvPicPr>
          <p:cNvPr id="9" name="Picture 8">
            <a:extLst>
              <a:ext uri="{FF2B5EF4-FFF2-40B4-BE49-F238E27FC236}">
                <a16:creationId xmlns:a16="http://schemas.microsoft.com/office/drawing/2014/main" id="{63D742A4-005A-03B6-6793-8A719175CE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798" y="-79899"/>
            <a:ext cx="11697314" cy="6858000"/>
          </a:xfrm>
          <a:prstGeom prst="rect">
            <a:avLst/>
          </a:prstGeom>
        </p:spPr>
      </p:pic>
      <p:sp>
        <p:nvSpPr>
          <p:cNvPr id="11" name="Content Placeholder 10">
            <a:extLst>
              <a:ext uri="{FF2B5EF4-FFF2-40B4-BE49-F238E27FC236}">
                <a16:creationId xmlns:a16="http://schemas.microsoft.com/office/drawing/2014/main" id="{AD16F17B-7193-604C-9ADC-65212B5C8317}"/>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760767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49C56-CCB5-4EA9-CB4E-8C45B12525AB}"/>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A3CEB2F-6259-8E4D-3C52-20410EDDE7D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007" y="442404"/>
            <a:ext cx="12250013" cy="5805996"/>
          </a:xfrm>
        </p:spPr>
      </p:pic>
    </p:spTree>
    <p:extLst>
      <p:ext uri="{BB962C8B-B14F-4D97-AF65-F5344CB8AC3E}">
        <p14:creationId xmlns:p14="http://schemas.microsoft.com/office/powerpoint/2010/main" val="2909611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2EB73-AF5B-A9C9-89C4-364956A1EB69}"/>
              </a:ext>
            </a:extLst>
          </p:cNvPr>
          <p:cNvSpPr>
            <a:spLocks noGrp="1"/>
          </p:cNvSpPr>
          <p:nvPr>
            <p:ph type="title"/>
          </p:nvPr>
        </p:nvSpPr>
        <p:spPr>
          <a:xfrm>
            <a:off x="677334" y="609600"/>
            <a:ext cx="7114116" cy="1752600"/>
          </a:xfrm>
        </p:spPr>
        <p:txBody>
          <a:bodyPr>
            <a:normAutofit/>
          </a:bodyPr>
          <a:lstStyle/>
          <a:p>
            <a:r>
              <a:rPr lang="en-US" dirty="0"/>
              <a:t>Repurposed a room in an existing Port building for the Colocation Center.</a:t>
            </a:r>
          </a:p>
        </p:txBody>
      </p:sp>
      <p:pic>
        <p:nvPicPr>
          <p:cNvPr id="9" name="Content Placeholder 8" descr="A yellow and black rack with green and black objects&#10;&#10;Description automatically generated with medium confidence">
            <a:extLst>
              <a:ext uri="{FF2B5EF4-FFF2-40B4-BE49-F238E27FC236}">
                <a16:creationId xmlns:a16="http://schemas.microsoft.com/office/drawing/2014/main" id="{814524EA-5E67-498E-26F4-7A62938BEB6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7219950" y="1885950"/>
            <a:ext cx="6858000" cy="3086100"/>
          </a:xfrm>
        </p:spPr>
      </p:pic>
      <p:pic>
        <p:nvPicPr>
          <p:cNvPr id="10" name="Picture 9">
            <a:extLst>
              <a:ext uri="{FF2B5EF4-FFF2-40B4-BE49-F238E27FC236}">
                <a16:creationId xmlns:a16="http://schemas.microsoft.com/office/drawing/2014/main" id="{A5D0BD22-C8E2-73EF-F068-377D4732505A}"/>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3028950"/>
            <a:ext cx="8093101" cy="3829049"/>
          </a:xfrm>
          <a:prstGeom prst="rect">
            <a:avLst/>
          </a:prstGeom>
        </p:spPr>
      </p:pic>
    </p:spTree>
    <p:extLst>
      <p:ext uri="{BB962C8B-B14F-4D97-AF65-F5344CB8AC3E}">
        <p14:creationId xmlns:p14="http://schemas.microsoft.com/office/powerpoint/2010/main" val="3884480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C387E-0F0A-D933-F32B-20F11A5D4238}"/>
              </a:ext>
            </a:extLst>
          </p:cNvPr>
          <p:cNvSpPr>
            <a:spLocks noGrp="1"/>
          </p:cNvSpPr>
          <p:nvPr>
            <p:ph type="title"/>
          </p:nvPr>
        </p:nvSpPr>
        <p:spPr>
          <a:xfrm>
            <a:off x="677333" y="503064"/>
            <a:ext cx="10171641" cy="1320800"/>
          </a:xfrm>
        </p:spPr>
        <p:txBody>
          <a:bodyPr/>
          <a:lstStyle/>
          <a:p>
            <a:r>
              <a:rPr lang="en-US" dirty="0"/>
              <a:t>Phase 2 - Touchet Valley Broadband Project</a:t>
            </a:r>
          </a:p>
        </p:txBody>
      </p:sp>
      <p:sp>
        <p:nvSpPr>
          <p:cNvPr id="3" name="Content Placeholder 2">
            <a:extLst>
              <a:ext uri="{FF2B5EF4-FFF2-40B4-BE49-F238E27FC236}">
                <a16:creationId xmlns:a16="http://schemas.microsoft.com/office/drawing/2014/main" id="{FDC1BE80-C827-D31D-8430-9A3749DA3486}"/>
              </a:ext>
            </a:extLst>
          </p:cNvPr>
          <p:cNvSpPr>
            <a:spLocks noGrp="1"/>
          </p:cNvSpPr>
          <p:nvPr>
            <p:ph idx="1"/>
          </p:nvPr>
        </p:nvSpPr>
        <p:spPr>
          <a:xfrm>
            <a:off x="677334" y="1384913"/>
            <a:ext cx="8596668" cy="5095783"/>
          </a:xfrm>
        </p:spPr>
        <p:txBody>
          <a:bodyPr>
            <a:noAutofit/>
          </a:bodyPr>
          <a:lstStyle/>
          <a:p>
            <a:r>
              <a:rPr lang="en-US" sz="2000" dirty="0"/>
              <a:t>Applied for and received $1.165 million from the Public Works Board to extend the fiber optic system west of Dayton along Highway 12.</a:t>
            </a:r>
          </a:p>
          <a:p>
            <a:r>
              <a:rPr lang="en-US" sz="2000" dirty="0"/>
              <a:t>Project includes a cell tower, a state park, and about 48 farms and residences.</a:t>
            </a:r>
          </a:p>
          <a:p>
            <a:r>
              <a:rPr lang="en-US" sz="2000" dirty="0"/>
              <a:t>The cost per premises to connect to fiber is way more than the Dayton project. </a:t>
            </a:r>
          </a:p>
          <a:p>
            <a:r>
              <a:rPr lang="en-US" sz="2000" dirty="0"/>
              <a:t>Dayton – Approx. $2,000 per premise; Touchet Valley – approx. $23,000</a:t>
            </a:r>
          </a:p>
          <a:p>
            <a:r>
              <a:rPr lang="en-US" sz="2000" dirty="0"/>
              <a:t>We have a philosophical decisions to make as a community, a state, and a country: Do we consider broadband internet service to be an essential utility that warrants the type of investment we made in rural electrification? Or do we extend fiber as far as we can, offer the best wireless and other service we can to the rural areas, and call it good? </a:t>
            </a:r>
          </a:p>
          <a:p>
            <a:r>
              <a:rPr lang="en-US" sz="2000" dirty="0"/>
              <a:t>WHO DECIDES THIS!?! </a:t>
            </a:r>
          </a:p>
        </p:txBody>
      </p:sp>
      <p:pic>
        <p:nvPicPr>
          <p:cNvPr id="5" name="Picture 4">
            <a:extLst>
              <a:ext uri="{FF2B5EF4-FFF2-40B4-BE49-F238E27FC236}">
                <a16:creationId xmlns:a16="http://schemas.microsoft.com/office/drawing/2014/main" id="{3F1862E2-467B-D449-C2D5-A65382B67EF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746376" y="5807310"/>
            <a:ext cx="887767" cy="887767"/>
          </a:xfrm>
          <a:prstGeom prst="rect">
            <a:avLst/>
          </a:prstGeom>
        </p:spPr>
      </p:pic>
      <p:sp>
        <p:nvSpPr>
          <p:cNvPr id="6" name="TextBox 5">
            <a:extLst>
              <a:ext uri="{FF2B5EF4-FFF2-40B4-BE49-F238E27FC236}">
                <a16:creationId xmlns:a16="http://schemas.microsoft.com/office/drawing/2014/main" id="{A48D5173-19B0-84AC-1391-14E3B85F63AC}"/>
              </a:ext>
            </a:extLst>
          </p:cNvPr>
          <p:cNvSpPr txBox="1"/>
          <p:nvPr/>
        </p:nvSpPr>
        <p:spPr>
          <a:xfrm>
            <a:off x="3480047" y="6909458"/>
            <a:ext cx="887767" cy="923330"/>
          </a:xfrm>
          <a:prstGeom prst="rect">
            <a:avLst/>
          </a:prstGeom>
          <a:noFill/>
        </p:spPr>
        <p:txBody>
          <a:bodyPr wrap="square" rtlCol="0">
            <a:spAutoFit/>
          </a:bodyPr>
          <a:lstStyle/>
          <a:p>
            <a:r>
              <a:rPr lang="en-US" sz="900">
                <a:hlinkClick r:id="rId3" tooltip="https://commons.wikimedia.org/wiki/File:Emoji_u1f937_1f3fc.svg"/>
              </a:rPr>
              <a:t>This Photo</a:t>
            </a:r>
            <a:r>
              <a:rPr lang="en-US" sz="900"/>
              <a:t> by Unknown Author is licensed under </a:t>
            </a:r>
            <a:r>
              <a:rPr lang="en-US" sz="900">
                <a:hlinkClick r:id="rId4" tooltip="https://creativecommons.org/licenses/by-sa/3.0/"/>
              </a:rPr>
              <a:t>CC BY-SA</a:t>
            </a:r>
            <a:endParaRPr lang="en-US" sz="900"/>
          </a:p>
        </p:txBody>
      </p:sp>
    </p:spTree>
    <p:extLst>
      <p:ext uri="{BB962C8B-B14F-4D97-AF65-F5344CB8AC3E}">
        <p14:creationId xmlns:p14="http://schemas.microsoft.com/office/powerpoint/2010/main" val="277408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81E0A-973D-F581-1C1B-EE1C6EF30E8F}"/>
              </a:ext>
            </a:extLst>
          </p:cNvPr>
          <p:cNvSpPr>
            <a:spLocks noGrp="1"/>
          </p:cNvSpPr>
          <p:nvPr>
            <p:ph type="title"/>
          </p:nvPr>
        </p:nvSpPr>
        <p:spPr/>
        <p:txBody>
          <a:bodyPr/>
          <a:lstStyle/>
          <a:p>
            <a:endParaRPr lang="en-US" dirty="0"/>
          </a:p>
        </p:txBody>
      </p:sp>
      <p:pic>
        <p:nvPicPr>
          <p:cNvPr id="5" name="Content Placeholder 4" descr="A map of a farm&#10;&#10;Description automatically generated with medium confidence">
            <a:extLst>
              <a:ext uri="{FF2B5EF4-FFF2-40B4-BE49-F238E27FC236}">
                <a16:creationId xmlns:a16="http://schemas.microsoft.com/office/drawing/2014/main" id="{B434FF41-8FD9-6820-CE81-D44303703F3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043" y="0"/>
            <a:ext cx="12158662" cy="6827837"/>
          </a:xfrm>
        </p:spPr>
      </p:pic>
    </p:spTree>
    <p:extLst>
      <p:ext uri="{BB962C8B-B14F-4D97-AF65-F5344CB8AC3E}">
        <p14:creationId xmlns:p14="http://schemas.microsoft.com/office/powerpoint/2010/main" val="2232592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FBE97-720E-5EC5-6724-9C0D81477251}"/>
              </a:ext>
            </a:extLst>
          </p:cNvPr>
          <p:cNvSpPr>
            <a:spLocks noGrp="1"/>
          </p:cNvSpPr>
          <p:nvPr>
            <p:ph type="title"/>
          </p:nvPr>
        </p:nvSpPr>
        <p:spPr/>
        <p:txBody>
          <a:bodyPr/>
          <a:lstStyle/>
          <a:p>
            <a:r>
              <a:rPr lang="en-US" dirty="0"/>
              <a:t>Phase 3 – The Wheatfields</a:t>
            </a:r>
          </a:p>
        </p:txBody>
      </p:sp>
      <p:sp>
        <p:nvSpPr>
          <p:cNvPr id="3" name="Content Placeholder 2">
            <a:extLst>
              <a:ext uri="{FF2B5EF4-FFF2-40B4-BE49-F238E27FC236}">
                <a16:creationId xmlns:a16="http://schemas.microsoft.com/office/drawing/2014/main" id="{58736A64-C35B-E03E-240D-1BF3423D4E94}"/>
              </a:ext>
            </a:extLst>
          </p:cNvPr>
          <p:cNvSpPr>
            <a:spLocks noGrp="1"/>
          </p:cNvSpPr>
          <p:nvPr>
            <p:ph idx="1"/>
          </p:nvPr>
        </p:nvSpPr>
        <p:spPr>
          <a:xfrm>
            <a:off x="677333" y="1713390"/>
            <a:ext cx="8857283" cy="4535009"/>
          </a:xfrm>
        </p:spPr>
        <p:txBody>
          <a:bodyPr>
            <a:normAutofit lnSpcReduction="10000"/>
          </a:bodyPr>
          <a:lstStyle/>
          <a:p>
            <a:r>
              <a:rPr lang="en-US" dirty="0"/>
              <a:t>Our Port District, which is the ADO for Columbia County, led the effort on behalf of our county to write a Digital Equity Plan and an Infrastructure Plan for submission to the State Broadband Office.</a:t>
            </a:r>
          </a:p>
          <a:p>
            <a:r>
              <a:rPr lang="en-US" dirty="0"/>
              <a:t>This plan will be used to determine the best way to serve the sparely populated areas of the county.</a:t>
            </a:r>
          </a:p>
          <a:p>
            <a:r>
              <a:rPr lang="en-US" dirty="0"/>
              <a:t>The cost to bring fiber to every home is extremely high – upwards of $80,000 per connection, with some over $200,000.</a:t>
            </a:r>
          </a:p>
          <a:p>
            <a:r>
              <a:rPr lang="en-US" dirty="0"/>
              <a:t>Our beautiful hills and valleys make line-of-site wireless service difficult at best and unable to serve most of the area, and the large distances between homes drives up the cost of direct fiber.</a:t>
            </a:r>
          </a:p>
          <a:p>
            <a:r>
              <a:rPr lang="en-US" dirty="0" err="1"/>
              <a:t>StarLink</a:t>
            </a:r>
            <a:r>
              <a:rPr lang="en-US" dirty="0"/>
              <a:t> is expensive and also has line-of-site issues. You must have a clear view of the north sky.</a:t>
            </a:r>
          </a:p>
          <a:p>
            <a:r>
              <a:rPr lang="en-US" dirty="0"/>
              <a:t>Back to my philosophical question of…What do we do? That’s the infrastructure puzzle we’ll be working to sort out next.</a:t>
            </a:r>
          </a:p>
        </p:txBody>
      </p:sp>
    </p:spTree>
    <p:extLst>
      <p:ext uri="{BB962C8B-B14F-4D97-AF65-F5344CB8AC3E}">
        <p14:creationId xmlns:p14="http://schemas.microsoft.com/office/powerpoint/2010/main" val="1103599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DC026-1491-4324-961F-B42B37F89875}"/>
              </a:ext>
            </a:extLst>
          </p:cNvPr>
          <p:cNvSpPr>
            <a:spLocks noGrp="1"/>
          </p:cNvSpPr>
          <p:nvPr>
            <p:ph type="title"/>
          </p:nvPr>
        </p:nvSpPr>
        <p:spPr/>
        <p:txBody>
          <a:bodyPr/>
          <a:lstStyle/>
          <a:p>
            <a:r>
              <a:rPr lang="en-US" dirty="0"/>
              <a:t>How Will This Infrastructure Help Dayton &amp; Columbia County?</a:t>
            </a:r>
          </a:p>
        </p:txBody>
      </p:sp>
      <p:sp>
        <p:nvSpPr>
          <p:cNvPr id="3" name="Content Placeholder 2">
            <a:extLst>
              <a:ext uri="{FF2B5EF4-FFF2-40B4-BE49-F238E27FC236}">
                <a16:creationId xmlns:a16="http://schemas.microsoft.com/office/drawing/2014/main" id="{267499EA-C14A-42DA-87A2-59A44F161804}"/>
              </a:ext>
            </a:extLst>
          </p:cNvPr>
          <p:cNvSpPr>
            <a:spLocks noGrp="1"/>
          </p:cNvSpPr>
          <p:nvPr>
            <p:ph idx="1"/>
          </p:nvPr>
        </p:nvSpPr>
        <p:spPr>
          <a:xfrm>
            <a:off x="677335" y="2063566"/>
            <a:ext cx="8596667" cy="4479278"/>
          </a:xfrm>
        </p:spPr>
        <p:txBody>
          <a:bodyPr>
            <a:normAutofit/>
          </a:bodyPr>
          <a:lstStyle/>
          <a:p>
            <a:r>
              <a:rPr lang="en-US" sz="2000" dirty="0"/>
              <a:t>Improve our attractiveness to young people and professionals – imperative!</a:t>
            </a:r>
          </a:p>
          <a:p>
            <a:r>
              <a:rPr lang="en-US" sz="2000" dirty="0"/>
              <a:t>Improve ability to telework – COVID Lesson!</a:t>
            </a:r>
          </a:p>
          <a:p>
            <a:r>
              <a:rPr lang="en-US" sz="2000" dirty="0"/>
              <a:t>Help us attract workforce.</a:t>
            </a:r>
          </a:p>
          <a:p>
            <a:r>
              <a:rPr lang="en-US" sz="2000" dirty="0"/>
              <a:t>Meet health insurance directives to keep the elderly and chronically ill in their homes longer with remote monitoring and access to records. They have to have reliable internet service to be able to do this.</a:t>
            </a:r>
          </a:p>
          <a:p>
            <a:r>
              <a:rPr lang="en-US" sz="2000" dirty="0"/>
              <a:t>Enable our youth and residents of all ages to access education online.</a:t>
            </a:r>
          </a:p>
          <a:p>
            <a:r>
              <a:rPr lang="en-US" sz="2000" dirty="0"/>
              <a:t>Business development, retention, and attraction.</a:t>
            </a:r>
          </a:p>
          <a:p>
            <a:r>
              <a:rPr lang="en-US" sz="2000" dirty="0"/>
              <a:t>Quality of life!!!</a:t>
            </a:r>
          </a:p>
          <a:p>
            <a:endParaRPr lang="en-US" dirty="0"/>
          </a:p>
        </p:txBody>
      </p:sp>
    </p:spTree>
    <p:extLst>
      <p:ext uri="{BB962C8B-B14F-4D97-AF65-F5344CB8AC3E}">
        <p14:creationId xmlns:p14="http://schemas.microsoft.com/office/powerpoint/2010/main" val="1818039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0E5EE-7AE9-4215-B3BF-118C220EBA88}"/>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2C76581E-177D-4210-975F-F010577F9250}"/>
              </a:ext>
            </a:extLst>
          </p:cNvPr>
          <p:cNvSpPr>
            <a:spLocks noGrp="1"/>
          </p:cNvSpPr>
          <p:nvPr>
            <p:ph idx="1"/>
          </p:nvPr>
        </p:nvSpPr>
        <p:spPr>
          <a:xfrm>
            <a:off x="473404" y="1812603"/>
            <a:ext cx="9664042" cy="3831838"/>
          </a:xfrm>
        </p:spPr>
        <p:txBody>
          <a:bodyPr>
            <a:normAutofit/>
          </a:bodyPr>
          <a:lstStyle/>
          <a:p>
            <a:r>
              <a:rPr lang="en-US" sz="2200" dirty="0"/>
              <a:t>Our community was desperate for reliable, affordable internet service. </a:t>
            </a:r>
            <a:br>
              <a:rPr lang="en-US" sz="2200" dirty="0"/>
            </a:br>
            <a:endParaRPr lang="en-US" sz="2200" dirty="0"/>
          </a:p>
          <a:p>
            <a:r>
              <a:rPr lang="en-US" sz="2200" dirty="0"/>
              <a:t>We waited and waited for the private sector to step up. They never did.</a:t>
            </a:r>
            <a:br>
              <a:rPr lang="en-US" sz="2200" dirty="0"/>
            </a:br>
            <a:endParaRPr lang="en-US" sz="2200" dirty="0"/>
          </a:p>
          <a:p>
            <a:r>
              <a:rPr lang="en-US" sz="2200" dirty="0"/>
              <a:t>This infrastructure investment is </a:t>
            </a:r>
            <a:br>
              <a:rPr lang="en-US" sz="2200" dirty="0"/>
            </a:br>
            <a:r>
              <a:rPr lang="en-US" sz="2200" dirty="0"/>
              <a:t>the right thing to do for our </a:t>
            </a:r>
            <a:br>
              <a:rPr lang="en-US" sz="2200" dirty="0"/>
            </a:br>
            <a:r>
              <a:rPr lang="en-US" sz="2200" dirty="0"/>
              <a:t>residents and businesses and for </a:t>
            </a:r>
            <a:br>
              <a:rPr lang="en-US" sz="2200" dirty="0"/>
            </a:br>
            <a:r>
              <a:rPr lang="en-US" sz="2200" dirty="0"/>
              <a:t>the future of our community!</a:t>
            </a:r>
          </a:p>
          <a:p>
            <a:pPr marL="0" indent="0">
              <a:buNone/>
            </a:pPr>
            <a:endParaRPr lang="en-US" sz="2200" dirty="0"/>
          </a:p>
          <a:p>
            <a:pPr marL="0" indent="0">
              <a:buNone/>
            </a:pPr>
            <a:endParaRPr lang="en-US" dirty="0"/>
          </a:p>
          <a:p>
            <a:endParaRPr lang="en-US" dirty="0"/>
          </a:p>
          <a:p>
            <a:endParaRPr lang="en-US" dirty="0"/>
          </a:p>
          <a:p>
            <a:endParaRPr lang="en-US" dirty="0"/>
          </a:p>
        </p:txBody>
      </p:sp>
      <p:pic>
        <p:nvPicPr>
          <p:cNvPr id="7" name="Picture 6" descr="A person typing on a computer&#10;&#10;Description automatically generated">
            <a:extLst>
              <a:ext uri="{FF2B5EF4-FFF2-40B4-BE49-F238E27FC236}">
                <a16:creationId xmlns:a16="http://schemas.microsoft.com/office/drawing/2014/main" id="{C0D10EF0-FCAD-7F81-4317-87A69BD152F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305425" y="3259765"/>
            <a:ext cx="6886575" cy="3598235"/>
          </a:xfrm>
          <a:prstGeom prst="rect">
            <a:avLst/>
          </a:prstGeom>
        </p:spPr>
      </p:pic>
    </p:spTree>
    <p:extLst>
      <p:ext uri="{BB962C8B-B14F-4D97-AF65-F5344CB8AC3E}">
        <p14:creationId xmlns:p14="http://schemas.microsoft.com/office/powerpoint/2010/main" val="60085258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1981</TotalTime>
  <Words>1570</Words>
  <Application>Microsoft Office PowerPoint</Application>
  <PresentationFormat>Widescreen</PresentationFormat>
  <Paragraphs>87</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Trebuchet MS</vt:lpstr>
      <vt:lpstr>Wingdings 3</vt:lpstr>
      <vt:lpstr>Facet</vt:lpstr>
      <vt:lpstr>Rural Broadband Infrastructure</vt:lpstr>
      <vt:lpstr>History of Internet in Columbia County</vt:lpstr>
      <vt:lpstr>Last Straw</vt:lpstr>
      <vt:lpstr>Why the Port?</vt:lpstr>
      <vt:lpstr>Phase 1 - Dayton Community Broadband Project</vt:lpstr>
      <vt:lpstr>Dayton Project - infrastructure</vt:lpstr>
      <vt:lpstr>Service</vt:lpstr>
      <vt:lpstr>Project Area</vt:lpstr>
      <vt:lpstr>Private Partners</vt:lpstr>
      <vt:lpstr>PowerPoint Presentation</vt:lpstr>
      <vt:lpstr>PowerPoint Presentation</vt:lpstr>
      <vt:lpstr>Repurposed a room in an existing Port building for the Colocation Center.</vt:lpstr>
      <vt:lpstr>Phase 2 - Touchet Valley Broadband Project</vt:lpstr>
      <vt:lpstr>PowerPoint Presentation</vt:lpstr>
      <vt:lpstr>Phase 3 – The Wheatfields</vt:lpstr>
      <vt:lpstr>How Will This Infrastructure Help Dayton &amp; Columbia County?</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Dayton Community Broadband</dc:title>
  <dc:creator>JENNIFER DICKINSON</dc:creator>
  <cp:lastModifiedBy>Jennifer Dickinson</cp:lastModifiedBy>
  <cp:revision>39</cp:revision>
  <dcterms:created xsi:type="dcterms:W3CDTF">2021-07-08T19:15:16Z</dcterms:created>
  <dcterms:modified xsi:type="dcterms:W3CDTF">2023-08-07T18:30:22Z</dcterms:modified>
</cp:coreProperties>
</file>