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1"/>
  </p:sldMasterIdLst>
  <p:notesMasterIdLst>
    <p:notesMasterId r:id="rId7"/>
  </p:notesMasterIdLst>
  <p:sldIdLst>
    <p:sldId id="256" r:id="rId2"/>
    <p:sldId id="257" r:id="rId3"/>
    <p:sldId id="278" r:id="rId4"/>
    <p:sldId id="282" r:id="rId5"/>
    <p:sldId id="8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2E2"/>
    <a:srgbClr val="F4724E"/>
    <a:srgbClr val="3F4A75"/>
    <a:srgbClr val="FC6A3F"/>
    <a:srgbClr val="F3704D"/>
    <a:srgbClr val="174A7C"/>
    <a:srgbClr val="F2A900"/>
    <a:srgbClr val="6E7D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532"/>
    <p:restoredTop sz="93239"/>
  </p:normalViewPr>
  <p:slideViewPr>
    <p:cSldViewPr snapToGrid="0">
      <p:cViewPr varScale="1">
        <p:scale>
          <a:sx n="102" d="100"/>
          <a:sy n="102" d="100"/>
        </p:scale>
        <p:origin x="656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680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E0E08-1F36-9F48-8277-8918F477DB4F}" type="datetimeFigureOut">
              <a:rPr lang="en-US" smtClean="0"/>
              <a:t>8/4/23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3A934-C324-954E-9871-4D90416BE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738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428625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3829051"/>
            <a:ext cx="5486400" cy="3949612"/>
          </a:xfrm>
        </p:spPr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Amy Lillard, ED of Washington Filmworks and </a:t>
            </a:r>
            <a:r>
              <a:rPr lang="en-US" sz="1100" b="0" i="0" u="none" strike="noStrike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Whipsmart</a:t>
            </a:r>
            <a:endParaRPr lang="en-US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Washington Filmworks:  Two Divisions</a:t>
            </a:r>
            <a:endParaRPr lang="en-US" b="0" dirty="0">
              <a:effectLst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100" b="0" i="0" u="none" strike="noStrike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Production Incentive Program</a:t>
            </a: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Funding Assistance for Projects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Film Office </a:t>
            </a: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Abundance of resources </a:t>
            </a:r>
          </a:p>
          <a:p>
            <a:pPr marL="1143000" lvl="2" indent="-2286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Location Database</a:t>
            </a:r>
          </a:p>
          <a:p>
            <a:pPr marL="1143000" lvl="2" indent="-2286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Crew and Production Resource Database</a:t>
            </a:r>
          </a:p>
          <a:p>
            <a:pPr marL="1143000" lvl="2" indent="-2286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Real Live Person in our Office to Answer Your Questions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Whipsmart</a:t>
            </a:r>
            <a:endParaRPr lang="en-US" sz="1100" b="0" i="0" u="none" strike="noStrike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Information</a:t>
            </a:r>
          </a:p>
          <a:p>
            <a:pPr marL="1143000" lvl="2" indent="-2286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Business resources for creatives (in language we can all understand)</a:t>
            </a:r>
          </a:p>
          <a:p>
            <a:pPr marL="1600200" lvl="3" indent="-2286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Finances:  How to pay your taxes as a freelancer</a:t>
            </a:r>
          </a:p>
          <a:p>
            <a:pPr marL="1600200" lvl="3" indent="-2286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Equity:  How to be a better ally</a:t>
            </a:r>
          </a:p>
          <a:p>
            <a:pPr marL="4572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Inspiration</a:t>
            </a: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Stories from creative entrepreneurs about how they are making a living being creative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Trivia 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endParaRPr lang="en-US" sz="1100" dirty="0">
              <a:solidFill>
                <a:srgbClr val="000000"/>
              </a:solidFill>
              <a:latin typeface="Helvetica Neue" panose="02000503000000020004" pitchFamily="2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endParaRPr lang="en-US" sz="1100" b="0" i="0" u="none" strike="noStrike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3A934-C324-954E-9871-4D90416BE5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909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20713" y="2794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20713" y="3724145"/>
            <a:ext cx="5486400" cy="3600450"/>
          </a:xfrm>
        </p:spPr>
        <p:txBody>
          <a:bodyPr/>
          <a:lstStyle/>
          <a:p>
            <a:r>
              <a:rPr lang="en-US" dirty="0"/>
              <a:t>Sample of what’s happened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3A934-C324-954E-9871-4D90416BE56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51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276225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34863" y="3547737"/>
            <a:ext cx="6388274" cy="5320038"/>
          </a:xfrm>
        </p:spPr>
        <p:txBody>
          <a:bodyPr/>
          <a:lstStyle/>
          <a:p>
            <a:br>
              <a:rPr lang="en-US" sz="1300" dirty="0"/>
            </a:br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3A934-C324-954E-9871-4D90416BE56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568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0A4AE-37BB-906C-9612-80303F0FA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CE5F64-F922-3941-8A07-D5C012E193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3DDB1-CFA0-57AB-54BA-90511F28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8/4/23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8F55C-16CB-E4F0-3272-43A0DE171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1021A-0CB4-B0CD-7711-4417C7753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248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8DCE0-A061-A9B4-1953-44F080696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87322-37C3-D038-7A71-F73B859F9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00D61-7109-6DDB-4066-FC9769E27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16C0B-6032-31CD-22BE-E38E667A7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A159E8-EBD1-3895-4742-5B47C40FC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75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72F6A-8E60-19D1-FC8E-A2AC24591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9BA25-79EB-AE37-1BD4-D027165C2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D0DA7-DC79-628A-338E-3A02CF264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556D6-5BCE-5582-E7E9-5E9A974F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93318-D602-DCD5-8CA5-C9758E4A9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33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A4CA1-6625-A4A9-9408-B2342014C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DF29B-B40D-3B2E-903D-C1F024E7D2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DB037A-A0A5-409C-40DB-2C7A7F9425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9A3297-C209-E3D6-0FFC-115674BDF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56ED1A-087D-0387-7035-483BDC773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CA2E3-BDF8-A24B-EEE4-3D3DD9FD3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4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5D0BB-70E3-1387-4E10-15F10E0CB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54CAB-D7F2-69F4-5128-5EA0D3829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05C76E-8A02-1BEA-50C1-D78D5A4C2B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5D4DD3-3F22-86C8-7215-D92442487F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5EC3E3-34FC-012A-E9ED-87B458D711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04C5FE-F705-DCDA-EAC2-1E867B133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184073-052A-9DD0-CB61-9EDA8D769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53FC6C-0F49-8C99-50E5-26EC64C09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28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B5644-A8D4-4930-A728-9B383ACA6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029DAB-3B78-BE68-EEEC-15A8FC94A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6BD41B-F653-3E2E-D762-3CDBA213A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F514C9-F4CB-4FAD-34F7-102B44749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70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33AABD-3913-9BE4-1BEE-7D48CEEB9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EEA004-51C9-54F3-A7E5-21BE67EB3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B1281-9732-439D-657E-30FB2FC97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129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ADCD2-BF99-A3EA-CDC4-810CF46B2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3EF17-2F07-2B17-56FB-8A3ED0460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D3E00-62F1-ED2C-FFD6-71265C9399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28D74-5D96-8799-84AF-A3D69B80A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8/4/23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10774A-8345-B0B2-7CD3-E7606C564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8C3F4-9EE3-B1E3-41FD-449DA1A53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31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A1B7C-AB78-4A9C-2736-5D9CC4F08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AFEC3A-F06B-FD1A-4957-A216AFB534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82A8A2-B51C-4AA8-0519-5F1B1CB8A0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64D8A6-DC0C-D641-B82D-27C37B3E4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172790-60D1-72D3-D2C4-6D55FCD18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E1E96-E21B-F44A-5D2C-3C0476085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56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6EDB4-8F6B-D086-733B-7429BA4B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D83678-8BC8-7935-ACCD-3936A98B7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AB25D-CDA4-5A20-69F4-C4C554B86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2CFA3-D4DF-7161-B4CB-17B9EED47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61C2BD-79E1-99B1-2851-E4C5CA26A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165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E3A520-28A5-AE32-7411-5BA765938E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350E12-35FD-1249-E742-75D823919F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413E8-8F19-2A59-F4A7-1594C7A81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6D464-480F-A1DF-29E6-210903AF9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F0E3D-8152-8D13-579F-FD6D6E71A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09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63404C-BD4C-BFC1-70AB-3E24E7755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EF5127-92BC-85EC-3327-54EAE546C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EB386-0FED-5B96-2C91-AB657C5869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8/4/23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AE8DB-3827-3C81-2D87-CFD0B63441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E097B-EB64-2C0F-BFB0-CFA4FD9A9B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73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678F32-A436-A5B4-D051-DCFCD5D219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17" b="9228"/>
          <a:stretch/>
        </p:blipFill>
        <p:spPr>
          <a:xfrm>
            <a:off x="0" y="13046"/>
            <a:ext cx="12192000" cy="69954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7AACC7F-E122-CCE4-05AB-531AA0FA7E27}"/>
              </a:ext>
            </a:extLst>
          </p:cNvPr>
          <p:cNvSpPr/>
          <p:nvPr/>
        </p:nvSpPr>
        <p:spPr>
          <a:xfrm>
            <a:off x="8446060" y="13045"/>
            <a:ext cx="3771874" cy="6995458"/>
          </a:xfrm>
          <a:prstGeom prst="rect">
            <a:avLst/>
          </a:prstGeom>
          <a:solidFill>
            <a:schemeClr val="bg1">
              <a:alpha val="5496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6362FD-FF16-BE95-B5CE-D3C850191AE8}"/>
              </a:ext>
            </a:extLst>
          </p:cNvPr>
          <p:cNvSpPr/>
          <p:nvPr/>
        </p:nvSpPr>
        <p:spPr>
          <a:xfrm>
            <a:off x="-24008" y="13047"/>
            <a:ext cx="3973445" cy="7027020"/>
          </a:xfrm>
          <a:prstGeom prst="rect">
            <a:avLst/>
          </a:prstGeom>
          <a:solidFill>
            <a:schemeClr val="bg1">
              <a:alpha val="5496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93EFCE2-A1B6-6667-45C7-AE18258DB46D}"/>
              </a:ext>
            </a:extLst>
          </p:cNvPr>
          <p:cNvSpPr txBox="1">
            <a:spLocks/>
          </p:cNvSpPr>
          <p:nvPr/>
        </p:nvSpPr>
        <p:spPr>
          <a:xfrm>
            <a:off x="99335" y="3427691"/>
            <a:ext cx="3869765" cy="33987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solidFill>
                  <a:srgbClr val="174A7C"/>
                </a:solidFill>
                <a:latin typeface=""/>
              </a:rPr>
              <a:t>Film Funding</a:t>
            </a: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r>
              <a:rPr lang="en-US" sz="2400" b="1" dirty="0">
                <a:solidFill>
                  <a:srgbClr val="174A7C"/>
                </a:solidFill>
                <a:latin typeface=""/>
              </a:rPr>
              <a:t>Production Incentive</a:t>
            </a: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r>
              <a:rPr lang="en-US" sz="2400" b="1" dirty="0">
                <a:solidFill>
                  <a:srgbClr val="174A7C"/>
                </a:solidFill>
                <a:latin typeface=""/>
              </a:rPr>
              <a:t>Small Budget Production</a:t>
            </a: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r>
              <a:rPr lang="en-US" sz="2400" b="1" dirty="0">
                <a:solidFill>
                  <a:srgbClr val="174A7C"/>
                </a:solidFill>
                <a:latin typeface=""/>
              </a:rPr>
              <a:t>Workforce Development</a:t>
            </a: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endParaRPr lang="en-US" sz="2400" b="1" dirty="0">
              <a:solidFill>
                <a:srgbClr val="174A7C"/>
              </a:solidFill>
              <a:latin typeface="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C919D5-4594-4B24-222C-5A489BB5E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8875" y="3427692"/>
            <a:ext cx="4050950" cy="3398745"/>
          </a:xfrm>
        </p:spPr>
        <p:txBody>
          <a:bodyPr anchor="b">
            <a:noAutofit/>
          </a:bodyPr>
          <a:lstStyle/>
          <a:p>
            <a:pPr algn="r"/>
            <a:r>
              <a:rPr lang="en-US" sz="3600" b="1" dirty="0">
                <a:solidFill>
                  <a:srgbClr val="174A7C"/>
                </a:solidFill>
                <a:latin typeface=""/>
              </a:rPr>
              <a:t>Film Office</a:t>
            </a: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r>
              <a:rPr lang="en-US" sz="2400" b="1" dirty="0">
                <a:solidFill>
                  <a:srgbClr val="174A7C"/>
                </a:solidFill>
                <a:latin typeface=""/>
              </a:rPr>
              <a:t>Production Directory</a:t>
            </a: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r>
              <a:rPr lang="en-US" sz="2400" b="1" dirty="0">
                <a:solidFill>
                  <a:srgbClr val="174A7C"/>
                </a:solidFill>
                <a:latin typeface=""/>
              </a:rPr>
              <a:t>Location Database</a:t>
            </a: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r>
              <a:rPr lang="en-US" sz="2400" b="1" dirty="0">
                <a:solidFill>
                  <a:srgbClr val="174A7C"/>
                </a:solidFill>
                <a:latin typeface=""/>
              </a:rPr>
              <a:t>Permit Information</a:t>
            </a: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r>
              <a:rPr lang="en-US" sz="2400" b="1" dirty="0">
                <a:solidFill>
                  <a:srgbClr val="174A7C"/>
                </a:solidFill>
                <a:latin typeface=""/>
              </a:rPr>
              <a:t>Film Liaison Network</a:t>
            </a:r>
            <a:br>
              <a:rPr lang="en-US" sz="2400" b="1" dirty="0">
                <a:solidFill>
                  <a:srgbClr val="174A7C"/>
                </a:solidFill>
                <a:latin typeface=""/>
              </a:rPr>
            </a:br>
            <a:endParaRPr lang="en-US" sz="2400" b="1" dirty="0">
              <a:solidFill>
                <a:srgbClr val="174A7C"/>
              </a:solidFill>
              <a:latin typeface="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6509F2-46AB-DBCA-B65B-2AADFB8E1743}"/>
              </a:ext>
            </a:extLst>
          </p:cNvPr>
          <p:cNvSpPr/>
          <p:nvPr/>
        </p:nvSpPr>
        <p:spPr>
          <a:xfrm>
            <a:off x="3969101" y="31563"/>
            <a:ext cx="4467440" cy="204216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174A7C"/>
                </a:solidFill>
                <a:latin typeface=""/>
              </a:rPr>
              <a:t>WASHINGTON FILMWORKS</a:t>
            </a:r>
          </a:p>
          <a:p>
            <a:pPr algn="ctr"/>
            <a:r>
              <a:rPr lang="en-US" sz="2400" b="1" dirty="0">
                <a:solidFill>
                  <a:srgbClr val="174A7C"/>
                </a:solidFill>
                <a:latin typeface=""/>
              </a:rPr>
              <a:t>Creating Opportunities in Film Since 2006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326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A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outdoor, tree, sign&#10;&#10;Description automatically generated">
            <a:extLst>
              <a:ext uri="{FF2B5EF4-FFF2-40B4-BE49-F238E27FC236}">
                <a16:creationId xmlns:a16="http://schemas.microsoft.com/office/drawing/2014/main" id="{5D98D745-B190-2F6A-FECE-0010ADD91C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27681" b="5641"/>
          <a:stretch/>
        </p:blipFill>
        <p:spPr>
          <a:xfrm>
            <a:off x="0" y="1431317"/>
            <a:ext cx="12192000" cy="542668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57B9A4-B77F-31F7-1F68-2765C390DA92}"/>
              </a:ext>
            </a:extLst>
          </p:cNvPr>
          <p:cNvSpPr/>
          <p:nvPr/>
        </p:nvSpPr>
        <p:spPr>
          <a:xfrm>
            <a:off x="1" y="1431317"/>
            <a:ext cx="4087906" cy="5426683"/>
          </a:xfrm>
          <a:prstGeom prst="rect">
            <a:avLst/>
          </a:prstGeom>
          <a:solidFill>
            <a:schemeClr val="bg1">
              <a:alpha val="5496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B0CCF0-7774-0D03-4C29-3F466A9E2FED}"/>
              </a:ext>
            </a:extLst>
          </p:cNvPr>
          <p:cNvSpPr txBox="1"/>
          <p:nvPr/>
        </p:nvSpPr>
        <p:spPr>
          <a:xfrm>
            <a:off x="-527824" y="318198"/>
            <a:ext cx="13247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INCENTIVE IMPACT</a:t>
            </a:r>
            <a:endParaRPr lang="en-US" sz="5400" b="1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35728CF-052C-E90D-B32E-336E1D1ACE91}"/>
              </a:ext>
            </a:extLst>
          </p:cNvPr>
          <p:cNvSpPr txBox="1"/>
          <p:nvPr/>
        </p:nvSpPr>
        <p:spPr>
          <a:xfrm>
            <a:off x="99818" y="1503361"/>
            <a:ext cx="13247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174A7C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131</a:t>
            </a:r>
            <a:endParaRPr lang="en-US" sz="8800" b="1" dirty="0">
              <a:solidFill>
                <a:srgbClr val="174A7C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4882D74-AB64-68BD-A491-2B7D21EDA327}"/>
              </a:ext>
            </a:extLst>
          </p:cNvPr>
          <p:cNvSpPr/>
          <p:nvPr/>
        </p:nvSpPr>
        <p:spPr>
          <a:xfrm>
            <a:off x="258994" y="2733051"/>
            <a:ext cx="1811852" cy="461665"/>
          </a:xfrm>
          <a:prstGeom prst="rect">
            <a:avLst/>
          </a:prstGeom>
          <a:solidFill>
            <a:srgbClr val="174A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B1028CE-F527-F2F9-2308-681607F000FA}"/>
              </a:ext>
            </a:extLst>
          </p:cNvPr>
          <p:cNvSpPr txBox="1"/>
          <p:nvPr/>
        </p:nvSpPr>
        <p:spPr>
          <a:xfrm>
            <a:off x="189849" y="2733051"/>
            <a:ext cx="1979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PROJECTS</a:t>
            </a:r>
            <a:endParaRPr lang="en-US" sz="2400" b="1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5B6F3FD-17E8-EEC1-284B-52784CAEECE5}"/>
              </a:ext>
            </a:extLst>
          </p:cNvPr>
          <p:cNvSpPr txBox="1"/>
          <p:nvPr/>
        </p:nvSpPr>
        <p:spPr>
          <a:xfrm>
            <a:off x="189849" y="3193760"/>
            <a:ext cx="13247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174A7C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$418M</a:t>
            </a:r>
            <a:endParaRPr lang="en-US" sz="8800" b="1" dirty="0">
              <a:solidFill>
                <a:srgbClr val="174A7C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DE946AF-24A5-7101-36D1-F52C7E9267C1}"/>
              </a:ext>
            </a:extLst>
          </p:cNvPr>
          <p:cNvSpPr/>
          <p:nvPr/>
        </p:nvSpPr>
        <p:spPr>
          <a:xfrm>
            <a:off x="258994" y="4526626"/>
            <a:ext cx="3155797" cy="461666"/>
          </a:xfrm>
          <a:prstGeom prst="rect">
            <a:avLst/>
          </a:prstGeom>
          <a:solidFill>
            <a:srgbClr val="174A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49A7FEA-2CFC-899A-84A0-A411E43CA935}"/>
              </a:ext>
            </a:extLst>
          </p:cNvPr>
          <p:cNvSpPr txBox="1"/>
          <p:nvPr/>
        </p:nvSpPr>
        <p:spPr>
          <a:xfrm>
            <a:off x="99818" y="4544642"/>
            <a:ext cx="3474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ECONOMIC IMPACT</a:t>
            </a:r>
            <a:endParaRPr lang="en-US" sz="2400" b="1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8A9C1B3-FA5D-1779-C3A8-973304595E6E}"/>
              </a:ext>
            </a:extLst>
          </p:cNvPr>
          <p:cNvSpPr txBox="1"/>
          <p:nvPr/>
        </p:nvSpPr>
        <p:spPr>
          <a:xfrm>
            <a:off x="189849" y="4884159"/>
            <a:ext cx="13247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174A7C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25,900</a:t>
            </a:r>
            <a:endParaRPr lang="en-US" sz="8800" b="1" dirty="0">
              <a:solidFill>
                <a:srgbClr val="174A7C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BD729C5-A307-4CB6-C42B-CE4E6CF88716}"/>
              </a:ext>
            </a:extLst>
          </p:cNvPr>
          <p:cNvSpPr/>
          <p:nvPr/>
        </p:nvSpPr>
        <p:spPr>
          <a:xfrm>
            <a:off x="258994" y="6119426"/>
            <a:ext cx="1130513" cy="437583"/>
          </a:xfrm>
          <a:prstGeom prst="rect">
            <a:avLst/>
          </a:prstGeom>
          <a:solidFill>
            <a:srgbClr val="174A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FA27F8F-3148-CCE1-1B60-8565FA82D625}"/>
              </a:ext>
            </a:extLst>
          </p:cNvPr>
          <p:cNvSpPr txBox="1"/>
          <p:nvPr/>
        </p:nvSpPr>
        <p:spPr>
          <a:xfrm>
            <a:off x="189849" y="6107384"/>
            <a:ext cx="1182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JOBS</a:t>
            </a:r>
            <a:endParaRPr lang="en-US" sz="2400" b="1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435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A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with green face paint&#10;&#10;Description automatically generated with low confidence">
            <a:extLst>
              <a:ext uri="{FF2B5EF4-FFF2-40B4-BE49-F238E27FC236}">
                <a16:creationId xmlns:a16="http://schemas.microsoft.com/office/drawing/2014/main" id="{0CEBD758-AD6B-E69A-55DB-2CF52B8387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97" r="9689"/>
          <a:stretch/>
        </p:blipFill>
        <p:spPr>
          <a:xfrm>
            <a:off x="0" y="1368013"/>
            <a:ext cx="12192000" cy="5489987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2BB42EB-6D7F-0FCB-E3E2-6E947BD277DB}"/>
              </a:ext>
            </a:extLst>
          </p:cNvPr>
          <p:cNvSpPr/>
          <p:nvPr/>
        </p:nvSpPr>
        <p:spPr>
          <a:xfrm>
            <a:off x="2129787" y="1706221"/>
            <a:ext cx="7221816" cy="225869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DADA71-FE9B-35E4-11AD-205BD3DDDE63}"/>
              </a:ext>
            </a:extLst>
          </p:cNvPr>
          <p:cNvSpPr txBox="1"/>
          <p:nvPr/>
        </p:nvSpPr>
        <p:spPr>
          <a:xfrm>
            <a:off x="-130631" y="6466647"/>
            <a:ext cx="43238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PHOTO CREDIT: DANIEL SCHAEFER</a:t>
            </a:r>
            <a:endParaRPr lang="en-US" sz="1600" b="1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831AA9-F795-7418-9E89-FA0281B77DB9}"/>
              </a:ext>
            </a:extLst>
          </p:cNvPr>
          <p:cNvSpPr/>
          <p:nvPr/>
        </p:nvSpPr>
        <p:spPr>
          <a:xfrm>
            <a:off x="0" y="4352823"/>
            <a:ext cx="12192000" cy="2034909"/>
          </a:xfrm>
          <a:prstGeom prst="rect">
            <a:avLst/>
          </a:prstGeom>
          <a:solidFill>
            <a:schemeClr val="bg1">
              <a:alpha val="7415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F9A805-657B-97C5-DA21-6BDDB7AC5B9D}"/>
              </a:ext>
            </a:extLst>
          </p:cNvPr>
          <p:cNvSpPr txBox="1"/>
          <p:nvPr/>
        </p:nvSpPr>
        <p:spPr>
          <a:xfrm>
            <a:off x="3418113" y="2188121"/>
            <a:ext cx="51990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174A7C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~$34.5M</a:t>
            </a:r>
            <a:endParaRPr lang="en-US" sz="6600" b="1" dirty="0">
              <a:solidFill>
                <a:srgbClr val="174A7C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E9E30E-193C-F9D7-10A2-6017FFA88E45}"/>
              </a:ext>
            </a:extLst>
          </p:cNvPr>
          <p:cNvSpPr txBox="1"/>
          <p:nvPr/>
        </p:nvSpPr>
        <p:spPr>
          <a:xfrm>
            <a:off x="278556" y="4428793"/>
            <a:ext cx="2319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174A7C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$34/HR</a:t>
            </a:r>
            <a:endParaRPr lang="en-US" sz="4800" b="1" dirty="0">
              <a:solidFill>
                <a:srgbClr val="174A7C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08BB89-A8F8-6B76-E52B-C4A80F19C0B0}"/>
              </a:ext>
            </a:extLst>
          </p:cNvPr>
          <p:cNvSpPr txBox="1"/>
          <p:nvPr/>
        </p:nvSpPr>
        <p:spPr>
          <a:xfrm>
            <a:off x="3225353" y="4422579"/>
            <a:ext cx="2319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174A7C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100+</a:t>
            </a:r>
            <a:endParaRPr lang="en-US" sz="4800" b="1" dirty="0">
              <a:solidFill>
                <a:srgbClr val="174A7C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FE0D34-6D2D-5047-A2DF-A25426EFCDDB}"/>
              </a:ext>
            </a:extLst>
          </p:cNvPr>
          <p:cNvSpPr txBox="1"/>
          <p:nvPr/>
        </p:nvSpPr>
        <p:spPr>
          <a:xfrm>
            <a:off x="5402171" y="4422577"/>
            <a:ext cx="3367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174A7C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125-150</a:t>
            </a:r>
            <a:endParaRPr lang="en-US" sz="4800" b="1" dirty="0">
              <a:solidFill>
                <a:srgbClr val="174A7C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D20C7A-C0E1-0ACD-597D-CCEB48B9A528}"/>
              </a:ext>
            </a:extLst>
          </p:cNvPr>
          <p:cNvSpPr txBox="1"/>
          <p:nvPr/>
        </p:nvSpPr>
        <p:spPr>
          <a:xfrm>
            <a:off x="8075268" y="4422577"/>
            <a:ext cx="35898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174A7C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4+ MONTHS</a:t>
            </a:r>
            <a:endParaRPr lang="en-US" sz="4800" b="1" dirty="0">
              <a:solidFill>
                <a:srgbClr val="174A7C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A1CC50-998E-DD56-3342-CCAE82FE59AD}"/>
              </a:ext>
            </a:extLst>
          </p:cNvPr>
          <p:cNvSpPr/>
          <p:nvPr/>
        </p:nvSpPr>
        <p:spPr>
          <a:xfrm>
            <a:off x="4023356" y="3224694"/>
            <a:ext cx="4026639" cy="495744"/>
          </a:xfrm>
          <a:prstGeom prst="rect">
            <a:avLst/>
          </a:prstGeom>
          <a:solidFill>
            <a:srgbClr val="174A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22EC1B-F3F6-793C-E50E-15BABFADDB79}"/>
              </a:ext>
            </a:extLst>
          </p:cNvPr>
          <p:cNvSpPr txBox="1"/>
          <p:nvPr/>
        </p:nvSpPr>
        <p:spPr>
          <a:xfrm>
            <a:off x="-527824" y="235846"/>
            <a:ext cx="13247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ECONOMIC IMPACT: Z NATION</a:t>
            </a:r>
            <a:endParaRPr lang="en-US" sz="5400" b="1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9A466E-479D-52F1-8CBA-0490E1FF4D0C}"/>
              </a:ext>
            </a:extLst>
          </p:cNvPr>
          <p:cNvSpPr txBox="1"/>
          <p:nvPr/>
        </p:nvSpPr>
        <p:spPr>
          <a:xfrm>
            <a:off x="2220143" y="1839499"/>
            <a:ext cx="7633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74A7C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5 SEASONS: 69 EPISODES</a:t>
            </a:r>
            <a:endParaRPr lang="en-US" sz="2400" b="1" dirty="0">
              <a:solidFill>
                <a:srgbClr val="174A7C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8DE983-8660-F259-AF79-063E49BE9582}"/>
              </a:ext>
            </a:extLst>
          </p:cNvPr>
          <p:cNvSpPr txBox="1"/>
          <p:nvPr/>
        </p:nvSpPr>
        <p:spPr>
          <a:xfrm>
            <a:off x="2987227" y="3272515"/>
            <a:ext cx="61553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DIRECT SPEND INTO ECONOMY</a:t>
            </a:r>
            <a:endParaRPr lang="en-US" sz="2000" b="1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88E0439-BF41-09CA-8D30-1D92B146E61E}"/>
              </a:ext>
            </a:extLst>
          </p:cNvPr>
          <p:cNvSpPr/>
          <p:nvPr/>
        </p:nvSpPr>
        <p:spPr>
          <a:xfrm>
            <a:off x="387596" y="5167835"/>
            <a:ext cx="2210201" cy="875046"/>
          </a:xfrm>
          <a:prstGeom prst="rect">
            <a:avLst/>
          </a:prstGeom>
          <a:solidFill>
            <a:srgbClr val="174A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90FF73A-820F-1F6C-F9C1-2AC09F247E8D}"/>
              </a:ext>
            </a:extLst>
          </p:cNvPr>
          <p:cNvSpPr txBox="1"/>
          <p:nvPr/>
        </p:nvSpPr>
        <p:spPr>
          <a:xfrm>
            <a:off x="410875" y="5215656"/>
            <a:ext cx="2319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AVGERAGE WAGE WITH BENEFITS</a:t>
            </a:r>
            <a:endParaRPr lang="en-US" sz="1600" b="1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31EB04F-273B-665B-37CB-65E7B74F2EC3}"/>
              </a:ext>
            </a:extLst>
          </p:cNvPr>
          <p:cNvSpPr/>
          <p:nvPr/>
        </p:nvSpPr>
        <p:spPr>
          <a:xfrm>
            <a:off x="2962114" y="5164064"/>
            <a:ext cx="2210201" cy="875046"/>
          </a:xfrm>
          <a:prstGeom prst="rect">
            <a:avLst/>
          </a:prstGeom>
          <a:solidFill>
            <a:srgbClr val="174A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1FC3950-8767-33D3-0DDD-A46339602A60}"/>
              </a:ext>
            </a:extLst>
          </p:cNvPr>
          <p:cNvSpPr txBox="1"/>
          <p:nvPr/>
        </p:nvSpPr>
        <p:spPr>
          <a:xfrm>
            <a:off x="2985394" y="5211884"/>
            <a:ext cx="2186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WASHINGTON RESIDENTS HIRED FOR EVERY EPISODE</a:t>
            </a:r>
            <a:endParaRPr lang="en-US" sz="1600" b="1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253083-1C0E-B578-E509-AC5FF567A7FF}"/>
              </a:ext>
            </a:extLst>
          </p:cNvPr>
          <p:cNvSpPr/>
          <p:nvPr/>
        </p:nvSpPr>
        <p:spPr>
          <a:xfrm>
            <a:off x="5536632" y="5164063"/>
            <a:ext cx="2210201" cy="878818"/>
          </a:xfrm>
          <a:prstGeom prst="rect">
            <a:avLst/>
          </a:prstGeom>
          <a:solidFill>
            <a:srgbClr val="174A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61625B-2799-AA57-4148-F88D6FEF22F1}"/>
              </a:ext>
            </a:extLst>
          </p:cNvPr>
          <p:cNvSpPr txBox="1"/>
          <p:nvPr/>
        </p:nvSpPr>
        <p:spPr>
          <a:xfrm>
            <a:off x="5559912" y="5211884"/>
            <a:ext cx="2210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DIFFERENT LOCAL WA BUSINESSES USED PER EPISODE</a:t>
            </a:r>
            <a:endParaRPr lang="en-US" sz="1600" b="1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47D028A-F11E-D6EA-B14E-9600E781D5AA}"/>
              </a:ext>
            </a:extLst>
          </p:cNvPr>
          <p:cNvSpPr/>
          <p:nvPr/>
        </p:nvSpPr>
        <p:spPr>
          <a:xfrm>
            <a:off x="8111150" y="5166722"/>
            <a:ext cx="3589864" cy="876159"/>
          </a:xfrm>
          <a:prstGeom prst="rect">
            <a:avLst/>
          </a:prstGeom>
          <a:solidFill>
            <a:srgbClr val="174A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849E0B9-634D-5D06-B379-57F71C66473A}"/>
              </a:ext>
            </a:extLst>
          </p:cNvPr>
          <p:cNvSpPr txBox="1"/>
          <p:nvPr/>
        </p:nvSpPr>
        <p:spPr>
          <a:xfrm>
            <a:off x="8136425" y="5194371"/>
            <a:ext cx="3528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PRODUCTION PER SEASON PLUS ADDITIONAL PREP + POST</a:t>
            </a:r>
            <a:endParaRPr lang="en-US" sz="1600" b="1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AE90ACF2-5B15-A580-7CD5-69E590FE9A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7" r="27694" b="26696"/>
          <a:stretch/>
        </p:blipFill>
        <p:spPr>
          <a:xfrm>
            <a:off x="8202471" y="1368013"/>
            <a:ext cx="3989528" cy="298481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A212F2B-C091-0650-3FE4-515D5FD8DA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4" b="20935"/>
          <a:stretch/>
        </p:blipFill>
        <p:spPr>
          <a:xfrm>
            <a:off x="194623" y="1377305"/>
            <a:ext cx="3169055" cy="298858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29CDBFE-DED8-7D71-67EC-C7A28D70A6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464" y="5949906"/>
            <a:ext cx="1940097" cy="89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683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screenshot, font, design&#10;&#10;Description automatically generated">
            <a:extLst>
              <a:ext uri="{FF2B5EF4-FFF2-40B4-BE49-F238E27FC236}">
                <a16:creationId xmlns:a16="http://schemas.microsoft.com/office/drawing/2014/main" id="{94D1AE98-5EA2-A284-0F02-C9CAD0D0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817" y="1313645"/>
            <a:ext cx="9530366" cy="536083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F45D5C-D528-EF05-E019-C130D74630DF}"/>
              </a:ext>
            </a:extLst>
          </p:cNvPr>
          <p:cNvSpPr/>
          <p:nvPr/>
        </p:nvSpPr>
        <p:spPr>
          <a:xfrm>
            <a:off x="-1" y="0"/>
            <a:ext cx="12192001" cy="1160333"/>
          </a:xfrm>
          <a:prstGeom prst="rect">
            <a:avLst/>
          </a:prstGeom>
          <a:solidFill>
            <a:srgbClr val="174A7C"/>
          </a:solidFill>
          <a:ln>
            <a:solidFill>
              <a:srgbClr val="174A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74A7C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92F8DB4-8BA9-D108-14C0-C5EC0D65688D}"/>
              </a:ext>
            </a:extLst>
          </p:cNvPr>
          <p:cNvSpPr txBox="1">
            <a:spLocks/>
          </p:cNvSpPr>
          <p:nvPr/>
        </p:nvSpPr>
        <p:spPr>
          <a:xfrm>
            <a:off x="255372" y="529694"/>
            <a:ext cx="11681254" cy="5234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solidFill>
                  <a:schemeClr val="bg1"/>
                </a:solidFill>
                <a:latin typeface=""/>
              </a:rPr>
              <a:t>COMMUNITY IMPACT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431416-D395-A92E-B496-AB311D394D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0042" y="6191173"/>
            <a:ext cx="1499465" cy="43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669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7000"/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F5DF4E0-1AEB-F48C-2F02-197F93C848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11150917" y="967127"/>
            <a:ext cx="810986" cy="5136245"/>
          </a:xfrm>
          <a:prstGeom prst="rect">
            <a:avLst/>
          </a:prstGeom>
        </p:spPr>
      </p:pic>
      <p:pic>
        <p:nvPicPr>
          <p:cNvPr id="3" name="Picture 2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7701A88C-E62F-F8D5-4879-2EBA02E23A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794" y="92957"/>
            <a:ext cx="4120882" cy="12003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14D906-596B-28A4-0F1D-E51893532F9B}"/>
              </a:ext>
            </a:extLst>
          </p:cNvPr>
          <p:cNvSpPr txBox="1"/>
          <p:nvPr/>
        </p:nvSpPr>
        <p:spPr>
          <a:xfrm>
            <a:off x="6096000" y="267663"/>
            <a:ext cx="674430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b="1" dirty="0">
                <a:solidFill>
                  <a:srgbClr val="F4724E"/>
                </a:solidFill>
                <a:effectLst/>
                <a:latin typeface="Avenir Next Condensed" panose="020B0506020202020204" pitchFamily="34" charset="0"/>
              </a:rPr>
              <a:t>UNAPOLOGETIC ADVOCATES </a:t>
            </a:r>
          </a:p>
          <a:p>
            <a:r>
              <a:rPr lang="en-US" sz="4300" b="1" dirty="0">
                <a:solidFill>
                  <a:srgbClr val="F4724E"/>
                </a:solidFill>
                <a:effectLst/>
                <a:latin typeface="Avenir Next Condensed" panose="020B0506020202020204" pitchFamily="34" charset="0"/>
              </a:rPr>
              <a:t>FOR CREATIVE PEOPLE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24E459-903F-A91C-28A7-B9357A3E0910}"/>
              </a:ext>
            </a:extLst>
          </p:cNvPr>
          <p:cNvSpPr txBox="1"/>
          <p:nvPr/>
        </p:nvSpPr>
        <p:spPr>
          <a:xfrm>
            <a:off x="126892" y="6037099"/>
            <a:ext cx="693337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3704D"/>
                </a:solidFill>
                <a:effectLst/>
                <a:latin typeface="Avenir Next Condensed" panose="020B0506020202020204" pitchFamily="34" charset="0"/>
              </a:rPr>
              <a:t>INSPIRATION + INFORMATION</a:t>
            </a:r>
          </a:p>
          <a:p>
            <a:endParaRPr lang="en-US" dirty="0"/>
          </a:p>
        </p:txBody>
      </p:sp>
      <p:pic>
        <p:nvPicPr>
          <p:cNvPr id="16" name="Picture 15" descr="Two men posing for a picture&#10;&#10;Description automatically generated with low confidence">
            <a:extLst>
              <a:ext uri="{FF2B5EF4-FFF2-40B4-BE49-F238E27FC236}">
                <a16:creationId xmlns:a16="http://schemas.microsoft.com/office/drawing/2014/main" id="{EF862A58-954E-1375-8848-A88BFFFAC9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770" y="3485954"/>
            <a:ext cx="1891940" cy="1891940"/>
          </a:xfrm>
          <a:prstGeom prst="teardrop">
            <a:avLst/>
          </a:prstGeom>
          <a:solidFill>
            <a:srgbClr val="F4724E"/>
          </a:solidFill>
          <a:ln w="57150">
            <a:solidFill>
              <a:srgbClr val="F4724E"/>
            </a:solidFill>
          </a:ln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FE6EA278-9B67-EE17-BB5A-EB27AE2072FD}"/>
              </a:ext>
            </a:extLst>
          </p:cNvPr>
          <p:cNvSpPr txBox="1"/>
          <p:nvPr/>
        </p:nvSpPr>
        <p:spPr>
          <a:xfrm>
            <a:off x="7994439" y="2266982"/>
            <a:ext cx="2988655" cy="295465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rgbClr val="00B0F0"/>
                </a:solidFill>
                <a:latin typeface="Avenir Next Condensed" panose="020B0506020202020204" pitchFamily="34" charset="0"/>
              </a:rPr>
              <a:t>Resources</a:t>
            </a:r>
          </a:p>
          <a:p>
            <a:pPr algn="r"/>
            <a:r>
              <a:rPr lang="en-US" sz="3200" dirty="0">
                <a:solidFill>
                  <a:srgbClr val="00B0F0"/>
                </a:solidFill>
                <a:latin typeface="Avenir Next Condensed" panose="020B0506020202020204" pitchFamily="34" charset="0"/>
              </a:rPr>
              <a:t>HOW TO GUIDES </a:t>
            </a:r>
          </a:p>
          <a:p>
            <a:pPr algn="r"/>
            <a:r>
              <a:rPr lang="en-US" sz="3200" dirty="0">
                <a:solidFill>
                  <a:srgbClr val="00B0F0"/>
                </a:solidFill>
                <a:latin typeface="Avenir Next Condensed" panose="020B0506020202020204" pitchFamily="34" charset="0"/>
              </a:rPr>
              <a:t>CHEAT SHEETS </a:t>
            </a:r>
          </a:p>
          <a:p>
            <a:pPr algn="r"/>
            <a:r>
              <a:rPr lang="en-US" sz="3200" dirty="0">
                <a:solidFill>
                  <a:srgbClr val="00B0F0"/>
                </a:solidFill>
                <a:latin typeface="Avenir Next Condensed" panose="020B0506020202020204" pitchFamily="34" charset="0"/>
              </a:rPr>
              <a:t>NETWORKING </a:t>
            </a:r>
          </a:p>
          <a:p>
            <a:pPr algn="r"/>
            <a:r>
              <a:rPr lang="en-US" sz="3200" dirty="0">
                <a:solidFill>
                  <a:srgbClr val="00B0F0"/>
                </a:solidFill>
                <a:latin typeface="Avenir Next Condensed" panose="020B0506020202020204" pitchFamily="34" charset="0"/>
              </a:rPr>
              <a:t>+ MORE</a:t>
            </a:r>
          </a:p>
          <a:p>
            <a:endParaRPr lang="en-US" dirty="0">
              <a:solidFill>
                <a:srgbClr val="00B0F0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DB97287-6656-F2F2-E2D5-844893427DAF}"/>
              </a:ext>
            </a:extLst>
          </p:cNvPr>
          <p:cNvCxnSpPr>
            <a:cxnSpLocks/>
          </p:cNvCxnSpPr>
          <p:nvPr/>
        </p:nvCxnSpPr>
        <p:spPr>
          <a:xfrm flipH="1">
            <a:off x="1608953" y="4833521"/>
            <a:ext cx="1578213" cy="129681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1" name="Bent-Up Arrow 70">
            <a:extLst>
              <a:ext uri="{FF2B5EF4-FFF2-40B4-BE49-F238E27FC236}">
                <a16:creationId xmlns:a16="http://schemas.microsoft.com/office/drawing/2014/main" id="{55AB93DE-2048-9739-D62D-4DACD7803A22}"/>
              </a:ext>
            </a:extLst>
          </p:cNvPr>
          <p:cNvSpPr/>
          <p:nvPr/>
        </p:nvSpPr>
        <p:spPr>
          <a:xfrm>
            <a:off x="6980209" y="4936501"/>
            <a:ext cx="4035724" cy="1587181"/>
          </a:xfrm>
          <a:prstGeom prst="bentUpArrow">
            <a:avLst>
              <a:gd name="adj1" fmla="val 25000"/>
              <a:gd name="adj2" fmla="val 25001"/>
              <a:gd name="adj3" fmla="val 25000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2E2"/>
              </a:solidFill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ED7B64E5-C3FA-1C72-72C6-FFB4C2F3D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434" y="2324713"/>
            <a:ext cx="1891940" cy="1891940"/>
          </a:xfrm>
          <a:prstGeom prst="teardrop">
            <a:avLst/>
          </a:prstGeom>
          <a:solidFill>
            <a:srgbClr val="F4724E"/>
          </a:solidFill>
          <a:ln w="57150">
            <a:solidFill>
              <a:srgbClr val="F4724E"/>
            </a:solidFill>
          </a:ln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B18DF57-AE5F-4F7C-9FFF-FD8C46EF0AD5}"/>
              </a:ext>
            </a:extLst>
          </p:cNvPr>
          <p:cNvCxnSpPr>
            <a:cxnSpLocks/>
          </p:cNvCxnSpPr>
          <p:nvPr/>
        </p:nvCxnSpPr>
        <p:spPr>
          <a:xfrm>
            <a:off x="1208906" y="3959941"/>
            <a:ext cx="400047" cy="226195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E7C3CF6-DCFB-7DCD-4007-46440617182E}"/>
              </a:ext>
            </a:extLst>
          </p:cNvPr>
          <p:cNvCxnSpPr>
            <a:cxnSpLocks/>
          </p:cNvCxnSpPr>
          <p:nvPr/>
        </p:nvCxnSpPr>
        <p:spPr>
          <a:xfrm flipH="1">
            <a:off x="1608953" y="5613898"/>
            <a:ext cx="3793043" cy="60799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Picture 2">
            <a:extLst>
              <a:ext uri="{FF2B5EF4-FFF2-40B4-BE49-F238E27FC236}">
                <a16:creationId xmlns:a16="http://schemas.microsoft.com/office/drawing/2014/main" id="{31E2DE87-D7CA-DE89-589E-F7B3A7226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230097" y="1522627"/>
            <a:ext cx="1891940" cy="1891940"/>
          </a:xfrm>
          <a:prstGeom prst="teardrop">
            <a:avLst/>
          </a:prstGeom>
          <a:solidFill>
            <a:srgbClr val="F4724E"/>
          </a:solidFill>
          <a:ln w="57150">
            <a:solidFill>
              <a:srgbClr val="F4724E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558D2AA-6CBD-D632-4F27-D650256980DC}"/>
              </a:ext>
            </a:extLst>
          </p:cNvPr>
          <p:cNvSpPr txBox="1"/>
          <p:nvPr/>
        </p:nvSpPr>
        <p:spPr>
          <a:xfrm>
            <a:off x="5270890" y="5398601"/>
            <a:ext cx="289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1A1717"/>
                </a:solidFill>
                <a:effectLst/>
                <a:latin typeface="Avenir Next Condensed" panose="020B0506020202020204" pitchFamily="34" charset="0"/>
              </a:rPr>
              <a:t>Umi + Perris</a:t>
            </a:r>
            <a:r>
              <a:rPr lang="en-US" dirty="0">
                <a:solidFill>
                  <a:srgbClr val="1A1717"/>
                </a:solidFill>
                <a:latin typeface="Avenir Next Condensed" panose="020B0506020202020204" pitchFamily="34" charset="0"/>
              </a:rPr>
              <a:t> | </a:t>
            </a:r>
          </a:p>
          <a:p>
            <a:r>
              <a:rPr lang="en-US" b="1" dirty="0" err="1">
                <a:effectLst/>
                <a:latin typeface="Avenir Next Condensed" panose="020B0506020202020204" pitchFamily="34" charset="0"/>
              </a:rPr>
              <a:t>eTc</a:t>
            </a:r>
            <a:r>
              <a:rPr lang="en-US" b="1" dirty="0">
                <a:effectLst/>
                <a:latin typeface="Avenir Next Condensed" panose="020B0506020202020204" pitchFamily="34" charset="0"/>
              </a:rPr>
              <a:t> </a:t>
            </a:r>
            <a:r>
              <a:rPr lang="en-US" b="1" dirty="0">
                <a:latin typeface="Avenir Next Condensed" panose="020B0506020202020204" pitchFamily="34" charset="0"/>
              </a:rPr>
              <a:t>TACOMA</a:t>
            </a:r>
            <a:r>
              <a:rPr lang="en-US" b="1" dirty="0">
                <a:effectLst/>
                <a:latin typeface="Avenir Next Condensed" panose="020B0506020202020204" pitchFamily="34" charset="0"/>
              </a:rPr>
              <a:t>/eTceTera</a:t>
            </a:r>
            <a:endParaRPr lang="en-US" b="1" dirty="0">
              <a:latin typeface="Avenir Next Condensed" panose="020B0506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725814-7436-D8B8-B1B5-525009C31989}"/>
              </a:ext>
            </a:extLst>
          </p:cNvPr>
          <p:cNvSpPr txBox="1"/>
          <p:nvPr/>
        </p:nvSpPr>
        <p:spPr>
          <a:xfrm>
            <a:off x="173433" y="3364817"/>
            <a:ext cx="35831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1A1717"/>
                </a:solidFill>
                <a:effectLst/>
                <a:latin typeface="Avenir Next Condensed" panose="020B0506020202020204" pitchFamily="34" charset="0"/>
              </a:rPr>
              <a:t>Kevin | </a:t>
            </a:r>
          </a:p>
          <a:p>
            <a:r>
              <a:rPr lang="en-US" sz="1800" b="1" dirty="0">
                <a:solidFill>
                  <a:srgbClr val="1A1717"/>
                </a:solidFill>
                <a:effectLst/>
                <a:latin typeface="Avenir Next Condensed" panose="020B0506020202020204" pitchFamily="34" charset="0"/>
              </a:rPr>
              <a:t>NW CORNER GOODS + ROVER</a:t>
            </a:r>
          </a:p>
          <a:p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62C6C22-5B4E-8CC5-A385-4A9DCA3926AF}"/>
              </a:ext>
            </a:extLst>
          </p:cNvPr>
          <p:cNvSpPr txBox="1"/>
          <p:nvPr/>
        </p:nvSpPr>
        <p:spPr>
          <a:xfrm>
            <a:off x="3003079" y="4350858"/>
            <a:ext cx="19473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rgbClr val="1A1717"/>
                </a:solidFill>
                <a:effectLst/>
                <a:latin typeface="Avenir Next Condensed" panose="020B0506020202020204" pitchFamily="34" charset="0"/>
              </a:rPr>
              <a:t>Betania</a:t>
            </a:r>
            <a:r>
              <a:rPr lang="en-US" dirty="0">
                <a:solidFill>
                  <a:srgbClr val="1A1717"/>
                </a:solidFill>
                <a:latin typeface="Avenir Next Condensed" panose="020B0506020202020204" pitchFamily="34" charset="0"/>
              </a:rPr>
              <a:t> | </a:t>
            </a:r>
          </a:p>
          <a:p>
            <a:r>
              <a:rPr lang="en-US" sz="1800" b="1" dirty="0">
                <a:solidFill>
                  <a:srgbClr val="1A1717"/>
                </a:solidFill>
                <a:effectLst/>
                <a:latin typeface="Avenir Next Condensed" panose="020B0506020202020204" pitchFamily="34" charset="0"/>
              </a:rPr>
              <a:t>BRISTLE + STICK</a:t>
            </a:r>
          </a:p>
          <a:p>
            <a:endParaRPr lang="en-US" sz="1800" b="1" dirty="0">
              <a:latin typeface="Avenir Next Condensed" panose="020B0506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07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6958</TotalTime>
  <Words>252</Words>
  <Application>Microsoft Macintosh PowerPoint</Application>
  <PresentationFormat>Widescreen</PresentationFormat>
  <Paragraphs>64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Avenir Next Condensed</vt:lpstr>
      <vt:lpstr>Calibri</vt:lpstr>
      <vt:lpstr>Calibri Light</vt:lpstr>
      <vt:lpstr>Helvetica Neue</vt:lpstr>
      <vt:lpstr>Roboto Medium</vt:lpstr>
      <vt:lpstr>Roboto Medium</vt:lpstr>
      <vt:lpstr>Office Theme</vt:lpstr>
      <vt:lpstr>Film Office  Production Directory  Location Database  Permit Information  Film Liaison Network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A TEMPLATE</dc:title>
  <dc:creator>Jess Schwab</dc:creator>
  <cp:lastModifiedBy>Julie Daman</cp:lastModifiedBy>
  <cp:revision>92</cp:revision>
  <cp:lastPrinted>2023-04-20T20:08:21Z</cp:lastPrinted>
  <dcterms:created xsi:type="dcterms:W3CDTF">2023-04-06T16:11:22Z</dcterms:created>
  <dcterms:modified xsi:type="dcterms:W3CDTF">2023-08-04T18:24:07Z</dcterms:modified>
</cp:coreProperties>
</file>