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8"/>
  </p:notesMasterIdLst>
  <p:handoutMasterIdLst>
    <p:handoutMasterId r:id="rId9"/>
  </p:handoutMasterIdLst>
  <p:sldIdLst>
    <p:sldId id="384" r:id="rId2"/>
    <p:sldId id="411" r:id="rId3"/>
    <p:sldId id="445" r:id="rId4"/>
    <p:sldId id="406" r:id="rId5"/>
    <p:sldId id="482" r:id="rId6"/>
    <p:sldId id="3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5158"/>
    <a:srgbClr val="0097A7"/>
    <a:srgbClr val="8CC63F"/>
    <a:srgbClr val="0099CC"/>
    <a:srgbClr val="4CB0B2"/>
    <a:srgbClr val="91C36E"/>
    <a:srgbClr val="FAA61A"/>
    <a:srgbClr val="FCCB7C"/>
    <a:srgbClr val="FFDD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5" autoAdjust="0"/>
    <p:restoredTop sz="86711" autoAdjust="0"/>
  </p:normalViewPr>
  <p:slideViewPr>
    <p:cSldViewPr snapToGrid="0" snapToObjects="1">
      <p:cViewPr varScale="1">
        <p:scale>
          <a:sx n="82" d="100"/>
          <a:sy n="82" d="100"/>
        </p:scale>
        <p:origin x="58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216"/>
    </p:cViewPr>
  </p:sorterViewPr>
  <p:notesViewPr>
    <p:cSldViewPr snapToGrid="0" snapToObjects="1">
      <p:cViewPr varScale="1">
        <p:scale>
          <a:sx n="55" d="100"/>
          <a:sy n="55" d="100"/>
        </p:scale>
        <p:origin x="288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06F74C-3E1F-4987-A034-B714823AD5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76C9D-1074-4189-A418-A6CA8E536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8C23C-B0BA-46CC-A162-4B011821A0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BBED7-B242-48F9-96D3-F025EA4EC5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9D732-BB1C-4C3D-9369-660E6E87D6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40AD2-9725-45CE-B8A7-A0C6C1A43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96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44CD2-5089-44AE-AD30-36CA2B486338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F07C3-1200-4D06-A460-CFB6462DB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88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Breanne – size and scope of network, two types of designations </a:t>
            </a:r>
          </a:p>
          <a:p>
            <a:endParaRPr lang="en-US" baseline="0" dirty="0"/>
          </a:p>
          <a:p>
            <a:r>
              <a:rPr lang="en-US" baseline="0" dirty="0"/>
              <a:t>Transition to Four Points – Luke up first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07C3-1200-4D06-A460-CFB6462DB2F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04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07C3-1200-4D06-A460-CFB6462DB2F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934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3451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07C3-1200-4D06-A460-CFB6462DB2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18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07C3-1200-4D06-A460-CFB6462DB2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94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endParaRPr lang="en-US" sz="1200" dirty="0">
              <a:solidFill>
                <a:srgbClr val="345158"/>
              </a:solidFill>
              <a:latin typeface="Manuale" panose="0204050405040506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07C3-1200-4D06-A460-CFB6462DB2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16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 Luke if he’s staying for the coffee chat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07C3-1200-4D06-A460-CFB6462DB2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6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11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5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3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420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01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24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96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596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4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48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81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388CE-98B8-8843-999F-BB827AAB19F6}" type="datetimeFigureOut">
              <a:rPr lang="en-US" smtClean="0"/>
              <a:pPr/>
              <a:t>8/7/2023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64DEB-4F5B-EF46-87D6-66968C969B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1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910702"/>
            <a:ext cx="864728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800" dirty="0">
                <a:solidFill>
                  <a:srgbClr val="0097A7"/>
                </a:solidFill>
                <a:latin typeface="Tofino Bold" panose="02000000000000000000" pitchFamily="50" charset="0"/>
                <a:cs typeface="Arial" panose="020B0604020202020204" pitchFamily="34" charset="0"/>
              </a:rPr>
              <a:t>38</a:t>
            </a:r>
            <a:r>
              <a:rPr lang="en-US" sz="2800" dirty="0">
                <a:solidFill>
                  <a:srgbClr val="345158"/>
                </a:solidFill>
                <a:latin typeface="Tofino Bold" panose="02000000000000000000" pitchFamily="50" charset="0"/>
                <a:cs typeface="Arial" panose="020B0604020202020204" pitchFamily="34" charset="0"/>
              </a:rPr>
              <a:t> MAIN STREET COMMUNITIES &amp; </a:t>
            </a:r>
            <a:r>
              <a:rPr lang="en-US" sz="2800" dirty="0">
                <a:solidFill>
                  <a:srgbClr val="8CC63F"/>
                </a:solidFill>
                <a:latin typeface="Tofino Bold" panose="02000000000000000000" pitchFamily="50" charset="0"/>
                <a:cs typeface="Arial" panose="020B0604020202020204" pitchFamily="34" charset="0"/>
              </a:rPr>
              <a:t>34 </a:t>
            </a:r>
            <a:r>
              <a:rPr lang="en-US" sz="2800" dirty="0">
                <a:solidFill>
                  <a:srgbClr val="345158"/>
                </a:solidFill>
                <a:latin typeface="Tofino Bold" panose="02000000000000000000" pitchFamily="50" charset="0"/>
                <a:cs typeface="Arial" panose="020B0604020202020204" pitchFamily="34" charset="0"/>
              </a:rPr>
              <a:t>AFFILIATES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037A1F-7AF4-718F-09BB-BF95BCD37252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345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39660C-B137-34EF-3DE5-35B66A4DC61A}"/>
              </a:ext>
            </a:extLst>
          </p:cNvPr>
          <p:cNvSpPr txBox="1"/>
          <p:nvPr/>
        </p:nvSpPr>
        <p:spPr>
          <a:xfrm>
            <a:off x="-1" y="217586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>
                <a:solidFill>
                  <a:schemeClr val="bg1"/>
                </a:solidFill>
                <a:latin typeface="Tofino Personal" panose="00000500000000000000" pitchFamily="50" charset="0"/>
                <a:cs typeface="Times New Roman" panose="02020603050405020304" pitchFamily="18" charset="0"/>
              </a:rPr>
              <a:t>WASHINGTON STATE MAIN STREET PROGRAM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CC897B-73D3-6EA3-C3EC-FDCA33DA9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89" y="1586923"/>
            <a:ext cx="7818798" cy="4938188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EA31B53-85B8-5110-520E-397AD7D60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65" y="5597743"/>
            <a:ext cx="2375864" cy="92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48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304229-DB36-4DE8-AD62-54D3491B299F}"/>
              </a:ext>
            </a:extLst>
          </p:cNvPr>
          <p:cNvSpPr txBox="1"/>
          <p:nvPr/>
        </p:nvSpPr>
        <p:spPr>
          <a:xfrm>
            <a:off x="293074" y="1153281"/>
            <a:ext cx="8201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35159"/>
                </a:solidFill>
                <a:latin typeface="Tofino Bold" panose="02000000000000000000" pitchFamily="50" charset="0"/>
                <a:cs typeface="Arial" panose="020B0604020202020204" pitchFamily="34" charset="0"/>
              </a:rPr>
              <a:t>THE APPROACH</a:t>
            </a:r>
            <a:r>
              <a:rPr lang="en-US" sz="4800" dirty="0">
                <a:solidFill>
                  <a:schemeClr val="bg2">
                    <a:lumMod val="90000"/>
                  </a:schemeClr>
                </a:solidFill>
                <a:latin typeface="Tofino Bold" panose="02000000000000000000" pitchFamily="50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3FE6F6-7D35-4209-9E77-86CD4B1DAAF4}"/>
              </a:ext>
            </a:extLst>
          </p:cNvPr>
          <p:cNvSpPr/>
          <p:nvPr/>
        </p:nvSpPr>
        <p:spPr>
          <a:xfrm>
            <a:off x="1509204" y="2299317"/>
            <a:ext cx="2210540" cy="96766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E6450C-EA3D-4E7F-83BD-659BCE85FDD7}"/>
              </a:ext>
            </a:extLst>
          </p:cNvPr>
          <p:cNvSpPr/>
          <p:nvPr/>
        </p:nvSpPr>
        <p:spPr>
          <a:xfrm>
            <a:off x="5336959" y="2299317"/>
            <a:ext cx="2210540" cy="96766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B4FFDC-252F-4255-9177-26F0241B2972}"/>
              </a:ext>
            </a:extLst>
          </p:cNvPr>
          <p:cNvSpPr/>
          <p:nvPr/>
        </p:nvSpPr>
        <p:spPr>
          <a:xfrm>
            <a:off x="1509204" y="4807256"/>
            <a:ext cx="2210540" cy="96766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DA50CD-1376-4D11-9B1C-77AB5333891C}"/>
              </a:ext>
            </a:extLst>
          </p:cNvPr>
          <p:cNvSpPr/>
          <p:nvPr/>
        </p:nvSpPr>
        <p:spPr>
          <a:xfrm>
            <a:off x="5336959" y="4807256"/>
            <a:ext cx="2210540" cy="96766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54E1FC-DA8B-4EBD-8133-DC9E908F3251}"/>
              </a:ext>
            </a:extLst>
          </p:cNvPr>
          <p:cNvSpPr/>
          <p:nvPr/>
        </p:nvSpPr>
        <p:spPr>
          <a:xfrm>
            <a:off x="1084556" y="3789980"/>
            <a:ext cx="2146916" cy="4979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14CAA0-F7D9-4C1A-999F-BD0E71968F44}"/>
              </a:ext>
            </a:extLst>
          </p:cNvPr>
          <p:cNvSpPr/>
          <p:nvPr/>
        </p:nvSpPr>
        <p:spPr>
          <a:xfrm>
            <a:off x="5764567" y="3801468"/>
            <a:ext cx="2146916" cy="4979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lose up of a card&#10;&#10;Description automatically generated">
            <a:extLst>
              <a:ext uri="{FF2B5EF4-FFF2-40B4-BE49-F238E27FC236}">
                <a16:creationId xmlns:a16="http://schemas.microsoft.com/office/drawing/2014/main" id="{2C62E882-DBA1-4957-BEC3-0FCFAE9DC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20" y="2155446"/>
            <a:ext cx="7303559" cy="42649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9834BD-F1CC-209B-67B7-799DD7F4CC76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345158"/>
          </a:solidFill>
          <a:ln>
            <a:solidFill>
              <a:srgbClr val="3451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FF47E-7D81-C7FF-930A-99CBE47B9838}"/>
              </a:ext>
            </a:extLst>
          </p:cNvPr>
          <p:cNvSpPr txBox="1"/>
          <p:nvPr/>
        </p:nvSpPr>
        <p:spPr>
          <a:xfrm>
            <a:off x="-1" y="217586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>
                <a:solidFill>
                  <a:schemeClr val="bg1"/>
                </a:solidFill>
                <a:latin typeface="Tofino Personal" panose="00000500000000000000" pitchFamily="50" charset="0"/>
                <a:cs typeface="Times New Roman" panose="02020603050405020304" pitchFamily="18" charset="0"/>
              </a:rPr>
              <a:t>PUTTING THE APPROACH INTO PRACTICE</a:t>
            </a:r>
          </a:p>
        </p:txBody>
      </p:sp>
    </p:spTree>
    <p:extLst>
      <p:ext uri="{BB962C8B-B14F-4D97-AF65-F5344CB8AC3E}">
        <p14:creationId xmlns:p14="http://schemas.microsoft.com/office/powerpoint/2010/main" val="244703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345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60AF5D-5F26-489F-AEBB-DF529A3D649D}"/>
              </a:ext>
            </a:extLst>
          </p:cNvPr>
          <p:cNvSpPr txBox="1"/>
          <p:nvPr/>
        </p:nvSpPr>
        <p:spPr>
          <a:xfrm>
            <a:off x="-1" y="217586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>
                <a:solidFill>
                  <a:schemeClr val="bg1"/>
                </a:solidFill>
                <a:latin typeface="Tofino Personal" panose="00000500000000000000" pitchFamily="50" charset="0"/>
                <a:cs typeface="Times New Roman" panose="02020603050405020304" pitchFamily="18" charset="0"/>
              </a:rPr>
              <a:t>WASHINGTON STATE MAIN STREET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24F2FC-6B70-3333-3461-BB53962283AE}"/>
              </a:ext>
            </a:extLst>
          </p:cNvPr>
          <p:cNvSpPr txBox="1"/>
          <p:nvPr/>
        </p:nvSpPr>
        <p:spPr>
          <a:xfrm>
            <a:off x="298311" y="4601798"/>
            <a:ext cx="246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Manuale" panose="02040504050405060204" pitchFamily="18" charset="0"/>
                <a:cs typeface="Arial" panose="020B0604020202020204" pitchFamily="34" charset="0"/>
              </a:rPr>
              <a:t>SUPPORTING: </a:t>
            </a:r>
            <a:r>
              <a:rPr lang="en-US" sz="1600" dirty="0">
                <a:latin typeface="Manuale" panose="02040504050405060204" pitchFamily="18" charset="0"/>
                <a:cs typeface="Arial" panose="020B0604020202020204" pitchFamily="34" charset="0"/>
              </a:rPr>
              <a:t>SMALL BUSINESSES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nuale" panose="02040504050405060204" pitchFamily="18" charset="0"/>
                <a:cs typeface="Arial" panose="020B0604020202020204" pitchFamily="34" charset="0"/>
              </a:rPr>
              <a:t>Build strong relationships with those who have already invested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nuale" panose="02040504050405060204" pitchFamily="18" charset="0"/>
                <a:cs typeface="Arial" panose="020B0604020202020204" pitchFamily="34" charset="0"/>
              </a:rPr>
              <a:t>Provide targeted assistance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2BFAF2-EE4E-AE9F-D4EF-8B6F4E4EEC5D}"/>
              </a:ext>
            </a:extLst>
          </p:cNvPr>
          <p:cNvSpPr txBox="1"/>
          <p:nvPr/>
        </p:nvSpPr>
        <p:spPr>
          <a:xfrm>
            <a:off x="3346037" y="4601796"/>
            <a:ext cx="25961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Manuale" panose="02040504050405060204" pitchFamily="18" charset="0"/>
                <a:cs typeface="Arial" panose="020B0604020202020204" pitchFamily="34" charset="0"/>
              </a:rPr>
              <a:t>PROMOTING OPPORTUNITIES:</a:t>
            </a:r>
            <a:endParaRPr lang="en-US" sz="1600" dirty="0">
              <a:latin typeface="Manuale" panose="020405040504050602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nuale" panose="02040504050405060204" pitchFamily="18" charset="0"/>
                <a:cs typeface="Arial" panose="020B0604020202020204" pitchFamily="34" charset="0"/>
              </a:rPr>
              <a:t>Work with property owners and partners to promote strategic use of space and development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199D27-E02D-E80C-3403-A260E49DCC5D}"/>
              </a:ext>
            </a:extLst>
          </p:cNvPr>
          <p:cNvSpPr txBox="1"/>
          <p:nvPr/>
        </p:nvSpPr>
        <p:spPr>
          <a:xfrm>
            <a:off x="6393763" y="4601797"/>
            <a:ext cx="246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Manuale" panose="02040504050405060204" pitchFamily="18" charset="0"/>
                <a:cs typeface="Arial" panose="020B0604020202020204" pitchFamily="34" charset="0"/>
              </a:rPr>
              <a:t>ASSEMBLE RESOURCES: </a:t>
            </a:r>
          </a:p>
          <a:p>
            <a:r>
              <a:rPr lang="en-US" sz="1600" dirty="0">
                <a:latin typeface="Manuale" panose="02040504050405060204" pitchFamily="18" charset="0"/>
                <a:cs typeface="Arial" panose="020B0604020202020204" pitchFamily="34" charset="0"/>
              </a:rPr>
              <a:t>WITH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nuale" panose="02040504050405060204" pitchFamily="18" charset="0"/>
                <a:cs typeface="Arial" panose="020B0604020202020204" pitchFamily="34" charset="0"/>
              </a:rPr>
              <a:t>Entrepreneur and start-up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nuale" panose="02040504050405060204" pitchFamily="18" charset="0"/>
                <a:cs typeface="Arial" panose="020B0604020202020204" pitchFamily="34" charset="0"/>
              </a:rPr>
              <a:t>Business-friendly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nuale" panose="02040504050405060204" pitchFamily="18" charset="0"/>
                <a:cs typeface="Arial" panose="020B0604020202020204" pitchFamily="34" charset="0"/>
              </a:rPr>
              <a:t>Catalyze investment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2B547E-1DF9-42D2-81BA-F380E94CD011}"/>
              </a:ext>
            </a:extLst>
          </p:cNvPr>
          <p:cNvSpPr txBox="1"/>
          <p:nvPr/>
        </p:nvSpPr>
        <p:spPr>
          <a:xfrm>
            <a:off x="3346037" y="1234163"/>
            <a:ext cx="5645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335159"/>
                </a:solidFill>
                <a:latin typeface="Manuale" panose="02040504050405060204" pitchFamily="18" charset="0"/>
                <a:cs typeface="Arial" panose="020B0604020202020204" pitchFamily="34" charset="0"/>
              </a:rPr>
              <a:t>ECONOMIC VITALITY</a:t>
            </a:r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Manuale" panose="02040504050405060204" pitchFamily="18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9754A1-7CE4-B47E-23C6-387A9E25494F}"/>
              </a:ext>
            </a:extLst>
          </p:cNvPr>
          <p:cNvSpPr txBox="1"/>
          <p:nvPr/>
        </p:nvSpPr>
        <p:spPr>
          <a:xfrm>
            <a:off x="3346037" y="1980820"/>
            <a:ext cx="56413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t"/>
            <a:endParaRPr lang="en-US" sz="1800" b="1" u="none" strike="noStrike" dirty="0">
              <a:effectLst/>
              <a:latin typeface="Manuale" panose="02040504050405060204" pitchFamily="18" charset="0"/>
              <a:cs typeface="Arial" panose="020B0604020202020204" pitchFamily="34" charset="0"/>
            </a:endParaRPr>
          </a:p>
          <a:p>
            <a:pPr algn="l" fontAlgn="t"/>
            <a:r>
              <a:rPr lang="en-US" sz="1800" b="1" u="none" strike="noStrike" dirty="0">
                <a:effectLst/>
                <a:latin typeface="Manuale" panose="02040504050405060204" pitchFamily="18" charset="0"/>
                <a:cs typeface="Arial" panose="020B0604020202020204" pitchFamily="34" charset="0"/>
              </a:rPr>
              <a:t>Economic development within the context of an evolving built environment, with the existing economy</a:t>
            </a:r>
            <a:endParaRPr lang="en-US" sz="1800" b="1" i="0" u="none" strike="noStrike" dirty="0">
              <a:effectLst/>
              <a:latin typeface="Manuale" panose="0204050405040506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Graphic 10" descr="Map compass with solid fill">
            <a:extLst>
              <a:ext uri="{FF2B5EF4-FFF2-40B4-BE49-F238E27FC236}">
                <a16:creationId xmlns:a16="http://schemas.microsoft.com/office/drawing/2014/main" id="{A8262EDD-BB88-5004-DF32-C69B9A5EC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074" y="2717153"/>
            <a:ext cx="646331" cy="646331"/>
          </a:xfrm>
          <a:prstGeom prst="rect">
            <a:avLst/>
          </a:prstGeom>
        </p:spPr>
      </p:pic>
      <p:pic>
        <p:nvPicPr>
          <p:cNvPr id="12" name="Graphic 11" descr="Piggy Bank with solid fill">
            <a:extLst>
              <a:ext uri="{FF2B5EF4-FFF2-40B4-BE49-F238E27FC236}">
                <a16:creationId xmlns:a16="http://schemas.microsoft.com/office/drawing/2014/main" id="{E11EC64F-6BC3-07F9-76E6-E5D4DEC7D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05283" y="3950081"/>
            <a:ext cx="651713" cy="651713"/>
          </a:xfrm>
          <a:prstGeom prst="rect">
            <a:avLst/>
          </a:prstGeom>
        </p:spPr>
      </p:pic>
      <p:pic>
        <p:nvPicPr>
          <p:cNvPr id="13" name="Graphic 12" descr="3d Glasses with solid fill">
            <a:extLst>
              <a:ext uri="{FF2B5EF4-FFF2-40B4-BE49-F238E27FC236}">
                <a16:creationId xmlns:a16="http://schemas.microsoft.com/office/drawing/2014/main" id="{697B614F-9FEE-2E41-20FC-DDD9EFED8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61064" y="3950082"/>
            <a:ext cx="651716" cy="651716"/>
          </a:xfrm>
          <a:prstGeom prst="rect">
            <a:avLst/>
          </a:prstGeom>
        </p:spPr>
      </p:pic>
      <p:pic>
        <p:nvPicPr>
          <p:cNvPr id="14" name="Graphic 13" descr="Store with solid fill">
            <a:extLst>
              <a:ext uri="{FF2B5EF4-FFF2-40B4-BE49-F238E27FC236}">
                <a16:creationId xmlns:a16="http://schemas.microsoft.com/office/drawing/2014/main" id="{4D576E50-E9D0-C78D-12C1-FC0F7C424B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6848" y="3950082"/>
            <a:ext cx="651713" cy="651713"/>
          </a:xfrm>
          <a:prstGeom prst="rect">
            <a:avLst/>
          </a:prstGeom>
        </p:spPr>
      </p:pic>
      <p:pic>
        <p:nvPicPr>
          <p:cNvPr id="4" name="Picture 3" descr="A picture containing tree, outdoor, ground, graffiti&#10;&#10;Description automatically generated">
            <a:extLst>
              <a:ext uri="{FF2B5EF4-FFF2-40B4-BE49-F238E27FC236}">
                <a16:creationId xmlns:a16="http://schemas.microsoft.com/office/drawing/2014/main" id="{5F8227E2-D668-4756-5618-A9CFD29E5FA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7269" t="9794" r="9096" b="9794"/>
          <a:stretch/>
        </p:blipFill>
        <p:spPr>
          <a:xfrm>
            <a:off x="298311" y="1111961"/>
            <a:ext cx="2764451" cy="27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3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C9F3A44-EF73-46A7-B869-9945B9B49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34DC865-D10B-63D0-F1D7-AC474C42AF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576"/>
          <a:stretch/>
        </p:blipFill>
        <p:spPr>
          <a:xfrm>
            <a:off x="1143000" y="0"/>
            <a:ext cx="6858000" cy="174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9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ity next to a body of water&#10;&#10;Description automatically generated with low confidence">
            <a:extLst>
              <a:ext uri="{FF2B5EF4-FFF2-40B4-BE49-F238E27FC236}">
                <a16:creationId xmlns:a16="http://schemas.microsoft.com/office/drawing/2014/main" id="{F13FD9AA-5505-A870-05C2-C49EAB265F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14" t="-70" r="32414" b="70"/>
          <a:stretch/>
        </p:blipFill>
        <p:spPr>
          <a:xfrm>
            <a:off x="4537998" y="4762"/>
            <a:ext cx="4606001" cy="6848475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93075" y="1191517"/>
            <a:ext cx="4078509" cy="52322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345158"/>
                </a:solidFill>
                <a:latin typeface="Tofino Bold" panose="02000000000000000000" pitchFamily="50" charset="0"/>
                <a:cs typeface="Arial" panose="020B0604020202020204" pitchFamily="34" charset="0"/>
              </a:rPr>
              <a:t>ESSENTIAL PARTNERS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345158"/>
                </a:solidFill>
                <a:latin typeface="Manuale" panose="02040504050405060204" pitchFamily="18" charset="0"/>
                <a:cs typeface="Times New Roman" panose="02020603050405020304" pitchFamily="18" charset="0"/>
              </a:rPr>
              <a:t>Downtown business and property owners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345158"/>
                </a:solidFill>
                <a:latin typeface="Manuale" panose="02040504050405060204" pitchFamily="18" charset="0"/>
                <a:cs typeface="Times New Roman" panose="02020603050405020304" pitchFamily="18" charset="0"/>
              </a:rPr>
              <a:t>City and county government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345158"/>
                </a:solidFill>
                <a:latin typeface="Manuale" panose="02040504050405060204" pitchFamily="18" charset="0"/>
                <a:cs typeface="Times New Roman" panose="02020603050405020304" pitchFamily="18" charset="0"/>
              </a:rPr>
              <a:t>Residents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345158"/>
                </a:solidFill>
                <a:latin typeface="Manuale" panose="02040504050405060204" pitchFamily="18" charset="0"/>
                <a:cs typeface="Times New Roman" panose="02020603050405020304" pitchFamily="18" charset="0"/>
              </a:rPr>
              <a:t>Regional economic developers, including ADOs, Ports, SBDC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345158"/>
                </a:solidFill>
                <a:latin typeface="Manuale" panose="02040504050405060204" pitchFamily="18" charset="0"/>
                <a:cs typeface="Times New Roman" panose="02020603050405020304" pitchFamily="18" charset="0"/>
              </a:rPr>
              <a:t>Major employers, including universities, schools, health care, and other industries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345158"/>
                </a:solidFill>
                <a:latin typeface="Manuale" panose="02040504050405060204" pitchFamily="18" charset="0"/>
                <a:cs typeface="Times New Roman" panose="02020603050405020304" pitchFamily="18" charset="0"/>
              </a:rPr>
              <a:t>Cultural and arts organizations, preservationists and historians, and civic clubs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20CB7E-602D-F877-38DA-D81FD17C397E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345158"/>
          </a:solidFill>
          <a:ln>
            <a:solidFill>
              <a:srgbClr val="3451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CE50AA-F31D-E145-80FF-BDD24919AA1D}"/>
              </a:ext>
            </a:extLst>
          </p:cNvPr>
          <p:cNvSpPr txBox="1"/>
          <p:nvPr/>
        </p:nvSpPr>
        <p:spPr>
          <a:xfrm>
            <a:off x="-1" y="217586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>
                <a:solidFill>
                  <a:schemeClr val="bg1"/>
                </a:solidFill>
                <a:latin typeface="Tofino Personal" panose="00000500000000000000" pitchFamily="50" charset="0"/>
                <a:cs typeface="Times New Roman" panose="02020603050405020304" pitchFamily="18" charset="0"/>
              </a:rPr>
              <a:t>WASHINGTON STATE MAIN STREET PROGRAM</a:t>
            </a:r>
          </a:p>
        </p:txBody>
      </p:sp>
    </p:spTree>
    <p:extLst>
      <p:ext uri="{BB962C8B-B14F-4D97-AF65-F5344CB8AC3E}">
        <p14:creationId xmlns:p14="http://schemas.microsoft.com/office/powerpoint/2010/main" val="85506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345158"/>
          </a:solidFill>
          <a:ln>
            <a:solidFill>
              <a:srgbClr val="3451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794346" y="2263343"/>
            <a:ext cx="4654973" cy="359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kern="0" dirty="0">
                <a:solidFill>
                  <a:srgbClr val="345158"/>
                </a:solidFill>
                <a:latin typeface="Manuale" panose="02040504050405060204" pitchFamily="18" charset="0"/>
                <a:ea typeface="Calibri" pitchFamily="34" charset="0"/>
                <a:cs typeface="Times New Roman" panose="02020603050405020304" pitchFamily="18" charset="0"/>
              </a:rPr>
              <a:t>Breanne Durham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i="1" kern="0" dirty="0">
                <a:solidFill>
                  <a:srgbClr val="345158"/>
                </a:solidFill>
                <a:latin typeface="Manuale" panose="02040504050405060204" pitchFamily="18" charset="0"/>
                <a:ea typeface="Calibri" pitchFamily="34" charset="0"/>
                <a:cs typeface="Times New Roman" panose="02020603050405020304" pitchFamily="18" charset="0"/>
              </a:rPr>
              <a:t>Washington Main Street Director</a:t>
            </a:r>
            <a:endParaRPr lang="en-US" kern="0" dirty="0">
              <a:solidFill>
                <a:srgbClr val="345158"/>
              </a:solidFill>
              <a:latin typeface="Manuale" panose="020405040504050602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345158"/>
              </a:solidFill>
              <a:latin typeface="Manuale" panose="020405040504050602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rgbClr val="345158"/>
                </a:solidFill>
                <a:latin typeface="Manuale" panose="02040504050405060204" pitchFamily="18" charset="0"/>
                <a:ea typeface="Calibri" pitchFamily="34" charset="0"/>
                <a:cs typeface="Times New Roman" panose="02020603050405020304" pitchFamily="18" charset="0"/>
              </a:rPr>
              <a:t>Breanne@preservewa.org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rgbClr val="345158"/>
                </a:solidFill>
                <a:latin typeface="Manuale" panose="02040504050405060204" pitchFamily="18" charset="0"/>
                <a:ea typeface="Calibri" pitchFamily="34" charset="0"/>
                <a:cs typeface="Times New Roman" panose="02020603050405020304" pitchFamily="18" charset="0"/>
              </a:rPr>
              <a:t>preservewa.org/mainstreet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rgbClr val="345158"/>
                </a:solidFill>
                <a:latin typeface="Manuale" panose="02040504050405060204" pitchFamily="18" charset="0"/>
                <a:ea typeface="Calibri" pitchFamily="34" charset="0"/>
                <a:cs typeface="Times New Roman" panose="02020603050405020304" pitchFamily="18" charset="0"/>
              </a:rPr>
              <a:t>206-624-9449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345158"/>
              </a:solidFill>
              <a:latin typeface="Manuale" panose="020405040504050602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D640AB-7A20-48D7-8979-606B9271060B}"/>
              </a:ext>
            </a:extLst>
          </p:cNvPr>
          <p:cNvSpPr txBox="1"/>
          <p:nvPr/>
        </p:nvSpPr>
        <p:spPr>
          <a:xfrm>
            <a:off x="-1" y="217586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>
                <a:solidFill>
                  <a:schemeClr val="bg1"/>
                </a:solidFill>
                <a:latin typeface="Tofino Personal" panose="00000500000000000000" pitchFamily="50" charset="0"/>
                <a:cs typeface="Times New Roman" panose="02020603050405020304" pitchFamily="18" charset="0"/>
              </a:rPr>
              <a:t>WASHINGTON STATE MAIN STREET PROGRAM</a:t>
            </a:r>
          </a:p>
        </p:txBody>
      </p:sp>
      <p:pic>
        <p:nvPicPr>
          <p:cNvPr id="3" name="Picture 2" descr="Washington Trust for Historic Preservation logo image">
            <a:extLst>
              <a:ext uri="{FF2B5EF4-FFF2-40B4-BE49-F238E27FC236}">
                <a16:creationId xmlns:a16="http://schemas.microsoft.com/office/drawing/2014/main" id="{CA7CB25E-6679-F4DF-8369-514642384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66" y="5124086"/>
            <a:ext cx="2688614" cy="58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1281D6-6DB0-63A9-8C6F-9CABE794B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824" y="3577194"/>
            <a:ext cx="1910497" cy="1196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D105AD-96F8-3300-5024-9D98A1551E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22" t="66440" r="27388" b="7373"/>
          <a:stretch/>
        </p:blipFill>
        <p:spPr>
          <a:xfrm>
            <a:off x="694680" y="1950098"/>
            <a:ext cx="3001903" cy="12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39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19041</TotalTime>
  <Words>198</Words>
  <Application>Microsoft Office PowerPoint</Application>
  <PresentationFormat>On-screen Show (4:3)</PresentationFormat>
  <Paragraphs>43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Manuale</vt:lpstr>
      <vt:lpstr>Times New Roman</vt:lpstr>
      <vt:lpstr>Tofino Bold</vt:lpstr>
      <vt:lpstr>Tofino Personal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Brigham Young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 Hansen</dc:creator>
  <cp:lastModifiedBy>Breanne Durham</cp:lastModifiedBy>
  <cp:revision>351</cp:revision>
  <dcterms:created xsi:type="dcterms:W3CDTF">2013-05-05T02:40:44Z</dcterms:created>
  <dcterms:modified xsi:type="dcterms:W3CDTF">2023-08-07T16:57:42Z</dcterms:modified>
</cp:coreProperties>
</file>