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8"/>
  </p:notesMasterIdLst>
  <p:sldIdLst>
    <p:sldId id="258" r:id="rId5"/>
    <p:sldId id="1642" r:id="rId6"/>
    <p:sldId id="179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FD7A6A4-D77D-4B0F-98C3-5B281152E5F2}">
          <p14:sldIdLst>
            <p14:sldId id="258"/>
            <p14:sldId id="1642"/>
            <p14:sldId id="179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66" userDrawn="1">
          <p15:clr>
            <a:srgbClr val="A4A3A4"/>
          </p15:clr>
        </p15:guide>
        <p15:guide id="4" pos="751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yam Haider" initials="MH" lastIdx="2" clrIdx="0">
    <p:extLst>
      <p:ext uri="{19B8F6BF-5375-455C-9EA6-DF929625EA0E}">
        <p15:presenceInfo xmlns:p15="http://schemas.microsoft.com/office/powerpoint/2012/main" userId="Mariyam Haider" providerId="None"/>
      </p:ext>
    </p:extLst>
  </p:cmAuthor>
  <p:cmAuthor id="2" name="Mariyam Haider" initials="MH [2]" lastIdx="2" clrIdx="1">
    <p:extLst>
      <p:ext uri="{19B8F6BF-5375-455C-9EA6-DF929625EA0E}">
        <p15:presenceInfo xmlns:p15="http://schemas.microsoft.com/office/powerpoint/2012/main" userId="S::mariyam@redhill.asia::e34c7707-99d6-4e34-b636-bb4f5afc56f6" providerId="AD"/>
      </p:ext>
    </p:extLst>
  </p:cmAuthor>
  <p:cmAuthor id="3" name="Imran Arif" initials="IA" lastIdx="2" clrIdx="2">
    <p:extLst>
      <p:ext uri="{19B8F6BF-5375-455C-9EA6-DF929625EA0E}">
        <p15:presenceInfo xmlns:p15="http://schemas.microsoft.com/office/powerpoint/2012/main" userId="Imran Arif" providerId="None"/>
      </p:ext>
    </p:extLst>
  </p:cmAuthor>
  <p:cmAuthor id="4" name="Anay Joshi" initials="AJ" lastIdx="1" clrIdx="3">
    <p:extLst>
      <p:ext uri="{19B8F6BF-5375-455C-9EA6-DF929625EA0E}">
        <p15:presenceInfo xmlns:p15="http://schemas.microsoft.com/office/powerpoint/2012/main" userId="S::anay.joshi@kaizenvest.com::302b374e-bfe5-4d69-8e8c-5064792481e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005A84"/>
    <a:srgbClr val="67D0FF"/>
    <a:srgbClr val="A5170D"/>
    <a:srgbClr val="7F7F7F"/>
    <a:srgbClr val="FFFFFF"/>
    <a:srgbClr val="57CBFF"/>
    <a:srgbClr val="000000"/>
    <a:srgbClr val="79A8BE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88923" autoAdjust="0"/>
  </p:normalViewPr>
  <p:slideViewPr>
    <p:cSldViewPr snapToGrid="0">
      <p:cViewPr varScale="1">
        <p:scale>
          <a:sx n="57" d="100"/>
          <a:sy n="57" d="100"/>
        </p:scale>
        <p:origin x="970" y="14"/>
      </p:cViewPr>
      <p:guideLst>
        <p:guide orient="horz" pos="2160"/>
        <p:guide pos="3840"/>
        <p:guide pos="166"/>
        <p:guide pos="7514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80" d="100"/>
        <a:sy n="80" d="100"/>
      </p:scale>
      <p:origin x="0" y="-40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304494-75BC-4BB0-AA3A-D11DE850C716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F2F970-B91B-41DE-934D-4CB67D896553}">
      <dgm:prSet phldrT="[Text]"/>
      <dgm:spPr/>
      <dgm:t>
        <a:bodyPr/>
        <a:lstStyle/>
        <a:p>
          <a:r>
            <a:rPr lang="en-US" dirty="0"/>
            <a:t>Value creation</a:t>
          </a:r>
        </a:p>
      </dgm:t>
    </dgm:pt>
    <dgm:pt modelId="{BD4AA6C3-FEC3-4F78-B088-F147022CC828}" type="parTrans" cxnId="{B757EE1C-963E-4113-AE95-60C34920F3E7}">
      <dgm:prSet/>
      <dgm:spPr/>
      <dgm:t>
        <a:bodyPr/>
        <a:lstStyle/>
        <a:p>
          <a:endParaRPr lang="en-US"/>
        </a:p>
      </dgm:t>
    </dgm:pt>
    <dgm:pt modelId="{32DD81C4-5E5F-440C-9DAB-CD5FAF2737BF}" type="sibTrans" cxnId="{B757EE1C-963E-4113-AE95-60C34920F3E7}">
      <dgm:prSet/>
      <dgm:spPr/>
      <dgm:t>
        <a:bodyPr/>
        <a:lstStyle/>
        <a:p>
          <a:endParaRPr lang="en-US"/>
        </a:p>
      </dgm:t>
    </dgm:pt>
    <dgm:pt modelId="{81BD5818-0A60-4405-861F-115732A18D6D}">
      <dgm:prSet phldrT="[Text]"/>
      <dgm:spPr/>
      <dgm:t>
        <a:bodyPr/>
        <a:lstStyle/>
        <a:p>
          <a:r>
            <a:rPr lang="en-US" dirty="0"/>
            <a:t>Timeframe</a:t>
          </a:r>
        </a:p>
      </dgm:t>
    </dgm:pt>
    <dgm:pt modelId="{D801DCFE-3F04-40E4-A6EE-CAB81E917F91}" type="parTrans" cxnId="{3A04F18F-78DD-4D14-B68A-2904178482FB}">
      <dgm:prSet/>
      <dgm:spPr/>
      <dgm:t>
        <a:bodyPr/>
        <a:lstStyle/>
        <a:p>
          <a:endParaRPr lang="en-US"/>
        </a:p>
      </dgm:t>
    </dgm:pt>
    <dgm:pt modelId="{5BF993D4-3715-4959-BB23-640DC895C7D0}" type="sibTrans" cxnId="{3A04F18F-78DD-4D14-B68A-2904178482FB}">
      <dgm:prSet/>
      <dgm:spPr/>
      <dgm:t>
        <a:bodyPr/>
        <a:lstStyle/>
        <a:p>
          <a:endParaRPr lang="en-US"/>
        </a:p>
      </dgm:t>
    </dgm:pt>
    <dgm:pt modelId="{C11D436C-F86D-4E87-8467-06C69D2F7F47}">
      <dgm:prSet phldrT="[Text]"/>
      <dgm:spPr/>
      <dgm:t>
        <a:bodyPr/>
        <a:lstStyle/>
        <a:p>
          <a:r>
            <a:rPr lang="en-US" dirty="0"/>
            <a:t>Returns - Impact</a:t>
          </a:r>
        </a:p>
      </dgm:t>
    </dgm:pt>
    <dgm:pt modelId="{01E6BE05-3268-4E2C-983F-E1DBF1FC29F7}" type="parTrans" cxnId="{D1CD8188-B6EB-4DB3-BFF8-FD15FB75D36E}">
      <dgm:prSet/>
      <dgm:spPr/>
      <dgm:t>
        <a:bodyPr/>
        <a:lstStyle/>
        <a:p>
          <a:endParaRPr lang="en-US"/>
        </a:p>
      </dgm:t>
    </dgm:pt>
    <dgm:pt modelId="{C772C9EF-B44A-426F-A83A-498E401481D7}" type="sibTrans" cxnId="{D1CD8188-B6EB-4DB3-BFF8-FD15FB75D36E}">
      <dgm:prSet/>
      <dgm:spPr/>
      <dgm:t>
        <a:bodyPr/>
        <a:lstStyle/>
        <a:p>
          <a:endParaRPr lang="en-US"/>
        </a:p>
      </dgm:t>
    </dgm:pt>
    <dgm:pt modelId="{507EE3CA-7427-4515-92E8-76A78B6E85BD}">
      <dgm:prSet phldrT="[Text]"/>
      <dgm:spPr/>
      <dgm:t>
        <a:bodyPr/>
        <a:lstStyle/>
        <a:p>
          <a:r>
            <a:rPr lang="en-US" dirty="0"/>
            <a:t>Macro factors</a:t>
          </a:r>
        </a:p>
      </dgm:t>
    </dgm:pt>
    <dgm:pt modelId="{FEA1E033-832E-40A7-A531-FD07E1E92D86}" type="parTrans" cxnId="{5BBDF689-2E9B-46E0-B246-DB73FC2926BC}">
      <dgm:prSet/>
      <dgm:spPr/>
      <dgm:t>
        <a:bodyPr/>
        <a:lstStyle/>
        <a:p>
          <a:endParaRPr lang="en-US"/>
        </a:p>
      </dgm:t>
    </dgm:pt>
    <dgm:pt modelId="{7F22AF0E-7745-49C0-AE27-3D010907EAB7}" type="sibTrans" cxnId="{5BBDF689-2E9B-46E0-B246-DB73FC2926BC}">
      <dgm:prSet/>
      <dgm:spPr/>
      <dgm:t>
        <a:bodyPr/>
        <a:lstStyle/>
        <a:p>
          <a:endParaRPr lang="en-US"/>
        </a:p>
      </dgm:t>
    </dgm:pt>
    <dgm:pt modelId="{A0E15157-FF88-49E7-B47B-F8B8E2593748}">
      <dgm:prSet phldrT="[Text]"/>
      <dgm:spPr/>
      <dgm:t>
        <a:bodyPr/>
        <a:lstStyle/>
        <a:p>
          <a:r>
            <a:rPr lang="en-US" dirty="0"/>
            <a:t>Pivot &amp; Growth</a:t>
          </a:r>
        </a:p>
      </dgm:t>
    </dgm:pt>
    <dgm:pt modelId="{260357FD-6DEF-480A-9B81-3ACED9E1E2C6}" type="parTrans" cxnId="{ED62ED5F-2FD2-4298-9C56-96B5EF6C9CF5}">
      <dgm:prSet/>
      <dgm:spPr/>
      <dgm:t>
        <a:bodyPr/>
        <a:lstStyle/>
        <a:p>
          <a:endParaRPr lang="en-US"/>
        </a:p>
      </dgm:t>
    </dgm:pt>
    <dgm:pt modelId="{AB9D5756-260B-4451-9A6C-8588C576DC08}" type="sibTrans" cxnId="{ED62ED5F-2FD2-4298-9C56-96B5EF6C9CF5}">
      <dgm:prSet/>
      <dgm:spPr/>
      <dgm:t>
        <a:bodyPr/>
        <a:lstStyle/>
        <a:p>
          <a:endParaRPr lang="en-US"/>
        </a:p>
      </dgm:t>
    </dgm:pt>
    <dgm:pt modelId="{ECD1EAC6-3955-4D85-AF2F-E3795A610DE1}" type="pres">
      <dgm:prSet presAssocID="{D6304494-75BC-4BB0-AA3A-D11DE850C716}" presName="cycle" presStyleCnt="0">
        <dgm:presLayoutVars>
          <dgm:dir/>
          <dgm:resizeHandles val="exact"/>
        </dgm:presLayoutVars>
      </dgm:prSet>
      <dgm:spPr/>
    </dgm:pt>
    <dgm:pt modelId="{7D19C577-1379-46F1-9FED-369196C3FB17}" type="pres">
      <dgm:prSet presAssocID="{43F2F970-B91B-41DE-934D-4CB67D896553}" presName="node" presStyleLbl="node1" presStyleIdx="0" presStyleCnt="5">
        <dgm:presLayoutVars>
          <dgm:bulletEnabled val="1"/>
        </dgm:presLayoutVars>
      </dgm:prSet>
      <dgm:spPr/>
    </dgm:pt>
    <dgm:pt modelId="{7C003C0A-4162-4C50-9DA0-E76108C98F16}" type="pres">
      <dgm:prSet presAssocID="{43F2F970-B91B-41DE-934D-4CB67D896553}" presName="spNode" presStyleCnt="0"/>
      <dgm:spPr/>
    </dgm:pt>
    <dgm:pt modelId="{8B5A7C5F-AC33-4CCF-BBDC-6DF9246964AB}" type="pres">
      <dgm:prSet presAssocID="{32DD81C4-5E5F-440C-9DAB-CD5FAF2737BF}" presName="sibTrans" presStyleLbl="sibTrans1D1" presStyleIdx="0" presStyleCnt="5"/>
      <dgm:spPr/>
    </dgm:pt>
    <dgm:pt modelId="{FB31A151-1E56-43FE-BF0F-CD0053195929}" type="pres">
      <dgm:prSet presAssocID="{81BD5818-0A60-4405-861F-115732A18D6D}" presName="node" presStyleLbl="node1" presStyleIdx="1" presStyleCnt="5">
        <dgm:presLayoutVars>
          <dgm:bulletEnabled val="1"/>
        </dgm:presLayoutVars>
      </dgm:prSet>
      <dgm:spPr/>
    </dgm:pt>
    <dgm:pt modelId="{A317E898-49CE-47A9-8121-872F14F64466}" type="pres">
      <dgm:prSet presAssocID="{81BD5818-0A60-4405-861F-115732A18D6D}" presName="spNode" presStyleCnt="0"/>
      <dgm:spPr/>
    </dgm:pt>
    <dgm:pt modelId="{81E0E4A0-36FD-4CE5-89D2-6DD51BB57870}" type="pres">
      <dgm:prSet presAssocID="{5BF993D4-3715-4959-BB23-640DC895C7D0}" presName="sibTrans" presStyleLbl="sibTrans1D1" presStyleIdx="1" presStyleCnt="5"/>
      <dgm:spPr/>
    </dgm:pt>
    <dgm:pt modelId="{8A19809F-0361-463A-A334-889F5E2A2135}" type="pres">
      <dgm:prSet presAssocID="{C11D436C-F86D-4E87-8467-06C69D2F7F47}" presName="node" presStyleLbl="node1" presStyleIdx="2" presStyleCnt="5">
        <dgm:presLayoutVars>
          <dgm:bulletEnabled val="1"/>
        </dgm:presLayoutVars>
      </dgm:prSet>
      <dgm:spPr/>
    </dgm:pt>
    <dgm:pt modelId="{B0A64C02-A429-4FB5-8E12-78D9D1EFDE84}" type="pres">
      <dgm:prSet presAssocID="{C11D436C-F86D-4E87-8467-06C69D2F7F47}" presName="spNode" presStyleCnt="0"/>
      <dgm:spPr/>
    </dgm:pt>
    <dgm:pt modelId="{E0BE6247-C75F-49EC-A45C-420DF03CF872}" type="pres">
      <dgm:prSet presAssocID="{C772C9EF-B44A-426F-A83A-498E401481D7}" presName="sibTrans" presStyleLbl="sibTrans1D1" presStyleIdx="2" presStyleCnt="5"/>
      <dgm:spPr/>
    </dgm:pt>
    <dgm:pt modelId="{F5DD0069-BF27-49E4-81C3-C0A26DEDB10A}" type="pres">
      <dgm:prSet presAssocID="{507EE3CA-7427-4515-92E8-76A78B6E85BD}" presName="node" presStyleLbl="node1" presStyleIdx="3" presStyleCnt="5">
        <dgm:presLayoutVars>
          <dgm:bulletEnabled val="1"/>
        </dgm:presLayoutVars>
      </dgm:prSet>
      <dgm:spPr/>
    </dgm:pt>
    <dgm:pt modelId="{336CB1C0-F09C-418B-8E10-8BA57FA829EF}" type="pres">
      <dgm:prSet presAssocID="{507EE3CA-7427-4515-92E8-76A78B6E85BD}" presName="spNode" presStyleCnt="0"/>
      <dgm:spPr/>
    </dgm:pt>
    <dgm:pt modelId="{F5EB7DC2-34E5-4E11-8618-7ACE2242F823}" type="pres">
      <dgm:prSet presAssocID="{7F22AF0E-7745-49C0-AE27-3D010907EAB7}" presName="sibTrans" presStyleLbl="sibTrans1D1" presStyleIdx="3" presStyleCnt="5"/>
      <dgm:spPr/>
    </dgm:pt>
    <dgm:pt modelId="{2072DDFF-0006-4F6A-809E-14ECE2E14B50}" type="pres">
      <dgm:prSet presAssocID="{A0E15157-FF88-49E7-B47B-F8B8E2593748}" presName="node" presStyleLbl="node1" presStyleIdx="4" presStyleCnt="5">
        <dgm:presLayoutVars>
          <dgm:bulletEnabled val="1"/>
        </dgm:presLayoutVars>
      </dgm:prSet>
      <dgm:spPr/>
    </dgm:pt>
    <dgm:pt modelId="{19CD1FFF-A8F3-4704-899A-3D7EBE398C0C}" type="pres">
      <dgm:prSet presAssocID="{A0E15157-FF88-49E7-B47B-F8B8E2593748}" presName="spNode" presStyleCnt="0"/>
      <dgm:spPr/>
    </dgm:pt>
    <dgm:pt modelId="{ADB0B9C4-46A0-436B-924A-1E0EB675DEDE}" type="pres">
      <dgm:prSet presAssocID="{AB9D5756-260B-4451-9A6C-8588C576DC08}" presName="sibTrans" presStyleLbl="sibTrans1D1" presStyleIdx="4" presStyleCnt="5"/>
      <dgm:spPr/>
    </dgm:pt>
  </dgm:ptLst>
  <dgm:cxnLst>
    <dgm:cxn modelId="{E6002901-4372-4F21-A74D-1CC648D31FB7}" type="presOf" srcId="{AB9D5756-260B-4451-9A6C-8588C576DC08}" destId="{ADB0B9C4-46A0-436B-924A-1E0EB675DEDE}" srcOrd="0" destOrd="0" presId="urn:microsoft.com/office/officeart/2005/8/layout/cycle6"/>
    <dgm:cxn modelId="{B757EE1C-963E-4113-AE95-60C34920F3E7}" srcId="{D6304494-75BC-4BB0-AA3A-D11DE850C716}" destId="{43F2F970-B91B-41DE-934D-4CB67D896553}" srcOrd="0" destOrd="0" parTransId="{BD4AA6C3-FEC3-4F78-B088-F147022CC828}" sibTransId="{32DD81C4-5E5F-440C-9DAB-CD5FAF2737BF}"/>
    <dgm:cxn modelId="{15BE9722-244E-41A5-B810-1BF6976A16F6}" type="presOf" srcId="{C772C9EF-B44A-426F-A83A-498E401481D7}" destId="{E0BE6247-C75F-49EC-A45C-420DF03CF872}" srcOrd="0" destOrd="0" presId="urn:microsoft.com/office/officeart/2005/8/layout/cycle6"/>
    <dgm:cxn modelId="{ED62ED5F-2FD2-4298-9C56-96B5EF6C9CF5}" srcId="{D6304494-75BC-4BB0-AA3A-D11DE850C716}" destId="{A0E15157-FF88-49E7-B47B-F8B8E2593748}" srcOrd="4" destOrd="0" parTransId="{260357FD-6DEF-480A-9B81-3ACED9E1E2C6}" sibTransId="{AB9D5756-260B-4451-9A6C-8588C576DC08}"/>
    <dgm:cxn modelId="{2B0BFE6B-846D-4D53-A4EE-69BB482961C1}" type="presOf" srcId="{5BF993D4-3715-4959-BB23-640DC895C7D0}" destId="{81E0E4A0-36FD-4CE5-89D2-6DD51BB57870}" srcOrd="0" destOrd="0" presId="urn:microsoft.com/office/officeart/2005/8/layout/cycle6"/>
    <dgm:cxn modelId="{5395554C-25CD-454D-BAA4-7B2B0A69D706}" type="presOf" srcId="{C11D436C-F86D-4E87-8467-06C69D2F7F47}" destId="{8A19809F-0361-463A-A334-889F5E2A2135}" srcOrd="0" destOrd="0" presId="urn:microsoft.com/office/officeart/2005/8/layout/cycle6"/>
    <dgm:cxn modelId="{081D7C78-D01A-4791-B5C0-F8C403D49CB9}" type="presOf" srcId="{507EE3CA-7427-4515-92E8-76A78B6E85BD}" destId="{F5DD0069-BF27-49E4-81C3-C0A26DEDB10A}" srcOrd="0" destOrd="0" presId="urn:microsoft.com/office/officeart/2005/8/layout/cycle6"/>
    <dgm:cxn modelId="{6F191C7F-AC96-478C-A758-13AFA4B46B35}" type="presOf" srcId="{43F2F970-B91B-41DE-934D-4CB67D896553}" destId="{7D19C577-1379-46F1-9FED-369196C3FB17}" srcOrd="0" destOrd="0" presId="urn:microsoft.com/office/officeart/2005/8/layout/cycle6"/>
    <dgm:cxn modelId="{D1CD8188-B6EB-4DB3-BFF8-FD15FB75D36E}" srcId="{D6304494-75BC-4BB0-AA3A-D11DE850C716}" destId="{C11D436C-F86D-4E87-8467-06C69D2F7F47}" srcOrd="2" destOrd="0" parTransId="{01E6BE05-3268-4E2C-983F-E1DBF1FC29F7}" sibTransId="{C772C9EF-B44A-426F-A83A-498E401481D7}"/>
    <dgm:cxn modelId="{5BBDF689-2E9B-46E0-B246-DB73FC2926BC}" srcId="{D6304494-75BC-4BB0-AA3A-D11DE850C716}" destId="{507EE3CA-7427-4515-92E8-76A78B6E85BD}" srcOrd="3" destOrd="0" parTransId="{FEA1E033-832E-40A7-A531-FD07E1E92D86}" sibTransId="{7F22AF0E-7745-49C0-AE27-3D010907EAB7}"/>
    <dgm:cxn modelId="{3A04F18F-78DD-4D14-B68A-2904178482FB}" srcId="{D6304494-75BC-4BB0-AA3A-D11DE850C716}" destId="{81BD5818-0A60-4405-861F-115732A18D6D}" srcOrd="1" destOrd="0" parTransId="{D801DCFE-3F04-40E4-A6EE-CAB81E917F91}" sibTransId="{5BF993D4-3715-4959-BB23-640DC895C7D0}"/>
    <dgm:cxn modelId="{19FCFEB4-B3EC-479A-AC88-F771748348DE}" type="presOf" srcId="{32DD81C4-5E5F-440C-9DAB-CD5FAF2737BF}" destId="{8B5A7C5F-AC33-4CCF-BBDC-6DF9246964AB}" srcOrd="0" destOrd="0" presId="urn:microsoft.com/office/officeart/2005/8/layout/cycle6"/>
    <dgm:cxn modelId="{5A8B36C7-17EA-430F-8F5D-E7E0248A8AD1}" type="presOf" srcId="{A0E15157-FF88-49E7-B47B-F8B8E2593748}" destId="{2072DDFF-0006-4F6A-809E-14ECE2E14B50}" srcOrd="0" destOrd="0" presId="urn:microsoft.com/office/officeart/2005/8/layout/cycle6"/>
    <dgm:cxn modelId="{069DE7D7-5002-4BB4-9FD2-543F709DCA79}" type="presOf" srcId="{7F22AF0E-7745-49C0-AE27-3D010907EAB7}" destId="{F5EB7DC2-34E5-4E11-8618-7ACE2242F823}" srcOrd="0" destOrd="0" presId="urn:microsoft.com/office/officeart/2005/8/layout/cycle6"/>
    <dgm:cxn modelId="{D8DFB1E5-C03E-465F-87D6-118FC4D807F9}" type="presOf" srcId="{D6304494-75BC-4BB0-AA3A-D11DE850C716}" destId="{ECD1EAC6-3955-4D85-AF2F-E3795A610DE1}" srcOrd="0" destOrd="0" presId="urn:microsoft.com/office/officeart/2005/8/layout/cycle6"/>
    <dgm:cxn modelId="{9453F4F5-3C47-4E8E-902F-2E3DE0451CA7}" type="presOf" srcId="{81BD5818-0A60-4405-861F-115732A18D6D}" destId="{FB31A151-1E56-43FE-BF0F-CD0053195929}" srcOrd="0" destOrd="0" presId="urn:microsoft.com/office/officeart/2005/8/layout/cycle6"/>
    <dgm:cxn modelId="{033830A5-A25C-4C01-87FB-D3829A07FA01}" type="presParOf" srcId="{ECD1EAC6-3955-4D85-AF2F-E3795A610DE1}" destId="{7D19C577-1379-46F1-9FED-369196C3FB17}" srcOrd="0" destOrd="0" presId="urn:microsoft.com/office/officeart/2005/8/layout/cycle6"/>
    <dgm:cxn modelId="{79B1E371-7F57-4DD9-ABD1-2FA6F30CE015}" type="presParOf" srcId="{ECD1EAC6-3955-4D85-AF2F-E3795A610DE1}" destId="{7C003C0A-4162-4C50-9DA0-E76108C98F16}" srcOrd="1" destOrd="0" presId="urn:microsoft.com/office/officeart/2005/8/layout/cycle6"/>
    <dgm:cxn modelId="{CCB73057-0A2C-413D-8DA3-510461027665}" type="presParOf" srcId="{ECD1EAC6-3955-4D85-AF2F-E3795A610DE1}" destId="{8B5A7C5F-AC33-4CCF-BBDC-6DF9246964AB}" srcOrd="2" destOrd="0" presId="urn:microsoft.com/office/officeart/2005/8/layout/cycle6"/>
    <dgm:cxn modelId="{E8AECA93-6BF6-4F28-A4DD-D37F7368DC24}" type="presParOf" srcId="{ECD1EAC6-3955-4D85-AF2F-E3795A610DE1}" destId="{FB31A151-1E56-43FE-BF0F-CD0053195929}" srcOrd="3" destOrd="0" presId="urn:microsoft.com/office/officeart/2005/8/layout/cycle6"/>
    <dgm:cxn modelId="{E538E4A1-57F0-448D-A655-F2EA1CF49338}" type="presParOf" srcId="{ECD1EAC6-3955-4D85-AF2F-E3795A610DE1}" destId="{A317E898-49CE-47A9-8121-872F14F64466}" srcOrd="4" destOrd="0" presId="urn:microsoft.com/office/officeart/2005/8/layout/cycle6"/>
    <dgm:cxn modelId="{013C6D54-A423-4887-9D54-AE0E3580F9F4}" type="presParOf" srcId="{ECD1EAC6-3955-4D85-AF2F-E3795A610DE1}" destId="{81E0E4A0-36FD-4CE5-89D2-6DD51BB57870}" srcOrd="5" destOrd="0" presId="urn:microsoft.com/office/officeart/2005/8/layout/cycle6"/>
    <dgm:cxn modelId="{85687A23-460B-422A-9190-B9E258D8BC06}" type="presParOf" srcId="{ECD1EAC6-3955-4D85-AF2F-E3795A610DE1}" destId="{8A19809F-0361-463A-A334-889F5E2A2135}" srcOrd="6" destOrd="0" presId="urn:microsoft.com/office/officeart/2005/8/layout/cycle6"/>
    <dgm:cxn modelId="{11274A33-C06C-40C5-BE7C-20C9F32064ED}" type="presParOf" srcId="{ECD1EAC6-3955-4D85-AF2F-E3795A610DE1}" destId="{B0A64C02-A429-4FB5-8E12-78D9D1EFDE84}" srcOrd="7" destOrd="0" presId="urn:microsoft.com/office/officeart/2005/8/layout/cycle6"/>
    <dgm:cxn modelId="{80F94408-AE84-45BE-BD26-B8EE50AFB995}" type="presParOf" srcId="{ECD1EAC6-3955-4D85-AF2F-E3795A610DE1}" destId="{E0BE6247-C75F-49EC-A45C-420DF03CF872}" srcOrd="8" destOrd="0" presId="urn:microsoft.com/office/officeart/2005/8/layout/cycle6"/>
    <dgm:cxn modelId="{C35ED973-850B-4A5B-9C34-C320A39392BB}" type="presParOf" srcId="{ECD1EAC6-3955-4D85-AF2F-E3795A610DE1}" destId="{F5DD0069-BF27-49E4-81C3-C0A26DEDB10A}" srcOrd="9" destOrd="0" presId="urn:microsoft.com/office/officeart/2005/8/layout/cycle6"/>
    <dgm:cxn modelId="{D93E39F8-84DE-44D8-A9B8-E41AEBED751F}" type="presParOf" srcId="{ECD1EAC6-3955-4D85-AF2F-E3795A610DE1}" destId="{336CB1C0-F09C-418B-8E10-8BA57FA829EF}" srcOrd="10" destOrd="0" presId="urn:microsoft.com/office/officeart/2005/8/layout/cycle6"/>
    <dgm:cxn modelId="{3797F3B6-D5A0-4788-A07F-228415CB09AA}" type="presParOf" srcId="{ECD1EAC6-3955-4D85-AF2F-E3795A610DE1}" destId="{F5EB7DC2-34E5-4E11-8618-7ACE2242F823}" srcOrd="11" destOrd="0" presId="urn:microsoft.com/office/officeart/2005/8/layout/cycle6"/>
    <dgm:cxn modelId="{F659029B-E2AB-4435-8010-1AFC080AC62F}" type="presParOf" srcId="{ECD1EAC6-3955-4D85-AF2F-E3795A610DE1}" destId="{2072DDFF-0006-4F6A-809E-14ECE2E14B50}" srcOrd="12" destOrd="0" presId="urn:microsoft.com/office/officeart/2005/8/layout/cycle6"/>
    <dgm:cxn modelId="{6D11C21B-D53B-46FA-A71D-5588A184023E}" type="presParOf" srcId="{ECD1EAC6-3955-4D85-AF2F-E3795A610DE1}" destId="{19CD1FFF-A8F3-4704-899A-3D7EBE398C0C}" srcOrd="13" destOrd="0" presId="urn:microsoft.com/office/officeart/2005/8/layout/cycle6"/>
    <dgm:cxn modelId="{EF869013-1EE6-4373-8056-E21334A1CAEA}" type="presParOf" srcId="{ECD1EAC6-3955-4D85-AF2F-E3795A610DE1}" destId="{ADB0B9C4-46A0-436B-924A-1E0EB675DEDE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19C577-1379-46F1-9FED-369196C3FB17}">
      <dsp:nvSpPr>
        <dsp:cNvPr id="0" name=""/>
        <dsp:cNvSpPr/>
      </dsp:nvSpPr>
      <dsp:spPr>
        <a:xfrm>
          <a:off x="3174007" y="3160"/>
          <a:ext cx="1779984" cy="115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Value creation</a:t>
          </a:r>
        </a:p>
      </dsp:txBody>
      <dsp:txXfrm>
        <a:off x="3230487" y="59640"/>
        <a:ext cx="1667024" cy="1044029"/>
      </dsp:txXfrm>
    </dsp:sp>
    <dsp:sp modelId="{8B5A7C5F-AC33-4CCF-BBDC-6DF9246964AB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212328" y="183458"/>
              </a:moveTo>
              <a:arcTo wR="2310126" hR="2310126" stAng="17579295" swAng="195999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31A151-1E56-43FE-BF0F-CD0053195929}">
      <dsp:nvSpPr>
        <dsp:cNvPr id="0" name=""/>
        <dsp:cNvSpPr/>
      </dsp:nvSpPr>
      <dsp:spPr>
        <a:xfrm>
          <a:off x="5371068" y="1599418"/>
          <a:ext cx="1779984" cy="115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Timeframe</a:t>
          </a:r>
        </a:p>
      </dsp:txBody>
      <dsp:txXfrm>
        <a:off x="5427548" y="1655898"/>
        <a:ext cx="1667024" cy="1044029"/>
      </dsp:txXfrm>
    </dsp:sp>
    <dsp:sp modelId="{81E0E4A0-36FD-4CE5-89D2-6DD51BB57870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4617101" y="2189512"/>
              </a:moveTo>
              <a:arcTo wR="2310126" hR="2310126" stAng="21420430" swAng="219511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19809F-0361-463A-A334-889F5E2A2135}">
      <dsp:nvSpPr>
        <dsp:cNvPr id="0" name=""/>
        <dsp:cNvSpPr/>
      </dsp:nvSpPr>
      <dsp:spPr>
        <a:xfrm>
          <a:off x="4531865" y="4182218"/>
          <a:ext cx="1779984" cy="115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Returns - Impact</a:t>
          </a:r>
        </a:p>
      </dsp:txBody>
      <dsp:txXfrm>
        <a:off x="4588345" y="4238698"/>
        <a:ext cx="1667024" cy="1044029"/>
      </dsp:txXfrm>
    </dsp:sp>
    <dsp:sp modelId="{E0BE6247-C75F-49EC-A45C-420DF03CF872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2768824" y="4574254"/>
              </a:moveTo>
              <a:arcTo wR="2310126" hR="2310126" stAng="4712834" swAng="137433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DD0069-BF27-49E4-81C3-C0A26DEDB10A}">
      <dsp:nvSpPr>
        <dsp:cNvPr id="0" name=""/>
        <dsp:cNvSpPr/>
      </dsp:nvSpPr>
      <dsp:spPr>
        <a:xfrm>
          <a:off x="1816149" y="4182218"/>
          <a:ext cx="1779984" cy="115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Macro factors</a:t>
          </a:r>
        </a:p>
      </dsp:txBody>
      <dsp:txXfrm>
        <a:off x="1872629" y="4238698"/>
        <a:ext cx="1667024" cy="1044029"/>
      </dsp:txXfrm>
    </dsp:sp>
    <dsp:sp modelId="{F5EB7DC2-34E5-4E11-8618-7ACE2242F823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85803" y="3588275"/>
              </a:moveTo>
              <a:arcTo wR="2310126" hR="2310126" stAng="8784456" swAng="219511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72DDFF-0006-4F6A-809E-14ECE2E14B50}">
      <dsp:nvSpPr>
        <dsp:cNvPr id="0" name=""/>
        <dsp:cNvSpPr/>
      </dsp:nvSpPr>
      <dsp:spPr>
        <a:xfrm>
          <a:off x="976947" y="1599418"/>
          <a:ext cx="1779984" cy="115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Pivot &amp; Growth</a:t>
          </a:r>
        </a:p>
      </dsp:txBody>
      <dsp:txXfrm>
        <a:off x="1033427" y="1655898"/>
        <a:ext cx="1667024" cy="1044029"/>
      </dsp:txXfrm>
    </dsp:sp>
    <dsp:sp modelId="{ADB0B9C4-46A0-436B-924A-1E0EB675DEDE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402763" y="1006803"/>
              </a:moveTo>
              <a:arcTo wR="2310126" hR="2310126" stAng="12860714" swAng="195999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EB1F68-DCF6-4E0B-9C08-4756CDE0BD2B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298B6B-E7CC-492A-B901-AED6991FD5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565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298B6B-E7CC-492A-B901-AED6991FD54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116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298B6B-E7CC-492A-B901-AED6991FD54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323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CBD8DCAE-57FB-4640-9463-BF484403B5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0" t="55282"/>
          <a:stretch/>
        </p:blipFill>
        <p:spPr>
          <a:xfrm>
            <a:off x="0" y="0"/>
            <a:ext cx="7145223" cy="4473575"/>
          </a:xfrm>
          <a:prstGeom prst="rect">
            <a:avLst/>
          </a:prstGeom>
          <a:effectLst>
            <a:softEdge rad="0"/>
          </a:effectLst>
        </p:spPr>
      </p:pic>
      <p:pic>
        <p:nvPicPr>
          <p:cNvPr id="11" name="Content Placeholder 6">
            <a:extLst>
              <a:ext uri="{FF2B5EF4-FFF2-40B4-BE49-F238E27FC236}">
                <a16:creationId xmlns:a16="http://schemas.microsoft.com/office/drawing/2014/main" id="{465468B7-28B3-4640-A9FB-D361691A56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41" b="29736"/>
          <a:stretch/>
        </p:blipFill>
        <p:spPr>
          <a:xfrm>
            <a:off x="8064882" y="3804249"/>
            <a:ext cx="4127118" cy="3283960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43E62C3-EB2A-4671-B62C-1ECC00DE9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873761" y="6568288"/>
            <a:ext cx="2107163" cy="24407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Private &amp; Confidential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F46DD0-9571-447A-82D4-E012D6CF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5033" y="6568288"/>
            <a:ext cx="672323" cy="244075"/>
          </a:xfrm>
        </p:spPr>
        <p:txBody>
          <a:bodyPr/>
          <a:lstStyle/>
          <a:p>
            <a:fld id="{E68AE430-C1F4-482C-AA4B-3A5D03AB2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885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05D2F1B2-B3B9-4D45-A53F-A6841C525D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0" t="55282"/>
          <a:stretch/>
        </p:blipFill>
        <p:spPr>
          <a:xfrm>
            <a:off x="0" y="0"/>
            <a:ext cx="7145223" cy="4473575"/>
          </a:xfrm>
          <a:prstGeom prst="rect">
            <a:avLst/>
          </a:prstGeom>
          <a:effectLst>
            <a:softEdge rad="0"/>
          </a:effectLst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EB92606-8628-4488-AD9B-3F948F54C0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41" b="29736"/>
          <a:stretch/>
        </p:blipFill>
        <p:spPr>
          <a:xfrm>
            <a:off x="8064882" y="3804249"/>
            <a:ext cx="4127118" cy="3283960"/>
          </a:xfrm>
          <a:prstGeom prst="rect">
            <a:avLst/>
          </a:prstGeom>
          <a:effectLst>
            <a:softEdge rad="0"/>
          </a:effectLst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3C05FEA-B3D5-4A89-8F34-ABF718C1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873761" y="6568288"/>
            <a:ext cx="2107163" cy="244075"/>
          </a:xfrm>
        </p:spPr>
        <p:txBody>
          <a:bodyPr/>
          <a:lstStyle/>
          <a:p>
            <a:r>
              <a:rPr lang="en-GB"/>
              <a:t>Private &amp; Confidential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477699C-242F-4DBB-84A3-26DA6F2AD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5033" y="6568288"/>
            <a:ext cx="672323" cy="244075"/>
          </a:xfrm>
        </p:spPr>
        <p:txBody>
          <a:bodyPr/>
          <a:lstStyle/>
          <a:p>
            <a:fld id="{E68AE430-C1F4-482C-AA4B-3A5D03AB2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588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877" y="968348"/>
            <a:ext cx="11814048" cy="55999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Private &amp; 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E430-C1F4-482C-AA4B-3A5D03AB2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984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  <a:effectLst/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Private &amp; 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E430-C1F4-482C-AA4B-3A5D03AB2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069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879" y="968348"/>
            <a:ext cx="5813916" cy="55999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6011" y="967040"/>
            <a:ext cx="5813916" cy="55999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Private &amp; 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E430-C1F4-482C-AA4B-3A5D03AB2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177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877" y="1791309"/>
            <a:ext cx="5815584" cy="47769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877" y="38048"/>
            <a:ext cx="10102786" cy="8321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877" y="968349"/>
            <a:ext cx="5815584" cy="822960"/>
          </a:xfrm>
        </p:spPr>
        <p:txBody>
          <a:bodyPr anchor="t">
            <a:normAutofit/>
          </a:bodyPr>
          <a:lstStyle>
            <a:lvl1pPr marL="0" indent="0">
              <a:buNone/>
              <a:defRPr sz="24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008" y="967041"/>
            <a:ext cx="5815584" cy="823912"/>
          </a:xfrm>
        </p:spPr>
        <p:txBody>
          <a:bodyPr anchor="t">
            <a:normAutofit/>
          </a:bodyPr>
          <a:lstStyle>
            <a:lvl1pPr marL="0" indent="0">
              <a:buNone/>
              <a:defRPr sz="24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007" y="1791308"/>
            <a:ext cx="5815584" cy="47769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Private &amp; Confidential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E430-C1F4-482C-AA4B-3A5D03AB2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422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Private &amp; Confidential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E430-C1F4-482C-AA4B-3A5D03AB2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20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Private &amp; Confidential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E430-C1F4-482C-AA4B-3A5D03AB2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619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2" y="967040"/>
            <a:ext cx="6796737" cy="560124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877" y="967040"/>
            <a:ext cx="4710923" cy="1069974"/>
          </a:xfrm>
        </p:spPr>
        <p:txBody>
          <a:bodyPr anchor="t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877" y="2037014"/>
            <a:ext cx="4710923" cy="4531274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Private &amp; 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E430-C1F4-482C-AA4B-3A5D03AB2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128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90" y="967047"/>
            <a:ext cx="6796737" cy="5601241"/>
          </a:xfrm>
        </p:spPr>
        <p:txBody>
          <a:bodyPr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877" y="967040"/>
            <a:ext cx="4706112" cy="1069974"/>
          </a:xfrm>
        </p:spPr>
        <p:txBody>
          <a:bodyPr anchor="t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877" y="2037021"/>
            <a:ext cx="4706112" cy="4531267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Private &amp; 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E430-C1F4-482C-AA4B-3A5D03AB2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535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Private &amp; 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E430-C1F4-482C-AA4B-3A5D03AB2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026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09731" y="1086922"/>
            <a:ext cx="2062437" cy="54743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7157" y="970550"/>
            <a:ext cx="9713819" cy="55977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Private &amp; 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E430-C1F4-482C-AA4B-3A5D03AB2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924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DAE4DECC-9479-4AD4-8DE4-41D97B0B10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41" b="29736"/>
          <a:stretch/>
        </p:blipFill>
        <p:spPr>
          <a:xfrm>
            <a:off x="8064882" y="3804249"/>
            <a:ext cx="4127118" cy="3283960"/>
          </a:xfrm>
          <a:prstGeom prst="rect">
            <a:avLst/>
          </a:prstGeom>
          <a:effectLst>
            <a:softEdge rad="0"/>
          </a:effectLst>
        </p:spPr>
      </p:pic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BA0C3784-0ECB-4C61-9EA1-786965046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0" t="55282"/>
          <a:stretch/>
        </p:blipFill>
        <p:spPr>
          <a:xfrm>
            <a:off x="0" y="0"/>
            <a:ext cx="7145223" cy="4473575"/>
          </a:xfrm>
          <a:prstGeom prst="rect">
            <a:avLst/>
          </a:prstGeom>
          <a:effectLst>
            <a:softEdge rad="0"/>
          </a:effec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878" y="38049"/>
            <a:ext cx="9698314" cy="83457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876" y="956811"/>
            <a:ext cx="11814048" cy="5595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73761" y="6568288"/>
            <a:ext cx="2107163" cy="244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GB"/>
              <a:t>Private &amp; 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5033" y="6568288"/>
            <a:ext cx="672323" cy="244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003C65"/>
                </a:solidFill>
                <a:latin typeface="+mn-lt"/>
              </a:defRPr>
            </a:lvl1pPr>
          </a:lstStyle>
          <a:p>
            <a:fld id="{E68AE430-C1F4-482C-AA4B-3A5D03AB23D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2" descr="https://www.kaizenvest.com/images/logo.png">
            <a:extLst>
              <a:ext uri="{FF2B5EF4-FFF2-40B4-BE49-F238E27FC236}">
                <a16:creationId xmlns:a16="http://schemas.microsoft.com/office/drawing/2014/main" id="{114136A1-97A9-440C-AFDB-A30CDCF6A51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7722" y="263602"/>
            <a:ext cx="1667394" cy="41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588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3649E4C-110E-461A-84D7-1AE998D72972}"/>
              </a:ext>
            </a:extLst>
          </p:cNvPr>
          <p:cNvSpPr txBox="1">
            <a:spLocks/>
          </p:cNvSpPr>
          <p:nvPr/>
        </p:nvSpPr>
        <p:spPr>
          <a:xfrm>
            <a:off x="420854" y="1413806"/>
            <a:ext cx="5349697" cy="1125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5400" b="1" spc="-150" dirty="0">
                <a:solidFill>
                  <a:srgbClr val="005070"/>
                </a:solidFill>
                <a:latin typeface="Helvetica Neue LT Std 55 Roman" charset="0"/>
              </a:rPr>
              <a:t>Kaizenvest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C758AE6-89FE-4B23-A09C-3AB0B4B3D790}"/>
              </a:ext>
            </a:extLst>
          </p:cNvPr>
          <p:cNvSpPr txBox="1">
            <a:spLocks/>
          </p:cNvSpPr>
          <p:nvPr/>
        </p:nvSpPr>
        <p:spPr>
          <a:xfrm>
            <a:off x="465459" y="2753669"/>
            <a:ext cx="7220170" cy="550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400" dirty="0">
                <a:solidFill>
                  <a:srgbClr val="9E9F9E"/>
                </a:solidFill>
                <a:latin typeface="Source Sans Pro Semibold" charset="0"/>
                <a:ea typeface="Source Sans Pro Semibold" charset="0"/>
              </a:rPr>
              <a:t>Human Capital Transformation </a:t>
            </a:r>
          </a:p>
          <a:p>
            <a:endParaRPr lang="en-GB" sz="2000" dirty="0"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FA5343-D7C4-4990-B882-2DE5443E1F36}"/>
              </a:ext>
            </a:extLst>
          </p:cNvPr>
          <p:cNvSpPr/>
          <p:nvPr/>
        </p:nvSpPr>
        <p:spPr>
          <a:xfrm>
            <a:off x="613095" y="2493114"/>
            <a:ext cx="1076632" cy="45719"/>
          </a:xfrm>
          <a:prstGeom prst="rect">
            <a:avLst/>
          </a:prstGeom>
          <a:solidFill>
            <a:srgbClr val="DB32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B322A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6C8D38-B2E6-460E-A949-58DBF48075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" r="3"/>
          <a:stretch/>
        </p:blipFill>
        <p:spPr>
          <a:xfrm>
            <a:off x="7847322" y="4743741"/>
            <a:ext cx="3174247" cy="2116164"/>
          </a:xfrm>
          <a:prstGeom prst="parallelogram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E6160B-EAAA-412A-8FEA-AC23C904E6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12" t="12744" r="12682" b="27791"/>
          <a:stretch/>
        </p:blipFill>
        <p:spPr>
          <a:xfrm>
            <a:off x="9020209" y="0"/>
            <a:ext cx="3171791" cy="2116164"/>
          </a:xfrm>
          <a:prstGeom prst="parallelogram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8C92D9-FA54-440D-BE82-4C029DF546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427203" y="2370918"/>
            <a:ext cx="3174247" cy="2116164"/>
          </a:xfrm>
          <a:prstGeom prst="parallelogram">
            <a:avLst/>
          </a:prstGeom>
        </p:spPr>
      </p:pic>
      <p:pic>
        <p:nvPicPr>
          <p:cNvPr id="14" name="Picture 2" descr="https://www.kaizenvest.com/images/logo.png">
            <a:extLst>
              <a:ext uri="{FF2B5EF4-FFF2-40B4-BE49-F238E27FC236}">
                <a16:creationId xmlns:a16="http://schemas.microsoft.com/office/drawing/2014/main" id="{675182EB-FB42-41A9-8797-DC0D8AF5A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97" y="5821680"/>
            <a:ext cx="2238058" cy="55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FC8CF96-3612-001F-425E-830BFC45880E}"/>
              </a:ext>
            </a:extLst>
          </p:cNvPr>
          <p:cNvSpPr txBox="1">
            <a:spLocks/>
          </p:cNvSpPr>
          <p:nvPr/>
        </p:nvSpPr>
        <p:spPr>
          <a:xfrm>
            <a:off x="465459" y="3618141"/>
            <a:ext cx="7220170" cy="550545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3200" b="1" dirty="0">
                <a:solidFill>
                  <a:srgbClr val="C00000"/>
                </a:solidFill>
                <a:latin typeface="Source Sans Pro Semibold" charset="0"/>
                <a:ea typeface="Source Sans Pro Semibold" charset="0"/>
              </a:rPr>
              <a:t>Slides for AVPN 2024 Annual Conference, Abu Dhabi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3200" b="1" dirty="0">
                <a:solidFill>
                  <a:srgbClr val="C00000"/>
                </a:solidFill>
                <a:latin typeface="Source Sans Pro Semibold" charset="0"/>
                <a:ea typeface="Source Sans Pro Semibold" charset="0"/>
              </a:rPr>
              <a:t>Session “ The Critical Role of Patient Capital in Impact Investing” </a:t>
            </a:r>
          </a:p>
          <a:p>
            <a:endParaRPr lang="en-GB" b="1" dirty="0">
              <a:solidFill>
                <a:srgbClr val="C00000"/>
              </a:solidFill>
              <a:highlight>
                <a:srgbClr val="FFFF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0B5A7F-A8C6-84CA-CC74-8EDE1A5B956C}"/>
              </a:ext>
            </a:extLst>
          </p:cNvPr>
          <p:cNvSpPr txBox="1"/>
          <p:nvPr/>
        </p:nvSpPr>
        <p:spPr>
          <a:xfrm>
            <a:off x="2394724" y="5652669"/>
            <a:ext cx="6105292" cy="719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IN" sz="2000" kern="0" dirty="0">
                <a:solidFill>
                  <a:srgbClr val="00507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 Light" panose="020B0306030504020204" pitchFamily="34" charset="0"/>
              </a:rPr>
              <a:t> </a:t>
            </a:r>
            <a:r>
              <a:rPr lang="en-IN" sz="1800" kern="0" dirty="0">
                <a:solidFill>
                  <a:srgbClr val="00507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 Light" panose="020B0306030504020204" pitchFamily="34" charset="0"/>
              </a:rPr>
              <a:t>sandeep.aneja@kaizenvest.com</a:t>
            </a:r>
          </a:p>
          <a:p>
            <a:pPr algn="ctr" defTabSz="91440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1800" i="0" u="none" strike="noStrike" dirty="0">
                <a:effectLst/>
                <a:latin typeface="-apple-system"/>
              </a:rPr>
              <a:t>         </a:t>
            </a:r>
            <a:r>
              <a:rPr lang="en-GB" sz="1800" i="0" u="none" strike="noStrike" dirty="0">
                <a:solidFill>
                  <a:schemeClr val="tx2"/>
                </a:solidFill>
                <a:effectLst/>
                <a:latin typeface="-apple-system"/>
              </a:rPr>
              <a:t>linkedin.com/in/</a:t>
            </a:r>
            <a:r>
              <a:rPr lang="en-GB" sz="1800" i="0" u="none" strike="noStrike" dirty="0" err="1">
                <a:solidFill>
                  <a:schemeClr val="tx2"/>
                </a:solidFill>
                <a:effectLst/>
                <a:latin typeface="-apple-system"/>
              </a:rPr>
              <a:t>saneja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074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9845496-4C95-9ADB-3950-A4AFA82FB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Private &amp; Confidential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392F2C-443E-AE99-5B15-07D7972E9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E430-C1F4-482C-AA4B-3A5D03AB23D7}" type="slidenum">
              <a:rPr lang="en-GB" smtClean="0"/>
              <a:t>2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36026B7-1C99-FA9C-6829-547B404AB668}"/>
              </a:ext>
            </a:extLst>
          </p:cNvPr>
          <p:cNvSpPr txBox="1">
            <a:spLocks/>
          </p:cNvSpPr>
          <p:nvPr/>
        </p:nvSpPr>
        <p:spPr>
          <a:xfrm>
            <a:off x="165033" y="53047"/>
            <a:ext cx="9759634" cy="9354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HelveticaNeueLT Pro 55 Roman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Patient capital in the context of private investments has numerous dimensions</a:t>
            </a:r>
            <a:endParaRPr lang="en-US" sz="2800" dirty="0">
              <a:solidFill>
                <a:schemeClr val="tx2"/>
              </a:solidFill>
              <a:effectLst/>
              <a:latin typeface="HelveticaNeueLT Pro 55 Roman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4E32F5E-A45D-2B4D-89AD-2FBBC2693B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9645900"/>
              </p:ext>
            </p:extLst>
          </p:nvPr>
        </p:nvGraphicFramePr>
        <p:xfrm>
          <a:off x="2110059" y="120475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80932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9845496-4C95-9ADB-3950-A4AFA82FB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Private &amp; Confidential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392F2C-443E-AE99-5B15-07D7972E9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E430-C1F4-482C-AA4B-3A5D03AB23D7}" type="slidenum">
              <a:rPr lang="en-GB" smtClean="0"/>
              <a:t>3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36026B7-1C99-FA9C-6829-547B404AB668}"/>
              </a:ext>
            </a:extLst>
          </p:cNvPr>
          <p:cNvSpPr txBox="1">
            <a:spLocks/>
          </p:cNvSpPr>
          <p:nvPr/>
        </p:nvSpPr>
        <p:spPr>
          <a:xfrm>
            <a:off x="165033" y="53047"/>
            <a:ext cx="9759552" cy="17478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HelveticaNeueLT Pro 55 Roman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While some capital providers have more “patience” than others; any capital is more patient when there is better alignment (some examples..)</a:t>
            </a:r>
            <a:endParaRPr lang="en-US" sz="2800" dirty="0">
              <a:solidFill>
                <a:schemeClr val="tx2"/>
              </a:solidFill>
              <a:effectLst/>
              <a:latin typeface="HelveticaNeueLT Pro 55 Roman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CE6E057B-5EBC-0DD3-21B4-E843CF2D3EA5}"/>
              </a:ext>
            </a:extLst>
          </p:cNvPr>
          <p:cNvSpPr txBox="1">
            <a:spLocks/>
          </p:cNvSpPr>
          <p:nvPr/>
        </p:nvSpPr>
        <p:spPr>
          <a:xfrm>
            <a:off x="837356" y="2084142"/>
            <a:ext cx="9845512" cy="3080261"/>
          </a:xfrm>
          <a:prstGeom prst="rect">
            <a:avLst/>
          </a:prstGeom>
        </p:spPr>
        <p:txBody>
          <a:bodyPr/>
          <a:lstStyle>
            <a:lvl1pPr marL="171446" indent="-171446" algn="l" defTabSz="685783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3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9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21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4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Personality Alignment: Problem – Founder – Investor</a:t>
            </a:r>
          </a:p>
          <a:p>
            <a:endParaRPr lang="en-US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Capital Type Alignment: Returns - Risk</a:t>
            </a:r>
          </a:p>
          <a:p>
            <a:endParaRPr lang="en-US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Value System: Impact First – Returns First</a:t>
            </a:r>
          </a:p>
          <a:p>
            <a:endParaRPr lang="en-US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Governance Alignment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Exit Alignment: Business continuity – Return maximization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16D677-E452-50A0-A98E-EC8541FE5F77}"/>
              </a:ext>
            </a:extLst>
          </p:cNvPr>
          <p:cNvSpPr/>
          <p:nvPr/>
        </p:nvSpPr>
        <p:spPr>
          <a:xfrm>
            <a:off x="481466" y="2119067"/>
            <a:ext cx="305090" cy="2867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D0248C-9CF9-4AED-9BA9-38872690E04A}"/>
              </a:ext>
            </a:extLst>
          </p:cNvPr>
          <p:cNvSpPr/>
          <p:nvPr/>
        </p:nvSpPr>
        <p:spPr>
          <a:xfrm>
            <a:off x="481466" y="2995367"/>
            <a:ext cx="305090" cy="2867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23DEBB-6817-1CD8-6B54-966DDD126FED}"/>
              </a:ext>
            </a:extLst>
          </p:cNvPr>
          <p:cNvSpPr/>
          <p:nvPr/>
        </p:nvSpPr>
        <p:spPr>
          <a:xfrm>
            <a:off x="481466" y="3871667"/>
            <a:ext cx="305090" cy="2867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6B5F40-7478-40CB-7E55-560AEC1B95AB}"/>
              </a:ext>
            </a:extLst>
          </p:cNvPr>
          <p:cNvSpPr/>
          <p:nvPr/>
        </p:nvSpPr>
        <p:spPr>
          <a:xfrm>
            <a:off x="481466" y="4747967"/>
            <a:ext cx="305090" cy="2867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E2AEA4-BB98-4440-EEDA-E454B5B14733}"/>
              </a:ext>
            </a:extLst>
          </p:cNvPr>
          <p:cNvSpPr/>
          <p:nvPr/>
        </p:nvSpPr>
        <p:spPr>
          <a:xfrm>
            <a:off x="481466" y="5579604"/>
            <a:ext cx="305090" cy="2867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57165637"/>
      </p:ext>
    </p:extLst>
  </p:cSld>
  <p:clrMapOvr>
    <a:masterClrMapping/>
  </p:clrMapOvr>
</p:sld>
</file>

<file path=ppt/theme/theme1.xml><?xml version="1.0" encoding="utf-8"?>
<a:theme xmlns:a="http://schemas.openxmlformats.org/drawingml/2006/main" name="Book">
  <a:themeElements>
    <a:clrScheme name="Kaizen Theme">
      <a:dk1>
        <a:sysClr val="windowText" lastClr="000000"/>
      </a:dk1>
      <a:lt1>
        <a:sysClr val="window" lastClr="FFFFFF"/>
      </a:lt1>
      <a:dk2>
        <a:srgbClr val="005A84"/>
      </a:dk2>
      <a:lt2>
        <a:srgbClr val="FFFFFF"/>
      </a:lt2>
      <a:accent1>
        <a:srgbClr val="005A84"/>
      </a:accent1>
      <a:accent2>
        <a:srgbClr val="A5170D"/>
      </a:accent2>
      <a:accent3>
        <a:srgbClr val="717074"/>
      </a:accent3>
      <a:accent4>
        <a:srgbClr val="009FE6"/>
      </a:accent4>
      <a:accent5>
        <a:srgbClr val="EE3224"/>
      </a:accent5>
      <a:accent6>
        <a:srgbClr val="A7A9AC"/>
      </a:accent6>
      <a:hlink>
        <a:srgbClr val="002060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ahoma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aizenvest Power Point Wide.pptx" id="{38CFFD2F-AB08-480C-AFA9-ECE8C93F8968}" vid="{16E392CD-71BC-4924-B791-F489376217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97C6C6FE443B4285DE09C41E133C9D" ma:contentTypeVersion="12" ma:contentTypeDescription="Create a new document." ma:contentTypeScope="" ma:versionID="e9777d388a5812d008fb59c7e58aff27">
  <xsd:schema xmlns:xsd="http://www.w3.org/2001/XMLSchema" xmlns:xs="http://www.w3.org/2001/XMLSchema" xmlns:p="http://schemas.microsoft.com/office/2006/metadata/properties" xmlns:ns2="e0b4515a-fb9b-4872-8c49-c44b5cc7e7fe" xmlns:ns3="dbc9e7bb-4b69-4fe1-8748-e27b8b54c75e" targetNamespace="http://schemas.microsoft.com/office/2006/metadata/properties" ma:root="true" ma:fieldsID="01207fb70a146fab0c7a8cc60f97b189" ns2:_="" ns3:_="">
    <xsd:import namespace="e0b4515a-fb9b-4872-8c49-c44b5cc7e7fe"/>
    <xsd:import namespace="dbc9e7bb-4b69-4fe1-8748-e27b8b54c75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b4515a-fb9b-4872-8c49-c44b5cc7e7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c9e7bb-4b69-4fe1-8748-e27b8b54c75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6408D6-B9CA-4408-A2E4-C151502BC087}">
  <ds:schemaRefs>
    <ds:schemaRef ds:uri="http://purl.org/dc/elements/1.1/"/>
    <ds:schemaRef ds:uri="http://schemas.microsoft.com/office/2006/metadata/properties"/>
    <ds:schemaRef ds:uri="e0b4515a-fb9b-4872-8c49-c44b5cc7e7f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dbc9e7bb-4b69-4fe1-8748-e27b8b54c75e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7B53A18-9B59-42A1-A5CD-22817AF0C2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319BEB-4CDA-4194-BBE2-DA64B0156696}">
  <ds:schemaRefs>
    <ds:schemaRef ds:uri="dbc9e7bb-4b69-4fe1-8748-e27b8b54c75e"/>
    <ds:schemaRef ds:uri="e0b4515a-fb9b-4872-8c49-c44b5cc7e7f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40369</TotalTime>
  <Words>132</Words>
  <Application>Microsoft Office PowerPoint</Application>
  <PresentationFormat>Widescreen</PresentationFormat>
  <Paragraphs>28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-apple-system</vt:lpstr>
      <vt:lpstr>Arial</vt:lpstr>
      <vt:lpstr>Calibri</vt:lpstr>
      <vt:lpstr>Helvetica Neue LT Std 55 Roman</vt:lpstr>
      <vt:lpstr>HelveticaNeueLT Pro 55 Roman</vt:lpstr>
      <vt:lpstr>Source Sans Pro</vt:lpstr>
      <vt:lpstr>Source Sans Pro Semibold</vt:lpstr>
      <vt:lpstr>Book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Kaizenvest Blended Finance - Esperanza Event</dc:title>
  <dc:creator>Gaurav Jain</dc:creator>
  <cp:lastModifiedBy>Sandeep Aneja</cp:lastModifiedBy>
  <cp:revision>1129</cp:revision>
  <dcterms:created xsi:type="dcterms:W3CDTF">2021-03-04T04:15:10Z</dcterms:created>
  <dcterms:modified xsi:type="dcterms:W3CDTF">2024-04-22T11:08:41Z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0x0101004A97C6C6FE443B4285DE09C41E133C9D</vt:lpwstr>
  </property>
</Properties>
</file>