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4" r:id="rId2"/>
    <p:sldId id="295" r:id="rId3"/>
    <p:sldId id="256" r:id="rId4"/>
    <p:sldId id="257" r:id="rId5"/>
    <p:sldId id="259" r:id="rId6"/>
    <p:sldId id="258" r:id="rId7"/>
    <p:sldId id="287" r:id="rId8"/>
    <p:sldId id="260" r:id="rId9"/>
    <p:sldId id="261" r:id="rId10"/>
    <p:sldId id="264" r:id="rId11"/>
    <p:sldId id="262" r:id="rId12"/>
    <p:sldId id="263" r:id="rId13"/>
    <p:sldId id="265" r:id="rId14"/>
    <p:sldId id="266" r:id="rId15"/>
    <p:sldId id="267" r:id="rId16"/>
    <p:sldId id="268" r:id="rId17"/>
    <p:sldId id="269" r:id="rId18"/>
    <p:sldId id="270" r:id="rId19"/>
    <p:sldId id="271" r:id="rId20"/>
    <p:sldId id="272" r:id="rId21"/>
    <p:sldId id="273" r:id="rId22"/>
    <p:sldId id="281" r:id="rId23"/>
    <p:sldId id="275" r:id="rId24"/>
    <p:sldId id="276" r:id="rId25"/>
    <p:sldId id="277" r:id="rId26"/>
    <p:sldId id="278" r:id="rId27"/>
    <p:sldId id="284" r:id="rId28"/>
    <p:sldId id="283" r:id="rId29"/>
    <p:sldId id="279" r:id="rId30"/>
    <p:sldId id="288" r:id="rId31"/>
    <p:sldId id="280" r:id="rId32"/>
    <p:sldId id="285" r:id="rId33"/>
    <p:sldId id="282" r:id="rId34"/>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9742" autoAdjust="0"/>
  </p:normalViewPr>
  <p:slideViewPr>
    <p:cSldViewPr snapToGrid="0">
      <p:cViewPr varScale="1">
        <p:scale>
          <a:sx n="61" d="100"/>
          <a:sy n="61" d="100"/>
        </p:scale>
        <p:origin x="1223" y="58"/>
      </p:cViewPr>
      <p:guideLst/>
    </p:cSldViewPr>
  </p:slideViewPr>
  <p:notesTextViewPr>
    <p:cViewPr>
      <p:scale>
        <a:sx n="1" d="1"/>
        <a:sy n="1" d="1"/>
      </p:scale>
      <p:origin x="0" y="0"/>
    </p:cViewPr>
  </p:notesTextViewPr>
  <p:notesViewPr>
    <p:cSldViewPr snapToGrid="0">
      <p:cViewPr varScale="1">
        <p:scale>
          <a:sx n="58" d="100"/>
          <a:sy n="58" d="100"/>
        </p:scale>
        <p:origin x="2955" y="71"/>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DD06AF-3916-4487-9D02-B0795EDD0CD1}" type="doc">
      <dgm:prSet loTypeId="urn:microsoft.com/office/officeart/2008/layout/LinedList" loCatId="list" qsTypeId="urn:microsoft.com/office/officeart/2005/8/quickstyle/simple2" qsCatId="simple" csTypeId="urn:microsoft.com/office/officeart/2005/8/colors/colorful5" csCatId="colorful" phldr="1"/>
      <dgm:spPr/>
      <dgm:t>
        <a:bodyPr/>
        <a:lstStyle/>
        <a:p>
          <a:endParaRPr lang="en-US"/>
        </a:p>
      </dgm:t>
    </dgm:pt>
    <dgm:pt modelId="{7AC6022B-1BDC-4966-A6CF-96BBF3D4D486}">
      <dgm:prSet/>
      <dgm:spPr/>
      <dgm:t>
        <a:bodyPr/>
        <a:lstStyle/>
        <a:p>
          <a:r>
            <a:rPr lang="en-GB" dirty="0"/>
            <a:t>Understand pressure ulcer formation and be able to correctly categorise damage </a:t>
          </a:r>
          <a:endParaRPr lang="en-US" dirty="0"/>
        </a:p>
      </dgm:t>
    </dgm:pt>
    <dgm:pt modelId="{E79DF9B3-D191-4319-B8B6-2DE8A4724396}" type="parTrans" cxnId="{F6B26519-00EF-4AE5-905B-9C5A4223555A}">
      <dgm:prSet/>
      <dgm:spPr/>
      <dgm:t>
        <a:bodyPr/>
        <a:lstStyle/>
        <a:p>
          <a:endParaRPr lang="en-US"/>
        </a:p>
      </dgm:t>
    </dgm:pt>
    <dgm:pt modelId="{CE1F2296-1265-4EE5-98E6-A52B5B277921}" type="sibTrans" cxnId="{F6B26519-00EF-4AE5-905B-9C5A4223555A}">
      <dgm:prSet/>
      <dgm:spPr/>
      <dgm:t>
        <a:bodyPr/>
        <a:lstStyle/>
        <a:p>
          <a:endParaRPr lang="en-US"/>
        </a:p>
      </dgm:t>
    </dgm:pt>
    <dgm:pt modelId="{7E509F5E-4310-4282-B8DC-4CDB92484E14}">
      <dgm:prSet/>
      <dgm:spPr/>
      <dgm:t>
        <a:bodyPr/>
        <a:lstStyle/>
        <a:p>
          <a:r>
            <a:rPr lang="en-GB" dirty="0"/>
            <a:t>Use the ASSKING framework to support pressure ulcer prevention in practice</a:t>
          </a:r>
          <a:endParaRPr lang="en-US" dirty="0"/>
        </a:p>
      </dgm:t>
    </dgm:pt>
    <dgm:pt modelId="{74A19275-FC74-49AC-9EE0-FA2E7D4AB4BB}" type="parTrans" cxnId="{2A278412-A0BB-4E3A-B879-9A9EE51B58DD}">
      <dgm:prSet/>
      <dgm:spPr/>
      <dgm:t>
        <a:bodyPr/>
        <a:lstStyle/>
        <a:p>
          <a:endParaRPr lang="en-US"/>
        </a:p>
      </dgm:t>
    </dgm:pt>
    <dgm:pt modelId="{5B73904E-CFAC-4682-8A4F-2F3FFB1C1A8F}" type="sibTrans" cxnId="{2A278412-A0BB-4E3A-B879-9A9EE51B58DD}">
      <dgm:prSet/>
      <dgm:spPr/>
      <dgm:t>
        <a:bodyPr/>
        <a:lstStyle/>
        <a:p>
          <a:endParaRPr lang="en-US"/>
        </a:p>
      </dgm:t>
    </dgm:pt>
    <dgm:pt modelId="{9031E92B-4D75-4738-8397-7509BC12D72C}">
      <dgm:prSet/>
      <dgm:spPr/>
      <dgm:t>
        <a:bodyPr/>
        <a:lstStyle/>
        <a:p>
          <a:r>
            <a:rPr lang="en-GB"/>
            <a:t>Distinguishing moisture associated skin damage from pressure damage</a:t>
          </a:r>
          <a:endParaRPr lang="en-US"/>
        </a:p>
      </dgm:t>
    </dgm:pt>
    <dgm:pt modelId="{BB37F4B8-E41D-4AE4-A401-0E1BA5F7D5F4}" type="parTrans" cxnId="{8997E381-0AD7-416C-9834-52DB95476F20}">
      <dgm:prSet/>
      <dgm:spPr/>
      <dgm:t>
        <a:bodyPr/>
        <a:lstStyle/>
        <a:p>
          <a:endParaRPr lang="en-US"/>
        </a:p>
      </dgm:t>
    </dgm:pt>
    <dgm:pt modelId="{759FEEBC-C8F0-43ED-81C7-98E1BE8E8300}" type="sibTrans" cxnId="{8997E381-0AD7-416C-9834-52DB95476F20}">
      <dgm:prSet/>
      <dgm:spPr/>
      <dgm:t>
        <a:bodyPr/>
        <a:lstStyle/>
        <a:p>
          <a:endParaRPr lang="en-US"/>
        </a:p>
      </dgm:t>
    </dgm:pt>
    <dgm:pt modelId="{A7316B32-08E2-4C5B-BD58-7ECFED78CDE2}" type="pres">
      <dgm:prSet presAssocID="{3DDD06AF-3916-4487-9D02-B0795EDD0CD1}" presName="vert0" presStyleCnt="0">
        <dgm:presLayoutVars>
          <dgm:dir/>
          <dgm:animOne val="branch"/>
          <dgm:animLvl val="lvl"/>
        </dgm:presLayoutVars>
      </dgm:prSet>
      <dgm:spPr/>
    </dgm:pt>
    <dgm:pt modelId="{F967AE82-D9BF-4524-81F4-622D4AE4B1A9}" type="pres">
      <dgm:prSet presAssocID="{7AC6022B-1BDC-4966-A6CF-96BBF3D4D486}" presName="thickLine" presStyleLbl="alignNode1" presStyleIdx="0" presStyleCnt="3"/>
      <dgm:spPr/>
    </dgm:pt>
    <dgm:pt modelId="{2177BBEA-B565-4199-8D76-EABA8E60D258}" type="pres">
      <dgm:prSet presAssocID="{7AC6022B-1BDC-4966-A6CF-96BBF3D4D486}" presName="horz1" presStyleCnt="0"/>
      <dgm:spPr/>
    </dgm:pt>
    <dgm:pt modelId="{4B6BEE4F-5588-41CF-B2D3-8255F9E16F94}" type="pres">
      <dgm:prSet presAssocID="{7AC6022B-1BDC-4966-A6CF-96BBF3D4D486}" presName="tx1" presStyleLbl="revTx" presStyleIdx="0" presStyleCnt="3"/>
      <dgm:spPr/>
    </dgm:pt>
    <dgm:pt modelId="{5B8E8AB9-D0F6-4690-9C69-DD4ABA707593}" type="pres">
      <dgm:prSet presAssocID="{7AC6022B-1BDC-4966-A6CF-96BBF3D4D486}" presName="vert1" presStyleCnt="0"/>
      <dgm:spPr/>
    </dgm:pt>
    <dgm:pt modelId="{6B599559-DB48-4F7A-B2B9-D8FE8ABAA738}" type="pres">
      <dgm:prSet presAssocID="{7E509F5E-4310-4282-B8DC-4CDB92484E14}" presName="thickLine" presStyleLbl="alignNode1" presStyleIdx="1" presStyleCnt="3"/>
      <dgm:spPr/>
    </dgm:pt>
    <dgm:pt modelId="{78278DAC-7A49-4847-9206-56A7AB93D41C}" type="pres">
      <dgm:prSet presAssocID="{7E509F5E-4310-4282-B8DC-4CDB92484E14}" presName="horz1" presStyleCnt="0"/>
      <dgm:spPr/>
    </dgm:pt>
    <dgm:pt modelId="{A9393E6F-167F-4FCD-9A7B-770772A6184A}" type="pres">
      <dgm:prSet presAssocID="{7E509F5E-4310-4282-B8DC-4CDB92484E14}" presName="tx1" presStyleLbl="revTx" presStyleIdx="1" presStyleCnt="3"/>
      <dgm:spPr/>
    </dgm:pt>
    <dgm:pt modelId="{B35B2E89-F172-4229-B949-EF181C861806}" type="pres">
      <dgm:prSet presAssocID="{7E509F5E-4310-4282-B8DC-4CDB92484E14}" presName="vert1" presStyleCnt="0"/>
      <dgm:spPr/>
    </dgm:pt>
    <dgm:pt modelId="{00508005-ED9E-49A0-81FF-750D5D86AF71}" type="pres">
      <dgm:prSet presAssocID="{9031E92B-4D75-4738-8397-7509BC12D72C}" presName="thickLine" presStyleLbl="alignNode1" presStyleIdx="2" presStyleCnt="3"/>
      <dgm:spPr/>
    </dgm:pt>
    <dgm:pt modelId="{ED270D88-2F52-4CF9-ADE0-7CD60BE429F1}" type="pres">
      <dgm:prSet presAssocID="{9031E92B-4D75-4738-8397-7509BC12D72C}" presName="horz1" presStyleCnt="0"/>
      <dgm:spPr/>
    </dgm:pt>
    <dgm:pt modelId="{B611509E-0E50-435E-A79A-321CBEDE3AE8}" type="pres">
      <dgm:prSet presAssocID="{9031E92B-4D75-4738-8397-7509BC12D72C}" presName="tx1" presStyleLbl="revTx" presStyleIdx="2" presStyleCnt="3"/>
      <dgm:spPr/>
    </dgm:pt>
    <dgm:pt modelId="{D6B84A8C-5390-4EED-A8CB-E0C2A702F7AA}" type="pres">
      <dgm:prSet presAssocID="{9031E92B-4D75-4738-8397-7509BC12D72C}" presName="vert1" presStyleCnt="0"/>
      <dgm:spPr/>
    </dgm:pt>
  </dgm:ptLst>
  <dgm:cxnLst>
    <dgm:cxn modelId="{A41A1002-AAE4-438A-9496-469451EEF6E1}" type="presOf" srcId="{9031E92B-4D75-4738-8397-7509BC12D72C}" destId="{B611509E-0E50-435E-A79A-321CBEDE3AE8}" srcOrd="0" destOrd="0" presId="urn:microsoft.com/office/officeart/2008/layout/LinedList"/>
    <dgm:cxn modelId="{2A278412-A0BB-4E3A-B879-9A9EE51B58DD}" srcId="{3DDD06AF-3916-4487-9D02-B0795EDD0CD1}" destId="{7E509F5E-4310-4282-B8DC-4CDB92484E14}" srcOrd="1" destOrd="0" parTransId="{74A19275-FC74-49AC-9EE0-FA2E7D4AB4BB}" sibTransId="{5B73904E-CFAC-4682-8A4F-2F3FFB1C1A8F}"/>
    <dgm:cxn modelId="{F6B26519-00EF-4AE5-905B-9C5A4223555A}" srcId="{3DDD06AF-3916-4487-9D02-B0795EDD0CD1}" destId="{7AC6022B-1BDC-4966-A6CF-96BBF3D4D486}" srcOrd="0" destOrd="0" parTransId="{E79DF9B3-D191-4319-B8B6-2DE8A4724396}" sibTransId="{CE1F2296-1265-4EE5-98E6-A52B5B277921}"/>
    <dgm:cxn modelId="{3E0B8052-0370-4A64-8C74-B5FB191A537C}" type="presOf" srcId="{7AC6022B-1BDC-4966-A6CF-96BBF3D4D486}" destId="{4B6BEE4F-5588-41CF-B2D3-8255F9E16F94}" srcOrd="0" destOrd="0" presId="urn:microsoft.com/office/officeart/2008/layout/LinedList"/>
    <dgm:cxn modelId="{8997E381-0AD7-416C-9834-52DB95476F20}" srcId="{3DDD06AF-3916-4487-9D02-B0795EDD0CD1}" destId="{9031E92B-4D75-4738-8397-7509BC12D72C}" srcOrd="2" destOrd="0" parTransId="{BB37F4B8-E41D-4AE4-A401-0E1BA5F7D5F4}" sibTransId="{759FEEBC-C8F0-43ED-81C7-98E1BE8E8300}"/>
    <dgm:cxn modelId="{CA9E7FF0-77DF-492E-8B36-BB216D32C4B6}" type="presOf" srcId="{3DDD06AF-3916-4487-9D02-B0795EDD0CD1}" destId="{A7316B32-08E2-4C5B-BD58-7ECFED78CDE2}" srcOrd="0" destOrd="0" presId="urn:microsoft.com/office/officeart/2008/layout/LinedList"/>
    <dgm:cxn modelId="{06AB92FD-EEFC-4266-B3ED-294E2EAF9338}" type="presOf" srcId="{7E509F5E-4310-4282-B8DC-4CDB92484E14}" destId="{A9393E6F-167F-4FCD-9A7B-770772A6184A}" srcOrd="0" destOrd="0" presId="urn:microsoft.com/office/officeart/2008/layout/LinedList"/>
    <dgm:cxn modelId="{F453F541-1CC6-4D9E-8B3F-B7950A246AA4}" type="presParOf" srcId="{A7316B32-08E2-4C5B-BD58-7ECFED78CDE2}" destId="{F967AE82-D9BF-4524-81F4-622D4AE4B1A9}" srcOrd="0" destOrd="0" presId="urn:microsoft.com/office/officeart/2008/layout/LinedList"/>
    <dgm:cxn modelId="{6F536760-144A-4268-983B-4A6EC7618802}" type="presParOf" srcId="{A7316B32-08E2-4C5B-BD58-7ECFED78CDE2}" destId="{2177BBEA-B565-4199-8D76-EABA8E60D258}" srcOrd="1" destOrd="0" presId="urn:microsoft.com/office/officeart/2008/layout/LinedList"/>
    <dgm:cxn modelId="{E20B77D3-F49D-4A76-B2F3-28C96A811C80}" type="presParOf" srcId="{2177BBEA-B565-4199-8D76-EABA8E60D258}" destId="{4B6BEE4F-5588-41CF-B2D3-8255F9E16F94}" srcOrd="0" destOrd="0" presId="urn:microsoft.com/office/officeart/2008/layout/LinedList"/>
    <dgm:cxn modelId="{1B58C62C-B659-4D37-8793-3B396D58A2AA}" type="presParOf" srcId="{2177BBEA-B565-4199-8D76-EABA8E60D258}" destId="{5B8E8AB9-D0F6-4690-9C69-DD4ABA707593}" srcOrd="1" destOrd="0" presId="urn:microsoft.com/office/officeart/2008/layout/LinedList"/>
    <dgm:cxn modelId="{72CD7751-01AA-45F0-8748-8687C6FA56BD}" type="presParOf" srcId="{A7316B32-08E2-4C5B-BD58-7ECFED78CDE2}" destId="{6B599559-DB48-4F7A-B2B9-D8FE8ABAA738}" srcOrd="2" destOrd="0" presId="urn:microsoft.com/office/officeart/2008/layout/LinedList"/>
    <dgm:cxn modelId="{E58756D4-782D-485B-8C40-0ED81E8AAA7B}" type="presParOf" srcId="{A7316B32-08E2-4C5B-BD58-7ECFED78CDE2}" destId="{78278DAC-7A49-4847-9206-56A7AB93D41C}" srcOrd="3" destOrd="0" presId="urn:microsoft.com/office/officeart/2008/layout/LinedList"/>
    <dgm:cxn modelId="{176B5FEB-D07B-462F-8A1C-DDEEDEA449C1}" type="presParOf" srcId="{78278DAC-7A49-4847-9206-56A7AB93D41C}" destId="{A9393E6F-167F-4FCD-9A7B-770772A6184A}" srcOrd="0" destOrd="0" presId="urn:microsoft.com/office/officeart/2008/layout/LinedList"/>
    <dgm:cxn modelId="{04C1A5F1-34DA-4DD4-B995-44250355DE97}" type="presParOf" srcId="{78278DAC-7A49-4847-9206-56A7AB93D41C}" destId="{B35B2E89-F172-4229-B949-EF181C861806}" srcOrd="1" destOrd="0" presId="urn:microsoft.com/office/officeart/2008/layout/LinedList"/>
    <dgm:cxn modelId="{A29E9EAA-F195-4A64-907B-E1F38230882A}" type="presParOf" srcId="{A7316B32-08E2-4C5B-BD58-7ECFED78CDE2}" destId="{00508005-ED9E-49A0-81FF-750D5D86AF71}" srcOrd="4" destOrd="0" presId="urn:microsoft.com/office/officeart/2008/layout/LinedList"/>
    <dgm:cxn modelId="{2A4349B8-A0D1-4098-855C-37837CDED94F}" type="presParOf" srcId="{A7316B32-08E2-4C5B-BD58-7ECFED78CDE2}" destId="{ED270D88-2F52-4CF9-ADE0-7CD60BE429F1}" srcOrd="5" destOrd="0" presId="urn:microsoft.com/office/officeart/2008/layout/LinedList"/>
    <dgm:cxn modelId="{78AC368C-C3AA-4268-BCE1-AECAEED53B93}" type="presParOf" srcId="{ED270D88-2F52-4CF9-ADE0-7CD60BE429F1}" destId="{B611509E-0E50-435E-A79A-321CBEDE3AE8}" srcOrd="0" destOrd="0" presId="urn:microsoft.com/office/officeart/2008/layout/LinedList"/>
    <dgm:cxn modelId="{0CD245FF-5C9A-46AA-B955-6CECA3752374}" type="presParOf" srcId="{ED270D88-2F52-4CF9-ADE0-7CD60BE429F1}" destId="{D6B84A8C-5390-4EED-A8CB-E0C2A702F7A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0FA5FF-1101-4DEF-9D3A-064FE946D6B8}"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F74B8589-6FF2-4685-AFCA-4F88E200F8F0}">
      <dgm:prSet/>
      <dgm:spPr/>
      <dgm:t>
        <a:bodyPr/>
        <a:lstStyle/>
        <a:p>
          <a:pPr>
            <a:lnSpc>
              <a:spcPct val="100000"/>
            </a:lnSpc>
          </a:pPr>
          <a:r>
            <a:rPr lang="en-GB"/>
            <a:t>Multiple Pressure Ulcer Risk Assessment Tools (PURA)</a:t>
          </a:r>
          <a:endParaRPr lang="en-US"/>
        </a:p>
      </dgm:t>
    </dgm:pt>
    <dgm:pt modelId="{E682F26B-D7A0-4729-937F-28925659420B}" type="parTrans" cxnId="{B5ACFB77-C157-46FB-B2E6-4C4151061583}">
      <dgm:prSet/>
      <dgm:spPr/>
      <dgm:t>
        <a:bodyPr/>
        <a:lstStyle/>
        <a:p>
          <a:endParaRPr lang="en-US"/>
        </a:p>
      </dgm:t>
    </dgm:pt>
    <dgm:pt modelId="{16DBDC0E-E85A-44F0-88C3-F4E9BA1B9FBA}" type="sibTrans" cxnId="{B5ACFB77-C157-46FB-B2E6-4C4151061583}">
      <dgm:prSet/>
      <dgm:spPr/>
      <dgm:t>
        <a:bodyPr/>
        <a:lstStyle/>
        <a:p>
          <a:pPr>
            <a:lnSpc>
              <a:spcPct val="100000"/>
            </a:lnSpc>
          </a:pPr>
          <a:endParaRPr lang="en-US"/>
        </a:p>
      </dgm:t>
    </dgm:pt>
    <dgm:pt modelId="{B592850A-241D-484F-9CFA-C22F5A5C1A3B}">
      <dgm:prSet/>
      <dgm:spPr/>
      <dgm:t>
        <a:bodyPr/>
        <a:lstStyle/>
        <a:p>
          <a:pPr>
            <a:lnSpc>
              <a:spcPct val="100000"/>
            </a:lnSpc>
          </a:pPr>
          <a:r>
            <a:rPr lang="en-GB" dirty="0"/>
            <a:t>NICE/NWCS recommend use of a validated PURA</a:t>
          </a:r>
          <a:endParaRPr lang="en-US" dirty="0"/>
        </a:p>
      </dgm:t>
    </dgm:pt>
    <dgm:pt modelId="{96E9D254-6AF4-436F-996F-2D9003970D64}" type="parTrans" cxnId="{F617F2BD-67B1-4369-9BF6-B804F632451E}">
      <dgm:prSet/>
      <dgm:spPr/>
      <dgm:t>
        <a:bodyPr/>
        <a:lstStyle/>
        <a:p>
          <a:endParaRPr lang="en-US"/>
        </a:p>
      </dgm:t>
    </dgm:pt>
    <dgm:pt modelId="{5B32D554-DD22-4212-8403-7DDBD3862123}" type="sibTrans" cxnId="{F617F2BD-67B1-4369-9BF6-B804F632451E}">
      <dgm:prSet/>
      <dgm:spPr/>
      <dgm:t>
        <a:bodyPr/>
        <a:lstStyle/>
        <a:p>
          <a:pPr>
            <a:lnSpc>
              <a:spcPct val="100000"/>
            </a:lnSpc>
          </a:pPr>
          <a:endParaRPr lang="en-US"/>
        </a:p>
      </dgm:t>
    </dgm:pt>
    <dgm:pt modelId="{427F88B9-C196-4E77-966E-32399D39C5BE}">
      <dgm:prSet/>
      <dgm:spPr/>
      <dgm:t>
        <a:bodyPr/>
        <a:lstStyle/>
        <a:p>
          <a:pPr>
            <a:lnSpc>
              <a:spcPct val="100000"/>
            </a:lnSpc>
          </a:pPr>
          <a:r>
            <a:rPr lang="en-GB" b="1" dirty="0">
              <a:solidFill>
                <a:srgbClr val="92D050"/>
              </a:solidFill>
            </a:rPr>
            <a:t>WHY?</a:t>
          </a:r>
          <a:endParaRPr lang="en-US" b="1" dirty="0">
            <a:solidFill>
              <a:srgbClr val="92D050"/>
            </a:solidFill>
          </a:endParaRPr>
        </a:p>
      </dgm:t>
    </dgm:pt>
    <dgm:pt modelId="{6997FF34-7A26-4B0B-A5F9-890504BED0F8}" type="parTrans" cxnId="{5A260963-8009-41CB-9E81-7EB6043A377B}">
      <dgm:prSet/>
      <dgm:spPr/>
      <dgm:t>
        <a:bodyPr/>
        <a:lstStyle/>
        <a:p>
          <a:endParaRPr lang="en-US"/>
        </a:p>
      </dgm:t>
    </dgm:pt>
    <dgm:pt modelId="{3C89A19E-E6F6-4AAC-B55C-C842E44B30A5}" type="sibTrans" cxnId="{5A260963-8009-41CB-9E81-7EB6043A377B}">
      <dgm:prSet/>
      <dgm:spPr/>
      <dgm:t>
        <a:bodyPr/>
        <a:lstStyle/>
        <a:p>
          <a:pPr>
            <a:lnSpc>
              <a:spcPct val="100000"/>
            </a:lnSpc>
          </a:pPr>
          <a:endParaRPr lang="en-US"/>
        </a:p>
      </dgm:t>
    </dgm:pt>
    <dgm:pt modelId="{C4746C8B-3A93-40C6-BC63-6CCE78C21806}">
      <dgm:prSet/>
      <dgm:spPr/>
      <dgm:t>
        <a:bodyPr/>
        <a:lstStyle/>
        <a:p>
          <a:pPr>
            <a:lnSpc>
              <a:spcPct val="100000"/>
            </a:lnSpc>
          </a:pPr>
          <a:r>
            <a:rPr lang="en-GB"/>
            <a:t>Identify those at risk </a:t>
          </a:r>
          <a:endParaRPr lang="en-US"/>
        </a:p>
      </dgm:t>
    </dgm:pt>
    <dgm:pt modelId="{989ACF64-3D48-4B4D-AB0F-8AF8E4A5DB8C}" type="parTrans" cxnId="{D4CB2CC2-0056-4092-A8EC-050600139CF0}">
      <dgm:prSet/>
      <dgm:spPr/>
      <dgm:t>
        <a:bodyPr/>
        <a:lstStyle/>
        <a:p>
          <a:endParaRPr lang="en-US"/>
        </a:p>
      </dgm:t>
    </dgm:pt>
    <dgm:pt modelId="{68D30333-9590-49F9-A11B-5C9B709A9083}" type="sibTrans" cxnId="{D4CB2CC2-0056-4092-A8EC-050600139CF0}">
      <dgm:prSet/>
      <dgm:spPr/>
      <dgm:t>
        <a:bodyPr/>
        <a:lstStyle/>
        <a:p>
          <a:pPr>
            <a:lnSpc>
              <a:spcPct val="100000"/>
            </a:lnSpc>
          </a:pPr>
          <a:endParaRPr lang="en-US"/>
        </a:p>
      </dgm:t>
    </dgm:pt>
    <dgm:pt modelId="{52BA6747-BC34-489E-AAD3-F68E16A1BD81}">
      <dgm:prSet/>
      <dgm:spPr/>
      <dgm:t>
        <a:bodyPr/>
        <a:lstStyle/>
        <a:p>
          <a:pPr>
            <a:lnSpc>
              <a:spcPct val="100000"/>
            </a:lnSpc>
          </a:pPr>
          <a:r>
            <a:rPr lang="en-GB"/>
            <a:t>Plan, implement and evaluate interventions</a:t>
          </a:r>
          <a:endParaRPr lang="en-US"/>
        </a:p>
      </dgm:t>
    </dgm:pt>
    <dgm:pt modelId="{4EC3AB3D-F875-4C59-8D68-0C9E934E5187}" type="parTrans" cxnId="{B1AEEBE9-7FC8-4D4A-B334-63FC129C513C}">
      <dgm:prSet/>
      <dgm:spPr/>
      <dgm:t>
        <a:bodyPr/>
        <a:lstStyle/>
        <a:p>
          <a:endParaRPr lang="en-US"/>
        </a:p>
      </dgm:t>
    </dgm:pt>
    <dgm:pt modelId="{69CE56A6-20C9-4620-988C-C163F4383F03}" type="sibTrans" cxnId="{B1AEEBE9-7FC8-4D4A-B334-63FC129C513C}">
      <dgm:prSet/>
      <dgm:spPr/>
      <dgm:t>
        <a:bodyPr/>
        <a:lstStyle/>
        <a:p>
          <a:pPr>
            <a:lnSpc>
              <a:spcPct val="100000"/>
            </a:lnSpc>
          </a:pPr>
          <a:endParaRPr lang="en-US"/>
        </a:p>
      </dgm:t>
    </dgm:pt>
    <dgm:pt modelId="{33F03ABB-67AA-486C-97D7-CF59C38726F2}">
      <dgm:prSet/>
      <dgm:spPr/>
      <dgm:t>
        <a:bodyPr/>
        <a:lstStyle/>
        <a:p>
          <a:pPr>
            <a:lnSpc>
              <a:spcPct val="100000"/>
            </a:lnSpc>
          </a:pPr>
          <a:r>
            <a:rPr lang="en-GB"/>
            <a:t>Appropriate use of resources</a:t>
          </a:r>
          <a:endParaRPr lang="en-US"/>
        </a:p>
      </dgm:t>
    </dgm:pt>
    <dgm:pt modelId="{917175A9-9A60-4582-965C-5D273360F325}" type="parTrans" cxnId="{2CA615E6-5E55-490C-BAD9-5E6C747ECC6C}">
      <dgm:prSet/>
      <dgm:spPr/>
      <dgm:t>
        <a:bodyPr/>
        <a:lstStyle/>
        <a:p>
          <a:endParaRPr lang="en-US"/>
        </a:p>
      </dgm:t>
    </dgm:pt>
    <dgm:pt modelId="{AE667890-ED01-44DA-B1FD-88ADF468BEE8}" type="sibTrans" cxnId="{2CA615E6-5E55-490C-BAD9-5E6C747ECC6C}">
      <dgm:prSet/>
      <dgm:spPr/>
      <dgm:t>
        <a:bodyPr/>
        <a:lstStyle/>
        <a:p>
          <a:pPr>
            <a:lnSpc>
              <a:spcPct val="100000"/>
            </a:lnSpc>
          </a:pPr>
          <a:endParaRPr lang="en-US"/>
        </a:p>
      </dgm:t>
    </dgm:pt>
    <dgm:pt modelId="{B8153760-E423-41C0-942A-20DB66CFE42F}">
      <dgm:prSet/>
      <dgm:spPr/>
      <dgm:t>
        <a:bodyPr/>
        <a:lstStyle/>
        <a:p>
          <a:pPr>
            <a:lnSpc>
              <a:spcPct val="100000"/>
            </a:lnSpc>
          </a:pPr>
          <a:r>
            <a:rPr lang="en-GB" b="1" dirty="0">
              <a:solidFill>
                <a:srgbClr val="FF0000"/>
              </a:solidFill>
            </a:rPr>
            <a:t>ALL patients require a risk assessment</a:t>
          </a:r>
          <a:endParaRPr lang="en-US" b="1" dirty="0">
            <a:solidFill>
              <a:srgbClr val="FF0000"/>
            </a:solidFill>
          </a:endParaRPr>
        </a:p>
      </dgm:t>
    </dgm:pt>
    <dgm:pt modelId="{296CFC5E-778B-4EE6-95F8-0B3C41FC1FE8}" type="parTrans" cxnId="{C2B31961-D3F3-42C3-B265-52CCEF58F59E}">
      <dgm:prSet/>
      <dgm:spPr/>
      <dgm:t>
        <a:bodyPr/>
        <a:lstStyle/>
        <a:p>
          <a:endParaRPr lang="en-US"/>
        </a:p>
      </dgm:t>
    </dgm:pt>
    <dgm:pt modelId="{0C7D4CA7-E4FB-4134-9E29-F126810BFB2C}" type="sibTrans" cxnId="{C2B31961-D3F3-42C3-B265-52CCEF58F59E}">
      <dgm:prSet/>
      <dgm:spPr/>
      <dgm:t>
        <a:bodyPr/>
        <a:lstStyle/>
        <a:p>
          <a:endParaRPr lang="en-US"/>
        </a:p>
      </dgm:t>
    </dgm:pt>
    <dgm:pt modelId="{7C12140A-93F8-4FA3-B38F-5BE4A74157A9}" type="pres">
      <dgm:prSet presAssocID="{FC0FA5FF-1101-4DEF-9D3A-064FE946D6B8}" presName="root" presStyleCnt="0">
        <dgm:presLayoutVars>
          <dgm:dir/>
          <dgm:resizeHandles val="exact"/>
        </dgm:presLayoutVars>
      </dgm:prSet>
      <dgm:spPr/>
    </dgm:pt>
    <dgm:pt modelId="{AE8BFA22-08E9-45AB-8023-C1AB53F22FD6}" type="pres">
      <dgm:prSet presAssocID="{FC0FA5FF-1101-4DEF-9D3A-064FE946D6B8}" presName="container" presStyleCnt="0">
        <dgm:presLayoutVars>
          <dgm:dir/>
          <dgm:resizeHandles val="exact"/>
        </dgm:presLayoutVars>
      </dgm:prSet>
      <dgm:spPr/>
    </dgm:pt>
    <dgm:pt modelId="{5FD618B6-7816-495C-8A59-6ADFC096EC98}" type="pres">
      <dgm:prSet presAssocID="{F74B8589-6FF2-4685-AFCA-4F88E200F8F0}" presName="compNode" presStyleCnt="0"/>
      <dgm:spPr/>
    </dgm:pt>
    <dgm:pt modelId="{8C7AF7A7-ED46-4206-AC24-C03BE8776172}" type="pres">
      <dgm:prSet presAssocID="{F74B8589-6FF2-4685-AFCA-4F88E200F8F0}" presName="iconBgRect" presStyleLbl="bgShp" presStyleIdx="0" presStyleCnt="7"/>
      <dgm:spPr/>
    </dgm:pt>
    <dgm:pt modelId="{06DFB490-F189-43AB-A752-E77FF37DEBC8}" type="pres">
      <dgm:prSet presAssocID="{F74B8589-6FF2-4685-AFCA-4F88E200F8F0}"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93B7E32C-1031-499D-B7F4-C961E2470EDE}" type="pres">
      <dgm:prSet presAssocID="{F74B8589-6FF2-4685-AFCA-4F88E200F8F0}" presName="spaceRect" presStyleCnt="0"/>
      <dgm:spPr/>
    </dgm:pt>
    <dgm:pt modelId="{175F9D49-8C5A-4683-BB56-598FCB9AB003}" type="pres">
      <dgm:prSet presAssocID="{F74B8589-6FF2-4685-AFCA-4F88E200F8F0}" presName="textRect" presStyleLbl="revTx" presStyleIdx="0" presStyleCnt="7">
        <dgm:presLayoutVars>
          <dgm:chMax val="1"/>
          <dgm:chPref val="1"/>
        </dgm:presLayoutVars>
      </dgm:prSet>
      <dgm:spPr/>
    </dgm:pt>
    <dgm:pt modelId="{919C235E-20F5-45F2-A5DE-6C222C3AA0D7}" type="pres">
      <dgm:prSet presAssocID="{16DBDC0E-E85A-44F0-88C3-F4E9BA1B9FBA}" presName="sibTrans" presStyleLbl="sibTrans2D1" presStyleIdx="0" presStyleCnt="0"/>
      <dgm:spPr/>
    </dgm:pt>
    <dgm:pt modelId="{7CC97DAE-BA6D-41B8-82BE-2DD8C84FC351}" type="pres">
      <dgm:prSet presAssocID="{B592850A-241D-484F-9CFA-C22F5A5C1A3B}" presName="compNode" presStyleCnt="0"/>
      <dgm:spPr/>
    </dgm:pt>
    <dgm:pt modelId="{4775A954-75B6-4BBE-99AB-23ED197F23EC}" type="pres">
      <dgm:prSet presAssocID="{B592850A-241D-484F-9CFA-C22F5A5C1A3B}" presName="iconBgRect" presStyleLbl="bgShp" presStyleIdx="1" presStyleCnt="7"/>
      <dgm:spPr/>
    </dgm:pt>
    <dgm:pt modelId="{37F3EB7F-ECDF-4C81-A8D9-7A375326598E}" type="pres">
      <dgm:prSet presAssocID="{B592850A-241D-484F-9CFA-C22F5A5C1A3B}"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humbs Up Sign"/>
        </a:ext>
      </dgm:extLst>
    </dgm:pt>
    <dgm:pt modelId="{BABB9A01-A515-4443-BA7E-7DA7194FD76D}" type="pres">
      <dgm:prSet presAssocID="{B592850A-241D-484F-9CFA-C22F5A5C1A3B}" presName="spaceRect" presStyleCnt="0"/>
      <dgm:spPr/>
    </dgm:pt>
    <dgm:pt modelId="{9DAB0518-6E5E-4C32-AC2C-4D7028D3FA7D}" type="pres">
      <dgm:prSet presAssocID="{B592850A-241D-484F-9CFA-C22F5A5C1A3B}" presName="textRect" presStyleLbl="revTx" presStyleIdx="1" presStyleCnt="7">
        <dgm:presLayoutVars>
          <dgm:chMax val="1"/>
          <dgm:chPref val="1"/>
        </dgm:presLayoutVars>
      </dgm:prSet>
      <dgm:spPr/>
    </dgm:pt>
    <dgm:pt modelId="{0D7455C9-D005-41EB-BFF3-06BA05764EC6}" type="pres">
      <dgm:prSet presAssocID="{5B32D554-DD22-4212-8403-7DDBD3862123}" presName="sibTrans" presStyleLbl="sibTrans2D1" presStyleIdx="0" presStyleCnt="0"/>
      <dgm:spPr/>
    </dgm:pt>
    <dgm:pt modelId="{E60BE218-99AB-42BE-B28E-517C6BCA11E3}" type="pres">
      <dgm:prSet presAssocID="{427F88B9-C196-4E77-966E-32399D39C5BE}" presName="compNode" presStyleCnt="0"/>
      <dgm:spPr/>
    </dgm:pt>
    <dgm:pt modelId="{91AFEB63-31C6-4C5C-9BA1-4962ABEC25B6}" type="pres">
      <dgm:prSet presAssocID="{427F88B9-C196-4E77-966E-32399D39C5BE}" presName="iconBgRect" presStyleLbl="bgShp" presStyleIdx="2" presStyleCnt="7"/>
      <dgm:spPr/>
    </dgm:pt>
    <dgm:pt modelId="{0674465D-9483-42E3-8BFA-4BF283E9B7F0}" type="pres">
      <dgm:prSet presAssocID="{427F88B9-C196-4E77-966E-32399D39C5BE}"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 mark"/>
        </a:ext>
      </dgm:extLst>
    </dgm:pt>
    <dgm:pt modelId="{8C6D3269-ED18-4CA9-862B-66FC7E12D36F}" type="pres">
      <dgm:prSet presAssocID="{427F88B9-C196-4E77-966E-32399D39C5BE}" presName="spaceRect" presStyleCnt="0"/>
      <dgm:spPr/>
    </dgm:pt>
    <dgm:pt modelId="{F6740DE5-F51A-4F81-9A2F-FF50FE1D05AD}" type="pres">
      <dgm:prSet presAssocID="{427F88B9-C196-4E77-966E-32399D39C5BE}" presName="textRect" presStyleLbl="revTx" presStyleIdx="2" presStyleCnt="7">
        <dgm:presLayoutVars>
          <dgm:chMax val="1"/>
          <dgm:chPref val="1"/>
        </dgm:presLayoutVars>
      </dgm:prSet>
      <dgm:spPr/>
    </dgm:pt>
    <dgm:pt modelId="{BC6CBC9A-0261-4D7D-9FE3-D1E36A8CD25A}" type="pres">
      <dgm:prSet presAssocID="{3C89A19E-E6F6-4AAC-B55C-C842E44B30A5}" presName="sibTrans" presStyleLbl="sibTrans2D1" presStyleIdx="0" presStyleCnt="0"/>
      <dgm:spPr/>
    </dgm:pt>
    <dgm:pt modelId="{59B246E9-1555-433E-ABDE-45EF787F6A4F}" type="pres">
      <dgm:prSet presAssocID="{C4746C8B-3A93-40C6-BC63-6CCE78C21806}" presName="compNode" presStyleCnt="0"/>
      <dgm:spPr/>
    </dgm:pt>
    <dgm:pt modelId="{625EDE24-5706-4F6B-BCB4-E23EFD97273E}" type="pres">
      <dgm:prSet presAssocID="{C4746C8B-3A93-40C6-BC63-6CCE78C21806}" presName="iconBgRect" presStyleLbl="bgShp" presStyleIdx="3" presStyleCnt="7"/>
      <dgm:spPr/>
    </dgm:pt>
    <dgm:pt modelId="{C3BA7756-583E-47D8-A386-735D2927BD4F}" type="pres">
      <dgm:prSet presAssocID="{C4746C8B-3A93-40C6-BC63-6CCE78C2180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gnifying glass"/>
        </a:ext>
      </dgm:extLst>
    </dgm:pt>
    <dgm:pt modelId="{5335BF52-0B12-4FA1-AB72-6E6262521EAF}" type="pres">
      <dgm:prSet presAssocID="{C4746C8B-3A93-40C6-BC63-6CCE78C21806}" presName="spaceRect" presStyleCnt="0"/>
      <dgm:spPr/>
    </dgm:pt>
    <dgm:pt modelId="{AADAD99F-0097-453E-85EC-CC3A4DB0FEAB}" type="pres">
      <dgm:prSet presAssocID="{C4746C8B-3A93-40C6-BC63-6CCE78C21806}" presName="textRect" presStyleLbl="revTx" presStyleIdx="3" presStyleCnt="7">
        <dgm:presLayoutVars>
          <dgm:chMax val="1"/>
          <dgm:chPref val="1"/>
        </dgm:presLayoutVars>
      </dgm:prSet>
      <dgm:spPr/>
    </dgm:pt>
    <dgm:pt modelId="{AE796708-04B0-49E7-8DE4-1BF6C986A19B}" type="pres">
      <dgm:prSet presAssocID="{68D30333-9590-49F9-A11B-5C9B709A9083}" presName="sibTrans" presStyleLbl="sibTrans2D1" presStyleIdx="0" presStyleCnt="0"/>
      <dgm:spPr/>
    </dgm:pt>
    <dgm:pt modelId="{FB57CFF4-866C-4737-B3CF-8E7A1D2F3CC6}" type="pres">
      <dgm:prSet presAssocID="{52BA6747-BC34-489E-AAD3-F68E16A1BD81}" presName="compNode" presStyleCnt="0"/>
      <dgm:spPr/>
    </dgm:pt>
    <dgm:pt modelId="{0CDB0616-48BC-40DF-A0F3-F1E8AC1B8EDC}" type="pres">
      <dgm:prSet presAssocID="{52BA6747-BC34-489E-AAD3-F68E16A1BD81}" presName="iconBgRect" presStyleLbl="bgShp" presStyleIdx="4" presStyleCnt="7"/>
      <dgm:spPr/>
    </dgm:pt>
    <dgm:pt modelId="{AAD35018-2E02-478E-B3AB-DF0EEA4EAD55}" type="pres">
      <dgm:prSet presAssocID="{52BA6747-BC34-489E-AAD3-F68E16A1BD81}"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 List"/>
        </a:ext>
      </dgm:extLst>
    </dgm:pt>
    <dgm:pt modelId="{C99D4752-B2CB-4B6C-AB08-37A7A6451F4C}" type="pres">
      <dgm:prSet presAssocID="{52BA6747-BC34-489E-AAD3-F68E16A1BD81}" presName="spaceRect" presStyleCnt="0"/>
      <dgm:spPr/>
    </dgm:pt>
    <dgm:pt modelId="{7242B42B-7017-4F1C-A94B-C74B74134583}" type="pres">
      <dgm:prSet presAssocID="{52BA6747-BC34-489E-AAD3-F68E16A1BD81}" presName="textRect" presStyleLbl="revTx" presStyleIdx="4" presStyleCnt="7">
        <dgm:presLayoutVars>
          <dgm:chMax val="1"/>
          <dgm:chPref val="1"/>
        </dgm:presLayoutVars>
      </dgm:prSet>
      <dgm:spPr/>
    </dgm:pt>
    <dgm:pt modelId="{09093BA3-6DBF-46F8-9E66-35C8C026D5F8}" type="pres">
      <dgm:prSet presAssocID="{69CE56A6-20C9-4620-988C-C163F4383F03}" presName="sibTrans" presStyleLbl="sibTrans2D1" presStyleIdx="0" presStyleCnt="0"/>
      <dgm:spPr/>
    </dgm:pt>
    <dgm:pt modelId="{7C07920D-0E70-4832-84A9-C2B5AB5887B8}" type="pres">
      <dgm:prSet presAssocID="{33F03ABB-67AA-486C-97D7-CF59C38726F2}" presName="compNode" presStyleCnt="0"/>
      <dgm:spPr/>
    </dgm:pt>
    <dgm:pt modelId="{06701503-9460-4357-89DA-F62201575A75}" type="pres">
      <dgm:prSet presAssocID="{33F03ABB-67AA-486C-97D7-CF59C38726F2}" presName="iconBgRect" presStyleLbl="bgShp" presStyleIdx="5" presStyleCnt="7"/>
      <dgm:spPr/>
    </dgm:pt>
    <dgm:pt modelId="{297242BA-60F2-41F1-9115-4508C3AC2EC1}" type="pres">
      <dgm:prSet presAssocID="{33F03ABB-67AA-486C-97D7-CF59C38726F2}"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mark"/>
        </a:ext>
      </dgm:extLst>
    </dgm:pt>
    <dgm:pt modelId="{48058B27-447C-461D-81F3-818C3AF2A122}" type="pres">
      <dgm:prSet presAssocID="{33F03ABB-67AA-486C-97D7-CF59C38726F2}" presName="spaceRect" presStyleCnt="0"/>
      <dgm:spPr/>
    </dgm:pt>
    <dgm:pt modelId="{534486F2-1317-404E-BF99-D866F14FB774}" type="pres">
      <dgm:prSet presAssocID="{33F03ABB-67AA-486C-97D7-CF59C38726F2}" presName="textRect" presStyleLbl="revTx" presStyleIdx="5" presStyleCnt="7">
        <dgm:presLayoutVars>
          <dgm:chMax val="1"/>
          <dgm:chPref val="1"/>
        </dgm:presLayoutVars>
      </dgm:prSet>
      <dgm:spPr/>
    </dgm:pt>
    <dgm:pt modelId="{82EEC3C4-14F9-45B3-A690-2D3E45010168}" type="pres">
      <dgm:prSet presAssocID="{AE667890-ED01-44DA-B1FD-88ADF468BEE8}" presName="sibTrans" presStyleLbl="sibTrans2D1" presStyleIdx="0" presStyleCnt="0"/>
      <dgm:spPr/>
    </dgm:pt>
    <dgm:pt modelId="{30C15D15-4AFF-4D13-ACA8-044AC4B97C99}" type="pres">
      <dgm:prSet presAssocID="{B8153760-E423-41C0-942A-20DB66CFE42F}" presName="compNode" presStyleCnt="0"/>
      <dgm:spPr/>
    </dgm:pt>
    <dgm:pt modelId="{01FA62E6-64A2-41E0-8D64-E1055A9BF928}" type="pres">
      <dgm:prSet presAssocID="{B8153760-E423-41C0-942A-20DB66CFE42F}" presName="iconBgRect" presStyleLbl="bgShp" presStyleIdx="6" presStyleCnt="7"/>
      <dgm:spPr/>
    </dgm:pt>
    <dgm:pt modelId="{2D895AC7-F402-473A-A060-EF74A4A128E3}" type="pres">
      <dgm:prSet presAssocID="{B8153760-E423-41C0-942A-20DB66CFE42F}"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Medical"/>
        </a:ext>
      </dgm:extLst>
    </dgm:pt>
    <dgm:pt modelId="{9C022332-8354-4C14-BB21-10C0C1F40670}" type="pres">
      <dgm:prSet presAssocID="{B8153760-E423-41C0-942A-20DB66CFE42F}" presName="spaceRect" presStyleCnt="0"/>
      <dgm:spPr/>
    </dgm:pt>
    <dgm:pt modelId="{7281EBE5-BEDE-4BC6-8780-D3D9A5040FC1}" type="pres">
      <dgm:prSet presAssocID="{B8153760-E423-41C0-942A-20DB66CFE42F}" presName="textRect" presStyleLbl="revTx" presStyleIdx="6" presStyleCnt="7">
        <dgm:presLayoutVars>
          <dgm:chMax val="1"/>
          <dgm:chPref val="1"/>
        </dgm:presLayoutVars>
      </dgm:prSet>
      <dgm:spPr/>
    </dgm:pt>
  </dgm:ptLst>
  <dgm:cxnLst>
    <dgm:cxn modelId="{A8729E0C-F4BC-4C36-A287-49B5F6C160A8}" type="presOf" srcId="{C4746C8B-3A93-40C6-BC63-6CCE78C21806}" destId="{AADAD99F-0097-453E-85EC-CC3A4DB0FEAB}" srcOrd="0" destOrd="0" presId="urn:microsoft.com/office/officeart/2018/2/layout/IconCircleList"/>
    <dgm:cxn modelId="{DCE23D10-250B-4BF4-B0C6-5323EC6CA493}" type="presOf" srcId="{33F03ABB-67AA-486C-97D7-CF59C38726F2}" destId="{534486F2-1317-404E-BF99-D866F14FB774}" srcOrd="0" destOrd="0" presId="urn:microsoft.com/office/officeart/2018/2/layout/IconCircleList"/>
    <dgm:cxn modelId="{294B0515-B87D-4683-BFB3-3275CCF78D5B}" type="presOf" srcId="{AE667890-ED01-44DA-B1FD-88ADF468BEE8}" destId="{82EEC3C4-14F9-45B3-A690-2D3E45010168}" srcOrd="0" destOrd="0" presId="urn:microsoft.com/office/officeart/2018/2/layout/IconCircleList"/>
    <dgm:cxn modelId="{47378536-983C-4525-ADC4-78F21ECDE55A}" type="presOf" srcId="{3C89A19E-E6F6-4AAC-B55C-C842E44B30A5}" destId="{BC6CBC9A-0261-4D7D-9FE3-D1E36A8CD25A}" srcOrd="0" destOrd="0" presId="urn:microsoft.com/office/officeart/2018/2/layout/IconCircleList"/>
    <dgm:cxn modelId="{C2B31961-D3F3-42C3-B265-52CCEF58F59E}" srcId="{FC0FA5FF-1101-4DEF-9D3A-064FE946D6B8}" destId="{B8153760-E423-41C0-942A-20DB66CFE42F}" srcOrd="6" destOrd="0" parTransId="{296CFC5E-778B-4EE6-95F8-0B3C41FC1FE8}" sibTransId="{0C7D4CA7-E4FB-4134-9E29-F126810BFB2C}"/>
    <dgm:cxn modelId="{5A260963-8009-41CB-9E81-7EB6043A377B}" srcId="{FC0FA5FF-1101-4DEF-9D3A-064FE946D6B8}" destId="{427F88B9-C196-4E77-966E-32399D39C5BE}" srcOrd="2" destOrd="0" parTransId="{6997FF34-7A26-4B0B-A5F9-890504BED0F8}" sibTransId="{3C89A19E-E6F6-4AAC-B55C-C842E44B30A5}"/>
    <dgm:cxn modelId="{0A090D4C-6D77-44DA-841D-4DE9BDE6F864}" type="presOf" srcId="{FC0FA5FF-1101-4DEF-9D3A-064FE946D6B8}" destId="{7C12140A-93F8-4FA3-B38F-5BE4A74157A9}" srcOrd="0" destOrd="0" presId="urn:microsoft.com/office/officeart/2018/2/layout/IconCircleList"/>
    <dgm:cxn modelId="{7B193E6C-A854-492A-8310-BAC1606161C1}" type="presOf" srcId="{69CE56A6-20C9-4620-988C-C163F4383F03}" destId="{09093BA3-6DBF-46F8-9E66-35C8C026D5F8}" srcOrd="0" destOrd="0" presId="urn:microsoft.com/office/officeart/2018/2/layout/IconCircleList"/>
    <dgm:cxn modelId="{DA828D6F-0E28-49C0-822F-FA859421AD54}" type="presOf" srcId="{16DBDC0E-E85A-44F0-88C3-F4E9BA1B9FBA}" destId="{919C235E-20F5-45F2-A5DE-6C222C3AA0D7}" srcOrd="0" destOrd="0" presId="urn:microsoft.com/office/officeart/2018/2/layout/IconCircleList"/>
    <dgm:cxn modelId="{B5ACFB77-C157-46FB-B2E6-4C4151061583}" srcId="{FC0FA5FF-1101-4DEF-9D3A-064FE946D6B8}" destId="{F74B8589-6FF2-4685-AFCA-4F88E200F8F0}" srcOrd="0" destOrd="0" parTransId="{E682F26B-D7A0-4729-937F-28925659420B}" sibTransId="{16DBDC0E-E85A-44F0-88C3-F4E9BA1B9FBA}"/>
    <dgm:cxn modelId="{1E14EB58-BA0D-4C00-A4CF-3F9C41FBF1C0}" type="presOf" srcId="{427F88B9-C196-4E77-966E-32399D39C5BE}" destId="{F6740DE5-F51A-4F81-9A2F-FF50FE1D05AD}" srcOrd="0" destOrd="0" presId="urn:microsoft.com/office/officeart/2018/2/layout/IconCircleList"/>
    <dgm:cxn modelId="{81E3838E-CA33-40F5-9708-6DBD67DC036B}" type="presOf" srcId="{F74B8589-6FF2-4685-AFCA-4F88E200F8F0}" destId="{175F9D49-8C5A-4683-BB56-598FCB9AB003}" srcOrd="0" destOrd="0" presId="urn:microsoft.com/office/officeart/2018/2/layout/IconCircleList"/>
    <dgm:cxn modelId="{5699149C-AC21-4DA8-A99B-F67EE5158FCF}" type="presOf" srcId="{68D30333-9590-49F9-A11B-5C9B709A9083}" destId="{AE796708-04B0-49E7-8DE4-1BF6C986A19B}" srcOrd="0" destOrd="0" presId="urn:microsoft.com/office/officeart/2018/2/layout/IconCircleList"/>
    <dgm:cxn modelId="{F617F2BD-67B1-4369-9BF6-B804F632451E}" srcId="{FC0FA5FF-1101-4DEF-9D3A-064FE946D6B8}" destId="{B592850A-241D-484F-9CFA-C22F5A5C1A3B}" srcOrd="1" destOrd="0" parTransId="{96E9D254-6AF4-436F-996F-2D9003970D64}" sibTransId="{5B32D554-DD22-4212-8403-7DDBD3862123}"/>
    <dgm:cxn modelId="{D4CB2CC2-0056-4092-A8EC-050600139CF0}" srcId="{FC0FA5FF-1101-4DEF-9D3A-064FE946D6B8}" destId="{C4746C8B-3A93-40C6-BC63-6CCE78C21806}" srcOrd="3" destOrd="0" parTransId="{989ACF64-3D48-4B4D-AB0F-8AF8E4A5DB8C}" sibTransId="{68D30333-9590-49F9-A11B-5C9B709A9083}"/>
    <dgm:cxn modelId="{1E0967C4-C09C-4790-8AA9-55634E1571DA}" type="presOf" srcId="{B592850A-241D-484F-9CFA-C22F5A5C1A3B}" destId="{9DAB0518-6E5E-4C32-AC2C-4D7028D3FA7D}" srcOrd="0" destOrd="0" presId="urn:microsoft.com/office/officeart/2018/2/layout/IconCircleList"/>
    <dgm:cxn modelId="{A57D01CE-B302-4D8F-9276-7EE9847C2B57}" type="presOf" srcId="{52BA6747-BC34-489E-AAD3-F68E16A1BD81}" destId="{7242B42B-7017-4F1C-A94B-C74B74134583}" srcOrd="0" destOrd="0" presId="urn:microsoft.com/office/officeart/2018/2/layout/IconCircleList"/>
    <dgm:cxn modelId="{D65C07DB-A35F-40AA-95B9-AAB8F6D7488C}" type="presOf" srcId="{B8153760-E423-41C0-942A-20DB66CFE42F}" destId="{7281EBE5-BEDE-4BC6-8780-D3D9A5040FC1}" srcOrd="0" destOrd="0" presId="urn:microsoft.com/office/officeart/2018/2/layout/IconCircleList"/>
    <dgm:cxn modelId="{2CA615E6-5E55-490C-BAD9-5E6C747ECC6C}" srcId="{FC0FA5FF-1101-4DEF-9D3A-064FE946D6B8}" destId="{33F03ABB-67AA-486C-97D7-CF59C38726F2}" srcOrd="5" destOrd="0" parTransId="{917175A9-9A60-4582-965C-5D273360F325}" sibTransId="{AE667890-ED01-44DA-B1FD-88ADF468BEE8}"/>
    <dgm:cxn modelId="{B1AEEBE9-7FC8-4D4A-B334-63FC129C513C}" srcId="{FC0FA5FF-1101-4DEF-9D3A-064FE946D6B8}" destId="{52BA6747-BC34-489E-AAD3-F68E16A1BD81}" srcOrd="4" destOrd="0" parTransId="{4EC3AB3D-F875-4C59-8D68-0C9E934E5187}" sibTransId="{69CE56A6-20C9-4620-988C-C163F4383F03}"/>
    <dgm:cxn modelId="{4D41E6EC-B127-456B-8709-D62779987804}" type="presOf" srcId="{5B32D554-DD22-4212-8403-7DDBD3862123}" destId="{0D7455C9-D005-41EB-BFF3-06BA05764EC6}" srcOrd="0" destOrd="0" presId="urn:microsoft.com/office/officeart/2018/2/layout/IconCircleList"/>
    <dgm:cxn modelId="{A5139E09-3B16-45AE-961A-800074C9BFF6}" type="presParOf" srcId="{7C12140A-93F8-4FA3-B38F-5BE4A74157A9}" destId="{AE8BFA22-08E9-45AB-8023-C1AB53F22FD6}" srcOrd="0" destOrd="0" presId="urn:microsoft.com/office/officeart/2018/2/layout/IconCircleList"/>
    <dgm:cxn modelId="{C54E339F-6EE7-431C-91EE-3605320DB115}" type="presParOf" srcId="{AE8BFA22-08E9-45AB-8023-C1AB53F22FD6}" destId="{5FD618B6-7816-495C-8A59-6ADFC096EC98}" srcOrd="0" destOrd="0" presId="urn:microsoft.com/office/officeart/2018/2/layout/IconCircleList"/>
    <dgm:cxn modelId="{564836DC-31F6-422F-B276-BDC74A66193D}" type="presParOf" srcId="{5FD618B6-7816-495C-8A59-6ADFC096EC98}" destId="{8C7AF7A7-ED46-4206-AC24-C03BE8776172}" srcOrd="0" destOrd="0" presId="urn:microsoft.com/office/officeart/2018/2/layout/IconCircleList"/>
    <dgm:cxn modelId="{62A74C01-B29E-4210-818D-066850182374}" type="presParOf" srcId="{5FD618B6-7816-495C-8A59-6ADFC096EC98}" destId="{06DFB490-F189-43AB-A752-E77FF37DEBC8}" srcOrd="1" destOrd="0" presId="urn:microsoft.com/office/officeart/2018/2/layout/IconCircleList"/>
    <dgm:cxn modelId="{99EC4B58-C0BE-4146-92F2-9672D8892ADA}" type="presParOf" srcId="{5FD618B6-7816-495C-8A59-6ADFC096EC98}" destId="{93B7E32C-1031-499D-B7F4-C961E2470EDE}" srcOrd="2" destOrd="0" presId="urn:microsoft.com/office/officeart/2018/2/layout/IconCircleList"/>
    <dgm:cxn modelId="{DD47654F-5244-45EA-B343-803ED2ABEFD7}" type="presParOf" srcId="{5FD618B6-7816-495C-8A59-6ADFC096EC98}" destId="{175F9D49-8C5A-4683-BB56-598FCB9AB003}" srcOrd="3" destOrd="0" presId="urn:microsoft.com/office/officeart/2018/2/layout/IconCircleList"/>
    <dgm:cxn modelId="{0DF9586B-9DCC-4AF9-9C6A-35D523937451}" type="presParOf" srcId="{AE8BFA22-08E9-45AB-8023-C1AB53F22FD6}" destId="{919C235E-20F5-45F2-A5DE-6C222C3AA0D7}" srcOrd="1" destOrd="0" presId="urn:microsoft.com/office/officeart/2018/2/layout/IconCircleList"/>
    <dgm:cxn modelId="{9195842A-F733-4321-8F74-E17F747FBB07}" type="presParOf" srcId="{AE8BFA22-08E9-45AB-8023-C1AB53F22FD6}" destId="{7CC97DAE-BA6D-41B8-82BE-2DD8C84FC351}" srcOrd="2" destOrd="0" presId="urn:microsoft.com/office/officeart/2018/2/layout/IconCircleList"/>
    <dgm:cxn modelId="{A816C64B-FEB9-4F36-842A-45A0B1643D38}" type="presParOf" srcId="{7CC97DAE-BA6D-41B8-82BE-2DD8C84FC351}" destId="{4775A954-75B6-4BBE-99AB-23ED197F23EC}" srcOrd="0" destOrd="0" presId="urn:microsoft.com/office/officeart/2018/2/layout/IconCircleList"/>
    <dgm:cxn modelId="{A05F0EE6-685E-4042-930F-EC5E58C0D816}" type="presParOf" srcId="{7CC97DAE-BA6D-41B8-82BE-2DD8C84FC351}" destId="{37F3EB7F-ECDF-4C81-A8D9-7A375326598E}" srcOrd="1" destOrd="0" presId="urn:microsoft.com/office/officeart/2018/2/layout/IconCircleList"/>
    <dgm:cxn modelId="{E756D411-6E06-4EB5-81B6-93B9C678E20D}" type="presParOf" srcId="{7CC97DAE-BA6D-41B8-82BE-2DD8C84FC351}" destId="{BABB9A01-A515-4443-BA7E-7DA7194FD76D}" srcOrd="2" destOrd="0" presId="urn:microsoft.com/office/officeart/2018/2/layout/IconCircleList"/>
    <dgm:cxn modelId="{B4006942-195A-4F9F-A956-27D54B95362A}" type="presParOf" srcId="{7CC97DAE-BA6D-41B8-82BE-2DD8C84FC351}" destId="{9DAB0518-6E5E-4C32-AC2C-4D7028D3FA7D}" srcOrd="3" destOrd="0" presId="urn:microsoft.com/office/officeart/2018/2/layout/IconCircleList"/>
    <dgm:cxn modelId="{B4595535-6B69-4FE4-8DB3-D9B5FF0CD8CB}" type="presParOf" srcId="{AE8BFA22-08E9-45AB-8023-C1AB53F22FD6}" destId="{0D7455C9-D005-41EB-BFF3-06BA05764EC6}" srcOrd="3" destOrd="0" presId="urn:microsoft.com/office/officeart/2018/2/layout/IconCircleList"/>
    <dgm:cxn modelId="{8ED17165-32B9-4396-91B0-D5117711841C}" type="presParOf" srcId="{AE8BFA22-08E9-45AB-8023-C1AB53F22FD6}" destId="{E60BE218-99AB-42BE-B28E-517C6BCA11E3}" srcOrd="4" destOrd="0" presId="urn:microsoft.com/office/officeart/2018/2/layout/IconCircleList"/>
    <dgm:cxn modelId="{59B805B6-2E83-4A91-8BF8-A737A1EF0195}" type="presParOf" srcId="{E60BE218-99AB-42BE-B28E-517C6BCA11E3}" destId="{91AFEB63-31C6-4C5C-9BA1-4962ABEC25B6}" srcOrd="0" destOrd="0" presId="urn:microsoft.com/office/officeart/2018/2/layout/IconCircleList"/>
    <dgm:cxn modelId="{FBE17254-1ED5-48D8-AE8F-AFF1B110908E}" type="presParOf" srcId="{E60BE218-99AB-42BE-B28E-517C6BCA11E3}" destId="{0674465D-9483-42E3-8BFA-4BF283E9B7F0}" srcOrd="1" destOrd="0" presId="urn:microsoft.com/office/officeart/2018/2/layout/IconCircleList"/>
    <dgm:cxn modelId="{BDB3BBC0-60CC-44F0-9BEB-173465AF3365}" type="presParOf" srcId="{E60BE218-99AB-42BE-B28E-517C6BCA11E3}" destId="{8C6D3269-ED18-4CA9-862B-66FC7E12D36F}" srcOrd="2" destOrd="0" presId="urn:microsoft.com/office/officeart/2018/2/layout/IconCircleList"/>
    <dgm:cxn modelId="{217B6313-5877-4357-A7DE-8A9D9E10B88F}" type="presParOf" srcId="{E60BE218-99AB-42BE-B28E-517C6BCA11E3}" destId="{F6740DE5-F51A-4F81-9A2F-FF50FE1D05AD}" srcOrd="3" destOrd="0" presId="urn:microsoft.com/office/officeart/2018/2/layout/IconCircleList"/>
    <dgm:cxn modelId="{83FE7F1C-F256-46EB-9D8D-F020EEB9D97C}" type="presParOf" srcId="{AE8BFA22-08E9-45AB-8023-C1AB53F22FD6}" destId="{BC6CBC9A-0261-4D7D-9FE3-D1E36A8CD25A}" srcOrd="5" destOrd="0" presId="urn:microsoft.com/office/officeart/2018/2/layout/IconCircleList"/>
    <dgm:cxn modelId="{C3C79110-E792-4E65-9309-06AD631AF439}" type="presParOf" srcId="{AE8BFA22-08E9-45AB-8023-C1AB53F22FD6}" destId="{59B246E9-1555-433E-ABDE-45EF787F6A4F}" srcOrd="6" destOrd="0" presId="urn:microsoft.com/office/officeart/2018/2/layout/IconCircleList"/>
    <dgm:cxn modelId="{78F21A2F-B203-4A83-9559-C0E87FEA3FE5}" type="presParOf" srcId="{59B246E9-1555-433E-ABDE-45EF787F6A4F}" destId="{625EDE24-5706-4F6B-BCB4-E23EFD97273E}" srcOrd="0" destOrd="0" presId="urn:microsoft.com/office/officeart/2018/2/layout/IconCircleList"/>
    <dgm:cxn modelId="{B8FB276D-5D84-4DF7-A122-F22DC3BE1D4A}" type="presParOf" srcId="{59B246E9-1555-433E-ABDE-45EF787F6A4F}" destId="{C3BA7756-583E-47D8-A386-735D2927BD4F}" srcOrd="1" destOrd="0" presId="urn:microsoft.com/office/officeart/2018/2/layout/IconCircleList"/>
    <dgm:cxn modelId="{E30FB1E0-AB37-4E92-86A8-67DC68F38991}" type="presParOf" srcId="{59B246E9-1555-433E-ABDE-45EF787F6A4F}" destId="{5335BF52-0B12-4FA1-AB72-6E6262521EAF}" srcOrd="2" destOrd="0" presId="urn:microsoft.com/office/officeart/2018/2/layout/IconCircleList"/>
    <dgm:cxn modelId="{46D862EB-C300-4479-9856-6A59C6F852ED}" type="presParOf" srcId="{59B246E9-1555-433E-ABDE-45EF787F6A4F}" destId="{AADAD99F-0097-453E-85EC-CC3A4DB0FEAB}" srcOrd="3" destOrd="0" presId="urn:microsoft.com/office/officeart/2018/2/layout/IconCircleList"/>
    <dgm:cxn modelId="{EB6E5154-9507-4558-94C1-75213604F5B9}" type="presParOf" srcId="{AE8BFA22-08E9-45AB-8023-C1AB53F22FD6}" destId="{AE796708-04B0-49E7-8DE4-1BF6C986A19B}" srcOrd="7" destOrd="0" presId="urn:microsoft.com/office/officeart/2018/2/layout/IconCircleList"/>
    <dgm:cxn modelId="{DEA0FA83-8F0A-4DB1-98D5-0D23A34755D9}" type="presParOf" srcId="{AE8BFA22-08E9-45AB-8023-C1AB53F22FD6}" destId="{FB57CFF4-866C-4737-B3CF-8E7A1D2F3CC6}" srcOrd="8" destOrd="0" presId="urn:microsoft.com/office/officeart/2018/2/layout/IconCircleList"/>
    <dgm:cxn modelId="{A12B8C80-26E9-44F4-8B9E-C642A41480D9}" type="presParOf" srcId="{FB57CFF4-866C-4737-B3CF-8E7A1D2F3CC6}" destId="{0CDB0616-48BC-40DF-A0F3-F1E8AC1B8EDC}" srcOrd="0" destOrd="0" presId="urn:microsoft.com/office/officeart/2018/2/layout/IconCircleList"/>
    <dgm:cxn modelId="{F8799FEB-BE2D-4D06-A05A-E52758F214AA}" type="presParOf" srcId="{FB57CFF4-866C-4737-B3CF-8E7A1D2F3CC6}" destId="{AAD35018-2E02-478E-B3AB-DF0EEA4EAD55}" srcOrd="1" destOrd="0" presId="urn:microsoft.com/office/officeart/2018/2/layout/IconCircleList"/>
    <dgm:cxn modelId="{23DC552D-1296-4046-8BEB-0FC16C15D799}" type="presParOf" srcId="{FB57CFF4-866C-4737-B3CF-8E7A1D2F3CC6}" destId="{C99D4752-B2CB-4B6C-AB08-37A7A6451F4C}" srcOrd="2" destOrd="0" presId="urn:microsoft.com/office/officeart/2018/2/layout/IconCircleList"/>
    <dgm:cxn modelId="{4A2048A1-0DD1-44C1-A6A0-935F834DC9FA}" type="presParOf" srcId="{FB57CFF4-866C-4737-B3CF-8E7A1D2F3CC6}" destId="{7242B42B-7017-4F1C-A94B-C74B74134583}" srcOrd="3" destOrd="0" presId="urn:microsoft.com/office/officeart/2018/2/layout/IconCircleList"/>
    <dgm:cxn modelId="{ACADF391-365B-4688-B051-3A906F4FA01C}" type="presParOf" srcId="{AE8BFA22-08E9-45AB-8023-C1AB53F22FD6}" destId="{09093BA3-6DBF-46F8-9E66-35C8C026D5F8}" srcOrd="9" destOrd="0" presId="urn:microsoft.com/office/officeart/2018/2/layout/IconCircleList"/>
    <dgm:cxn modelId="{0FD9BB56-5561-4C37-A14E-C6D8C48608DF}" type="presParOf" srcId="{AE8BFA22-08E9-45AB-8023-C1AB53F22FD6}" destId="{7C07920D-0E70-4832-84A9-C2B5AB5887B8}" srcOrd="10" destOrd="0" presId="urn:microsoft.com/office/officeart/2018/2/layout/IconCircleList"/>
    <dgm:cxn modelId="{ABB29CD6-D477-460A-8125-26B88E550B04}" type="presParOf" srcId="{7C07920D-0E70-4832-84A9-C2B5AB5887B8}" destId="{06701503-9460-4357-89DA-F62201575A75}" srcOrd="0" destOrd="0" presId="urn:microsoft.com/office/officeart/2018/2/layout/IconCircleList"/>
    <dgm:cxn modelId="{C6BE2D40-C6B6-4526-BCE7-0D837EBF4C5C}" type="presParOf" srcId="{7C07920D-0E70-4832-84A9-C2B5AB5887B8}" destId="{297242BA-60F2-41F1-9115-4508C3AC2EC1}" srcOrd="1" destOrd="0" presId="urn:microsoft.com/office/officeart/2018/2/layout/IconCircleList"/>
    <dgm:cxn modelId="{80C20F9E-F811-4986-9176-356C65D4DA6C}" type="presParOf" srcId="{7C07920D-0E70-4832-84A9-C2B5AB5887B8}" destId="{48058B27-447C-461D-81F3-818C3AF2A122}" srcOrd="2" destOrd="0" presId="urn:microsoft.com/office/officeart/2018/2/layout/IconCircleList"/>
    <dgm:cxn modelId="{B1AF3267-5DC6-4A45-A932-278DF635DFAA}" type="presParOf" srcId="{7C07920D-0E70-4832-84A9-C2B5AB5887B8}" destId="{534486F2-1317-404E-BF99-D866F14FB774}" srcOrd="3" destOrd="0" presId="urn:microsoft.com/office/officeart/2018/2/layout/IconCircleList"/>
    <dgm:cxn modelId="{14162DEC-ED6C-4B96-B22B-3FFA3DA380B5}" type="presParOf" srcId="{AE8BFA22-08E9-45AB-8023-C1AB53F22FD6}" destId="{82EEC3C4-14F9-45B3-A690-2D3E45010168}" srcOrd="11" destOrd="0" presId="urn:microsoft.com/office/officeart/2018/2/layout/IconCircleList"/>
    <dgm:cxn modelId="{96E31A02-397F-46D9-90A9-C60F1169AF80}" type="presParOf" srcId="{AE8BFA22-08E9-45AB-8023-C1AB53F22FD6}" destId="{30C15D15-4AFF-4D13-ACA8-044AC4B97C99}" srcOrd="12" destOrd="0" presId="urn:microsoft.com/office/officeart/2018/2/layout/IconCircleList"/>
    <dgm:cxn modelId="{C02873E6-34EF-4DA7-B74A-611F2636043C}" type="presParOf" srcId="{30C15D15-4AFF-4D13-ACA8-044AC4B97C99}" destId="{01FA62E6-64A2-41E0-8D64-E1055A9BF928}" srcOrd="0" destOrd="0" presId="urn:microsoft.com/office/officeart/2018/2/layout/IconCircleList"/>
    <dgm:cxn modelId="{6CBACFFE-69AD-47B1-BF9D-1F73FDBF7F0E}" type="presParOf" srcId="{30C15D15-4AFF-4D13-ACA8-044AC4B97C99}" destId="{2D895AC7-F402-473A-A060-EF74A4A128E3}" srcOrd="1" destOrd="0" presId="urn:microsoft.com/office/officeart/2018/2/layout/IconCircleList"/>
    <dgm:cxn modelId="{03BCC241-DED0-4222-93CB-4A6915D381FC}" type="presParOf" srcId="{30C15D15-4AFF-4D13-ACA8-044AC4B97C99}" destId="{9C022332-8354-4C14-BB21-10C0C1F40670}" srcOrd="2" destOrd="0" presId="urn:microsoft.com/office/officeart/2018/2/layout/IconCircleList"/>
    <dgm:cxn modelId="{09C78BF7-FF99-4DE1-BB8B-20F635672D17}" type="presParOf" srcId="{30C15D15-4AFF-4D13-ACA8-044AC4B97C99}" destId="{7281EBE5-BEDE-4BC6-8780-D3D9A5040FC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1493DF-3F22-4464-89CD-4F3A260BFB44}"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D62AA8DA-2A2F-45F5-A14E-1F60C2859E76}">
      <dgm:prSet/>
      <dgm:spPr/>
      <dgm:t>
        <a:bodyPr/>
        <a:lstStyle/>
        <a:p>
          <a:r>
            <a:rPr lang="en-GB" dirty="0"/>
            <a:t>Verbal and written pressure ulcer prevention education to patient and/or family/carers</a:t>
          </a:r>
          <a:endParaRPr lang="en-US" dirty="0"/>
        </a:p>
      </dgm:t>
    </dgm:pt>
    <dgm:pt modelId="{12E72EE8-5F89-4073-95C3-73B520F90DE0}" type="parTrans" cxnId="{C389ED13-4901-47BC-8971-7CE696341F09}">
      <dgm:prSet/>
      <dgm:spPr/>
      <dgm:t>
        <a:bodyPr/>
        <a:lstStyle/>
        <a:p>
          <a:endParaRPr lang="en-US"/>
        </a:p>
      </dgm:t>
    </dgm:pt>
    <dgm:pt modelId="{091CB249-7F7C-41D0-8832-C5A883C3B50D}" type="sibTrans" cxnId="{C389ED13-4901-47BC-8971-7CE696341F09}">
      <dgm:prSet/>
      <dgm:spPr/>
      <dgm:t>
        <a:bodyPr/>
        <a:lstStyle/>
        <a:p>
          <a:endParaRPr lang="en-US"/>
        </a:p>
      </dgm:t>
    </dgm:pt>
    <dgm:pt modelId="{33E5FDE2-0906-44F8-BB31-799D9A7F749D}">
      <dgm:prSet/>
      <dgm:spPr/>
      <dgm:t>
        <a:bodyPr/>
        <a:lstStyle/>
        <a:p>
          <a:r>
            <a:rPr lang="en-GB"/>
            <a:t>Incident report MASD and Category 2 pressure ulcers and above </a:t>
          </a:r>
          <a:endParaRPr lang="en-US"/>
        </a:p>
      </dgm:t>
    </dgm:pt>
    <dgm:pt modelId="{0255C8D3-A87D-4B9B-A884-8020AC3D454B}" type="parTrans" cxnId="{0ABAF5D0-C023-4F06-88CF-2F91165887A4}">
      <dgm:prSet/>
      <dgm:spPr/>
      <dgm:t>
        <a:bodyPr/>
        <a:lstStyle/>
        <a:p>
          <a:endParaRPr lang="en-US"/>
        </a:p>
      </dgm:t>
    </dgm:pt>
    <dgm:pt modelId="{B39610CC-9A4A-4515-9FFC-E5BFADC5FB25}" type="sibTrans" cxnId="{0ABAF5D0-C023-4F06-88CF-2F91165887A4}">
      <dgm:prSet/>
      <dgm:spPr/>
      <dgm:t>
        <a:bodyPr/>
        <a:lstStyle/>
        <a:p>
          <a:endParaRPr lang="en-US"/>
        </a:p>
      </dgm:t>
    </dgm:pt>
    <dgm:pt modelId="{A63B1822-82B4-4164-A9A7-6D07B1D88BD5}">
      <dgm:prSet/>
      <dgm:spPr/>
      <dgm:t>
        <a:bodyPr/>
        <a:lstStyle/>
        <a:p>
          <a:r>
            <a:rPr lang="en-GB"/>
            <a:t>Consider referrals to wider members of the MDT </a:t>
          </a:r>
          <a:endParaRPr lang="en-US"/>
        </a:p>
      </dgm:t>
    </dgm:pt>
    <dgm:pt modelId="{BAAF4127-4C0D-46EF-ADE2-D77650D38145}" type="parTrans" cxnId="{B5562822-E166-4CB8-A58E-CCE4A49CA765}">
      <dgm:prSet/>
      <dgm:spPr/>
      <dgm:t>
        <a:bodyPr/>
        <a:lstStyle/>
        <a:p>
          <a:endParaRPr lang="en-US"/>
        </a:p>
      </dgm:t>
    </dgm:pt>
    <dgm:pt modelId="{178961D0-95DC-427C-8CA9-ECB3A3B85605}" type="sibTrans" cxnId="{B5562822-E166-4CB8-A58E-CCE4A49CA765}">
      <dgm:prSet/>
      <dgm:spPr/>
      <dgm:t>
        <a:bodyPr/>
        <a:lstStyle/>
        <a:p>
          <a:endParaRPr lang="en-US"/>
        </a:p>
      </dgm:t>
    </dgm:pt>
    <dgm:pt modelId="{498693DA-32BF-47A5-8055-7F191ACDC8C0}">
      <dgm:prSet/>
      <dgm:spPr/>
      <dgm:t>
        <a:bodyPr/>
        <a:lstStyle/>
        <a:p>
          <a:r>
            <a:rPr lang="en-GB"/>
            <a:t>Tissue Viability, Podiatry, Bladder &amp; Bowel/Incontinence team, Moving &amp; handling, Safeguarding, SALT, Dietician, Physiotherapy</a:t>
          </a:r>
          <a:endParaRPr lang="en-US"/>
        </a:p>
      </dgm:t>
    </dgm:pt>
    <dgm:pt modelId="{F122A694-A499-41D1-9ABF-5C4CC01822AB}" type="parTrans" cxnId="{86113E1A-8494-453C-AB90-E6857003871C}">
      <dgm:prSet/>
      <dgm:spPr/>
      <dgm:t>
        <a:bodyPr/>
        <a:lstStyle/>
        <a:p>
          <a:endParaRPr lang="en-US"/>
        </a:p>
      </dgm:t>
    </dgm:pt>
    <dgm:pt modelId="{3A261144-DBFE-42BC-9C23-345742B62DD6}" type="sibTrans" cxnId="{86113E1A-8494-453C-AB90-E6857003871C}">
      <dgm:prSet/>
      <dgm:spPr/>
      <dgm:t>
        <a:bodyPr/>
        <a:lstStyle/>
        <a:p>
          <a:endParaRPr lang="en-US"/>
        </a:p>
      </dgm:t>
    </dgm:pt>
    <dgm:pt modelId="{2E2580D0-5C83-46E9-A326-FAA11469E510}">
      <dgm:prSet/>
      <dgm:spPr/>
      <dgm:t>
        <a:bodyPr/>
        <a:lstStyle/>
        <a:p>
          <a:r>
            <a:rPr lang="en-GB"/>
            <a:t>Clinical photography and wound assessment</a:t>
          </a:r>
          <a:endParaRPr lang="en-US"/>
        </a:p>
      </dgm:t>
    </dgm:pt>
    <dgm:pt modelId="{B03E91F3-415C-4D6B-894A-943A3D8230AC}" type="parTrans" cxnId="{9BFF3224-2519-4408-8EF8-481F09101A53}">
      <dgm:prSet/>
      <dgm:spPr/>
      <dgm:t>
        <a:bodyPr/>
        <a:lstStyle/>
        <a:p>
          <a:endParaRPr lang="en-US"/>
        </a:p>
      </dgm:t>
    </dgm:pt>
    <dgm:pt modelId="{AEED8641-EC2A-4555-B356-473D1B13AB9E}" type="sibTrans" cxnId="{9BFF3224-2519-4408-8EF8-481F09101A53}">
      <dgm:prSet/>
      <dgm:spPr/>
      <dgm:t>
        <a:bodyPr/>
        <a:lstStyle/>
        <a:p>
          <a:endParaRPr lang="en-US"/>
        </a:p>
      </dgm:t>
    </dgm:pt>
    <dgm:pt modelId="{AF65923A-0E0D-4876-B46F-CFC8DE0C1562}">
      <dgm:prSet/>
      <dgm:spPr/>
      <dgm:t>
        <a:bodyPr/>
        <a:lstStyle/>
        <a:p>
          <a:r>
            <a:rPr lang="en-GB"/>
            <a:t>Clear, concise documentation</a:t>
          </a:r>
          <a:endParaRPr lang="en-US"/>
        </a:p>
      </dgm:t>
    </dgm:pt>
    <dgm:pt modelId="{03A91C88-51DC-4F3A-B306-6AA0196AFE7F}" type="parTrans" cxnId="{A96AE1B8-99B9-4735-9FD6-CBFB7E8AD7A2}">
      <dgm:prSet/>
      <dgm:spPr/>
      <dgm:t>
        <a:bodyPr/>
        <a:lstStyle/>
        <a:p>
          <a:endParaRPr lang="en-US"/>
        </a:p>
      </dgm:t>
    </dgm:pt>
    <dgm:pt modelId="{02AFEE20-AD9E-4E56-AC58-49E79E33174E}" type="sibTrans" cxnId="{A96AE1B8-99B9-4735-9FD6-CBFB7E8AD7A2}">
      <dgm:prSet/>
      <dgm:spPr/>
      <dgm:t>
        <a:bodyPr/>
        <a:lstStyle/>
        <a:p>
          <a:endParaRPr lang="en-US"/>
        </a:p>
      </dgm:t>
    </dgm:pt>
    <dgm:pt modelId="{D9FCA9BC-C84F-4534-8870-C117440D977E}" type="pres">
      <dgm:prSet presAssocID="{EA1493DF-3F22-4464-89CD-4F3A260BFB44}" presName="diagram" presStyleCnt="0">
        <dgm:presLayoutVars>
          <dgm:dir/>
          <dgm:resizeHandles val="exact"/>
        </dgm:presLayoutVars>
      </dgm:prSet>
      <dgm:spPr/>
    </dgm:pt>
    <dgm:pt modelId="{9A1B034E-F981-4D72-80F8-EF4DF587DF1E}" type="pres">
      <dgm:prSet presAssocID="{D62AA8DA-2A2F-45F5-A14E-1F60C2859E76}" presName="node" presStyleLbl="node1" presStyleIdx="0" presStyleCnt="5">
        <dgm:presLayoutVars>
          <dgm:bulletEnabled val="1"/>
        </dgm:presLayoutVars>
      </dgm:prSet>
      <dgm:spPr/>
    </dgm:pt>
    <dgm:pt modelId="{B4B57B6E-19FB-45D0-8488-B837264B78BC}" type="pres">
      <dgm:prSet presAssocID="{091CB249-7F7C-41D0-8832-C5A883C3B50D}" presName="sibTrans" presStyleCnt="0"/>
      <dgm:spPr/>
    </dgm:pt>
    <dgm:pt modelId="{647C9DA1-5D85-4279-B553-7B399AF1A366}" type="pres">
      <dgm:prSet presAssocID="{33E5FDE2-0906-44F8-BB31-799D9A7F749D}" presName="node" presStyleLbl="node1" presStyleIdx="1" presStyleCnt="5">
        <dgm:presLayoutVars>
          <dgm:bulletEnabled val="1"/>
        </dgm:presLayoutVars>
      </dgm:prSet>
      <dgm:spPr/>
    </dgm:pt>
    <dgm:pt modelId="{9238200E-D7FD-4C9E-9E66-8AF8E6659897}" type="pres">
      <dgm:prSet presAssocID="{B39610CC-9A4A-4515-9FFC-E5BFADC5FB25}" presName="sibTrans" presStyleCnt="0"/>
      <dgm:spPr/>
    </dgm:pt>
    <dgm:pt modelId="{F32414C6-35BF-4FE1-8C86-956E504F974F}" type="pres">
      <dgm:prSet presAssocID="{A63B1822-82B4-4164-A9A7-6D07B1D88BD5}" presName="node" presStyleLbl="node1" presStyleIdx="2" presStyleCnt="5">
        <dgm:presLayoutVars>
          <dgm:bulletEnabled val="1"/>
        </dgm:presLayoutVars>
      </dgm:prSet>
      <dgm:spPr/>
    </dgm:pt>
    <dgm:pt modelId="{C1C736B6-5B34-41B6-9964-C5D4697267C7}" type="pres">
      <dgm:prSet presAssocID="{178961D0-95DC-427C-8CA9-ECB3A3B85605}" presName="sibTrans" presStyleCnt="0"/>
      <dgm:spPr/>
    </dgm:pt>
    <dgm:pt modelId="{4B91F807-9513-4285-8733-720ADA48891B}" type="pres">
      <dgm:prSet presAssocID="{2E2580D0-5C83-46E9-A326-FAA11469E510}" presName="node" presStyleLbl="node1" presStyleIdx="3" presStyleCnt="5">
        <dgm:presLayoutVars>
          <dgm:bulletEnabled val="1"/>
        </dgm:presLayoutVars>
      </dgm:prSet>
      <dgm:spPr/>
    </dgm:pt>
    <dgm:pt modelId="{F6821F79-9A6F-471E-A8F3-CCBE1FBF02B0}" type="pres">
      <dgm:prSet presAssocID="{AEED8641-EC2A-4555-B356-473D1B13AB9E}" presName="sibTrans" presStyleCnt="0"/>
      <dgm:spPr/>
    </dgm:pt>
    <dgm:pt modelId="{C295084D-D895-4B92-83D6-707CA12D0E97}" type="pres">
      <dgm:prSet presAssocID="{AF65923A-0E0D-4876-B46F-CFC8DE0C1562}" presName="node" presStyleLbl="node1" presStyleIdx="4" presStyleCnt="5">
        <dgm:presLayoutVars>
          <dgm:bulletEnabled val="1"/>
        </dgm:presLayoutVars>
      </dgm:prSet>
      <dgm:spPr/>
    </dgm:pt>
  </dgm:ptLst>
  <dgm:cxnLst>
    <dgm:cxn modelId="{D6D43E00-BC74-4046-B8D0-B52ED9C31E0F}" type="presOf" srcId="{A63B1822-82B4-4164-A9A7-6D07B1D88BD5}" destId="{F32414C6-35BF-4FE1-8C86-956E504F974F}" srcOrd="0" destOrd="0" presId="urn:microsoft.com/office/officeart/2005/8/layout/default"/>
    <dgm:cxn modelId="{C389ED13-4901-47BC-8971-7CE696341F09}" srcId="{EA1493DF-3F22-4464-89CD-4F3A260BFB44}" destId="{D62AA8DA-2A2F-45F5-A14E-1F60C2859E76}" srcOrd="0" destOrd="0" parTransId="{12E72EE8-5F89-4073-95C3-73B520F90DE0}" sibTransId="{091CB249-7F7C-41D0-8832-C5A883C3B50D}"/>
    <dgm:cxn modelId="{86113E1A-8494-453C-AB90-E6857003871C}" srcId="{A63B1822-82B4-4164-A9A7-6D07B1D88BD5}" destId="{498693DA-32BF-47A5-8055-7F191ACDC8C0}" srcOrd="0" destOrd="0" parTransId="{F122A694-A499-41D1-9ABF-5C4CC01822AB}" sibTransId="{3A261144-DBFE-42BC-9C23-345742B62DD6}"/>
    <dgm:cxn modelId="{B5562822-E166-4CB8-A58E-CCE4A49CA765}" srcId="{EA1493DF-3F22-4464-89CD-4F3A260BFB44}" destId="{A63B1822-82B4-4164-A9A7-6D07B1D88BD5}" srcOrd="2" destOrd="0" parTransId="{BAAF4127-4C0D-46EF-ADE2-D77650D38145}" sibTransId="{178961D0-95DC-427C-8CA9-ECB3A3B85605}"/>
    <dgm:cxn modelId="{9BFF3224-2519-4408-8EF8-481F09101A53}" srcId="{EA1493DF-3F22-4464-89CD-4F3A260BFB44}" destId="{2E2580D0-5C83-46E9-A326-FAA11469E510}" srcOrd="3" destOrd="0" parTransId="{B03E91F3-415C-4D6B-894A-943A3D8230AC}" sibTransId="{AEED8641-EC2A-4555-B356-473D1B13AB9E}"/>
    <dgm:cxn modelId="{38929B26-2085-41AB-8F1A-A4EA57B07EB3}" type="presOf" srcId="{2E2580D0-5C83-46E9-A326-FAA11469E510}" destId="{4B91F807-9513-4285-8733-720ADA48891B}" srcOrd="0" destOrd="0" presId="urn:microsoft.com/office/officeart/2005/8/layout/default"/>
    <dgm:cxn modelId="{5628CD2F-F66D-47E2-9C66-C18AF0379028}" type="presOf" srcId="{AF65923A-0E0D-4876-B46F-CFC8DE0C1562}" destId="{C295084D-D895-4B92-83D6-707CA12D0E97}" srcOrd="0" destOrd="0" presId="urn:microsoft.com/office/officeart/2005/8/layout/default"/>
    <dgm:cxn modelId="{8AD15741-F5E9-4B3E-887D-CA55E739FA36}" type="presOf" srcId="{D62AA8DA-2A2F-45F5-A14E-1F60C2859E76}" destId="{9A1B034E-F981-4D72-80F8-EF4DF587DF1E}" srcOrd="0" destOrd="0" presId="urn:microsoft.com/office/officeart/2005/8/layout/default"/>
    <dgm:cxn modelId="{7CD7C885-6571-4605-AF86-3FF68ADA2FA5}" type="presOf" srcId="{EA1493DF-3F22-4464-89CD-4F3A260BFB44}" destId="{D9FCA9BC-C84F-4534-8870-C117440D977E}" srcOrd="0" destOrd="0" presId="urn:microsoft.com/office/officeart/2005/8/layout/default"/>
    <dgm:cxn modelId="{6BD05DA7-9C03-4621-AD38-52B97E0F7F49}" type="presOf" srcId="{33E5FDE2-0906-44F8-BB31-799D9A7F749D}" destId="{647C9DA1-5D85-4279-B553-7B399AF1A366}" srcOrd="0" destOrd="0" presId="urn:microsoft.com/office/officeart/2005/8/layout/default"/>
    <dgm:cxn modelId="{A96AE1B8-99B9-4735-9FD6-CBFB7E8AD7A2}" srcId="{EA1493DF-3F22-4464-89CD-4F3A260BFB44}" destId="{AF65923A-0E0D-4876-B46F-CFC8DE0C1562}" srcOrd="4" destOrd="0" parTransId="{03A91C88-51DC-4F3A-B306-6AA0196AFE7F}" sibTransId="{02AFEE20-AD9E-4E56-AC58-49E79E33174E}"/>
    <dgm:cxn modelId="{0ABAF5D0-C023-4F06-88CF-2F91165887A4}" srcId="{EA1493DF-3F22-4464-89CD-4F3A260BFB44}" destId="{33E5FDE2-0906-44F8-BB31-799D9A7F749D}" srcOrd="1" destOrd="0" parTransId="{0255C8D3-A87D-4B9B-A884-8020AC3D454B}" sibTransId="{B39610CC-9A4A-4515-9FFC-E5BFADC5FB25}"/>
    <dgm:cxn modelId="{D9B230E2-CA82-4981-BDD9-10441E2B3A83}" type="presOf" srcId="{498693DA-32BF-47A5-8055-7F191ACDC8C0}" destId="{F32414C6-35BF-4FE1-8C86-956E504F974F}" srcOrd="0" destOrd="1" presId="urn:microsoft.com/office/officeart/2005/8/layout/default"/>
    <dgm:cxn modelId="{3CDD802A-F3BB-41C1-A153-36D22D400273}" type="presParOf" srcId="{D9FCA9BC-C84F-4534-8870-C117440D977E}" destId="{9A1B034E-F981-4D72-80F8-EF4DF587DF1E}" srcOrd="0" destOrd="0" presId="urn:microsoft.com/office/officeart/2005/8/layout/default"/>
    <dgm:cxn modelId="{A7735120-8C9A-4691-A7B0-6A396AA63A5D}" type="presParOf" srcId="{D9FCA9BC-C84F-4534-8870-C117440D977E}" destId="{B4B57B6E-19FB-45D0-8488-B837264B78BC}" srcOrd="1" destOrd="0" presId="urn:microsoft.com/office/officeart/2005/8/layout/default"/>
    <dgm:cxn modelId="{803478CB-DF2E-447B-8091-6E3E64733E9D}" type="presParOf" srcId="{D9FCA9BC-C84F-4534-8870-C117440D977E}" destId="{647C9DA1-5D85-4279-B553-7B399AF1A366}" srcOrd="2" destOrd="0" presId="urn:microsoft.com/office/officeart/2005/8/layout/default"/>
    <dgm:cxn modelId="{FEADE5AD-0E9C-4130-B2F7-51F8E006960E}" type="presParOf" srcId="{D9FCA9BC-C84F-4534-8870-C117440D977E}" destId="{9238200E-D7FD-4C9E-9E66-8AF8E6659897}" srcOrd="3" destOrd="0" presId="urn:microsoft.com/office/officeart/2005/8/layout/default"/>
    <dgm:cxn modelId="{951344C7-6A1A-4CDA-AFFC-183258CAD60C}" type="presParOf" srcId="{D9FCA9BC-C84F-4534-8870-C117440D977E}" destId="{F32414C6-35BF-4FE1-8C86-956E504F974F}" srcOrd="4" destOrd="0" presId="urn:microsoft.com/office/officeart/2005/8/layout/default"/>
    <dgm:cxn modelId="{44D6DA2D-6955-467C-8D4B-DFC5C3D4F825}" type="presParOf" srcId="{D9FCA9BC-C84F-4534-8870-C117440D977E}" destId="{C1C736B6-5B34-41B6-9964-C5D4697267C7}" srcOrd="5" destOrd="0" presId="urn:microsoft.com/office/officeart/2005/8/layout/default"/>
    <dgm:cxn modelId="{44685D53-92E7-45EA-A007-0850ABD98EB6}" type="presParOf" srcId="{D9FCA9BC-C84F-4534-8870-C117440D977E}" destId="{4B91F807-9513-4285-8733-720ADA48891B}" srcOrd="6" destOrd="0" presId="urn:microsoft.com/office/officeart/2005/8/layout/default"/>
    <dgm:cxn modelId="{3E35CA6C-95FC-4C5A-94F4-724D2801B3C3}" type="presParOf" srcId="{D9FCA9BC-C84F-4534-8870-C117440D977E}" destId="{F6821F79-9A6F-471E-A8F3-CCBE1FBF02B0}" srcOrd="7" destOrd="0" presId="urn:microsoft.com/office/officeart/2005/8/layout/default"/>
    <dgm:cxn modelId="{25758B04-AB18-4216-B835-8F8BFEC96171}" type="presParOf" srcId="{D9FCA9BC-C84F-4534-8870-C117440D977E}" destId="{C295084D-D895-4B92-83D6-707CA12D0E97}"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7AE82-D9BF-4524-81F4-622D4AE4B1A9}">
      <dsp:nvSpPr>
        <dsp:cNvPr id="0" name=""/>
        <dsp:cNvSpPr/>
      </dsp:nvSpPr>
      <dsp:spPr>
        <a:xfrm>
          <a:off x="0" y="2124"/>
          <a:ext cx="539336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B6BEE4F-5588-41CF-B2D3-8255F9E16F94}">
      <dsp:nvSpPr>
        <dsp:cNvPr id="0" name=""/>
        <dsp:cNvSpPr/>
      </dsp:nvSpPr>
      <dsp:spPr>
        <a:xfrm>
          <a:off x="0" y="2124"/>
          <a:ext cx="5393361"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dirty="0"/>
            <a:t>Understand pressure ulcer formation and be able to correctly categorise damage </a:t>
          </a:r>
          <a:endParaRPr lang="en-US" sz="2900" kern="1200" dirty="0"/>
        </a:p>
      </dsp:txBody>
      <dsp:txXfrm>
        <a:off x="0" y="2124"/>
        <a:ext cx="5393361" cy="1449029"/>
      </dsp:txXfrm>
    </dsp:sp>
    <dsp:sp modelId="{6B599559-DB48-4F7A-B2B9-D8FE8ABAA738}">
      <dsp:nvSpPr>
        <dsp:cNvPr id="0" name=""/>
        <dsp:cNvSpPr/>
      </dsp:nvSpPr>
      <dsp:spPr>
        <a:xfrm>
          <a:off x="0" y="1451154"/>
          <a:ext cx="5393361"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9393E6F-167F-4FCD-9A7B-770772A6184A}">
      <dsp:nvSpPr>
        <dsp:cNvPr id="0" name=""/>
        <dsp:cNvSpPr/>
      </dsp:nvSpPr>
      <dsp:spPr>
        <a:xfrm>
          <a:off x="0" y="1451154"/>
          <a:ext cx="5393361"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dirty="0"/>
            <a:t>Use the ASSKING framework to support pressure ulcer prevention in practice</a:t>
          </a:r>
          <a:endParaRPr lang="en-US" sz="2900" kern="1200" dirty="0"/>
        </a:p>
      </dsp:txBody>
      <dsp:txXfrm>
        <a:off x="0" y="1451154"/>
        <a:ext cx="5393361" cy="1449029"/>
      </dsp:txXfrm>
    </dsp:sp>
    <dsp:sp modelId="{00508005-ED9E-49A0-81FF-750D5D86AF71}">
      <dsp:nvSpPr>
        <dsp:cNvPr id="0" name=""/>
        <dsp:cNvSpPr/>
      </dsp:nvSpPr>
      <dsp:spPr>
        <a:xfrm>
          <a:off x="0" y="2900183"/>
          <a:ext cx="5393361"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611509E-0E50-435E-A79A-321CBEDE3AE8}">
      <dsp:nvSpPr>
        <dsp:cNvPr id="0" name=""/>
        <dsp:cNvSpPr/>
      </dsp:nvSpPr>
      <dsp:spPr>
        <a:xfrm>
          <a:off x="0" y="2900183"/>
          <a:ext cx="5393361"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Distinguishing moisture associated skin damage from pressure damage</a:t>
          </a:r>
          <a:endParaRPr lang="en-US" sz="2900" kern="1200"/>
        </a:p>
      </dsp:txBody>
      <dsp:txXfrm>
        <a:off x="0" y="2900183"/>
        <a:ext cx="5393361" cy="14490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AF7A7-ED46-4206-AC24-C03BE8776172}">
      <dsp:nvSpPr>
        <dsp:cNvPr id="0" name=""/>
        <dsp:cNvSpPr/>
      </dsp:nvSpPr>
      <dsp:spPr>
        <a:xfrm>
          <a:off x="82613" y="90470"/>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DFB490-F189-43AB-A752-E77FF37DEBC8}">
      <dsp:nvSpPr>
        <dsp:cNvPr id="0" name=""/>
        <dsp:cNvSpPr/>
      </dsp:nvSpPr>
      <dsp:spPr>
        <a:xfrm>
          <a:off x="271034" y="278892"/>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5F9D49-8C5A-4683-BB56-598FCB9AB003}">
      <dsp:nvSpPr>
        <dsp:cNvPr id="0" name=""/>
        <dsp:cNvSpPr/>
      </dsp:nvSpPr>
      <dsp:spPr>
        <a:xfrm>
          <a:off x="1172126" y="90470"/>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Multiple Pressure Ulcer Risk Assessment Tools (PURA)</a:t>
          </a:r>
          <a:endParaRPr lang="en-US" sz="1800" kern="1200"/>
        </a:p>
      </dsp:txBody>
      <dsp:txXfrm>
        <a:off x="1172126" y="90470"/>
        <a:ext cx="2114937" cy="897246"/>
      </dsp:txXfrm>
    </dsp:sp>
    <dsp:sp modelId="{4775A954-75B6-4BBE-99AB-23ED197F23EC}">
      <dsp:nvSpPr>
        <dsp:cNvPr id="0" name=""/>
        <dsp:cNvSpPr/>
      </dsp:nvSpPr>
      <dsp:spPr>
        <a:xfrm>
          <a:off x="3655575" y="90470"/>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F3EB7F-ECDF-4C81-A8D9-7A375326598E}">
      <dsp:nvSpPr>
        <dsp:cNvPr id="0" name=""/>
        <dsp:cNvSpPr/>
      </dsp:nvSpPr>
      <dsp:spPr>
        <a:xfrm>
          <a:off x="3843996" y="278892"/>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AB0518-6E5E-4C32-AC2C-4D7028D3FA7D}">
      <dsp:nvSpPr>
        <dsp:cNvPr id="0" name=""/>
        <dsp:cNvSpPr/>
      </dsp:nvSpPr>
      <dsp:spPr>
        <a:xfrm>
          <a:off x="4745088" y="90470"/>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dirty="0"/>
            <a:t>NICE/NWCS recommend use of a validated PURA</a:t>
          </a:r>
          <a:endParaRPr lang="en-US" sz="1800" kern="1200" dirty="0"/>
        </a:p>
      </dsp:txBody>
      <dsp:txXfrm>
        <a:off x="4745088" y="90470"/>
        <a:ext cx="2114937" cy="897246"/>
      </dsp:txXfrm>
    </dsp:sp>
    <dsp:sp modelId="{91AFEB63-31C6-4C5C-9BA1-4962ABEC25B6}">
      <dsp:nvSpPr>
        <dsp:cNvPr id="0" name=""/>
        <dsp:cNvSpPr/>
      </dsp:nvSpPr>
      <dsp:spPr>
        <a:xfrm>
          <a:off x="7228536" y="90470"/>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74465D-9483-42E3-8BFA-4BF283E9B7F0}">
      <dsp:nvSpPr>
        <dsp:cNvPr id="0" name=""/>
        <dsp:cNvSpPr/>
      </dsp:nvSpPr>
      <dsp:spPr>
        <a:xfrm>
          <a:off x="7416958" y="278892"/>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740DE5-F51A-4F81-9A2F-FF50FE1D05AD}">
      <dsp:nvSpPr>
        <dsp:cNvPr id="0" name=""/>
        <dsp:cNvSpPr/>
      </dsp:nvSpPr>
      <dsp:spPr>
        <a:xfrm>
          <a:off x="8318049" y="90470"/>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b="1" kern="1200" dirty="0">
              <a:solidFill>
                <a:srgbClr val="92D050"/>
              </a:solidFill>
            </a:rPr>
            <a:t>WHY?</a:t>
          </a:r>
          <a:endParaRPr lang="en-US" sz="1800" b="1" kern="1200" dirty="0">
            <a:solidFill>
              <a:srgbClr val="92D050"/>
            </a:solidFill>
          </a:endParaRPr>
        </a:p>
      </dsp:txBody>
      <dsp:txXfrm>
        <a:off x="8318049" y="90470"/>
        <a:ext cx="2114937" cy="897246"/>
      </dsp:txXfrm>
    </dsp:sp>
    <dsp:sp modelId="{625EDE24-5706-4F6B-BCB4-E23EFD97273E}">
      <dsp:nvSpPr>
        <dsp:cNvPr id="0" name=""/>
        <dsp:cNvSpPr/>
      </dsp:nvSpPr>
      <dsp:spPr>
        <a:xfrm>
          <a:off x="82613" y="1727649"/>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BA7756-583E-47D8-A386-735D2927BD4F}">
      <dsp:nvSpPr>
        <dsp:cNvPr id="0" name=""/>
        <dsp:cNvSpPr/>
      </dsp:nvSpPr>
      <dsp:spPr>
        <a:xfrm>
          <a:off x="271034" y="1916070"/>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DAD99F-0097-453E-85EC-CC3A4DB0FEAB}">
      <dsp:nvSpPr>
        <dsp:cNvPr id="0" name=""/>
        <dsp:cNvSpPr/>
      </dsp:nvSpPr>
      <dsp:spPr>
        <a:xfrm>
          <a:off x="1172126" y="172764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Identify those at risk </a:t>
          </a:r>
          <a:endParaRPr lang="en-US" sz="1800" kern="1200"/>
        </a:p>
      </dsp:txBody>
      <dsp:txXfrm>
        <a:off x="1172126" y="1727649"/>
        <a:ext cx="2114937" cy="897246"/>
      </dsp:txXfrm>
    </dsp:sp>
    <dsp:sp modelId="{0CDB0616-48BC-40DF-A0F3-F1E8AC1B8EDC}">
      <dsp:nvSpPr>
        <dsp:cNvPr id="0" name=""/>
        <dsp:cNvSpPr/>
      </dsp:nvSpPr>
      <dsp:spPr>
        <a:xfrm>
          <a:off x="3655575" y="1727649"/>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D35018-2E02-478E-B3AB-DF0EEA4EAD55}">
      <dsp:nvSpPr>
        <dsp:cNvPr id="0" name=""/>
        <dsp:cNvSpPr/>
      </dsp:nvSpPr>
      <dsp:spPr>
        <a:xfrm>
          <a:off x="3843996" y="1916070"/>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42B42B-7017-4F1C-A94B-C74B74134583}">
      <dsp:nvSpPr>
        <dsp:cNvPr id="0" name=""/>
        <dsp:cNvSpPr/>
      </dsp:nvSpPr>
      <dsp:spPr>
        <a:xfrm>
          <a:off x="4745088" y="172764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Plan, implement and evaluate interventions</a:t>
          </a:r>
          <a:endParaRPr lang="en-US" sz="1800" kern="1200"/>
        </a:p>
      </dsp:txBody>
      <dsp:txXfrm>
        <a:off x="4745088" y="1727649"/>
        <a:ext cx="2114937" cy="897246"/>
      </dsp:txXfrm>
    </dsp:sp>
    <dsp:sp modelId="{06701503-9460-4357-89DA-F62201575A75}">
      <dsp:nvSpPr>
        <dsp:cNvPr id="0" name=""/>
        <dsp:cNvSpPr/>
      </dsp:nvSpPr>
      <dsp:spPr>
        <a:xfrm>
          <a:off x="7228536" y="1727649"/>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7242BA-60F2-41F1-9115-4508C3AC2EC1}">
      <dsp:nvSpPr>
        <dsp:cNvPr id="0" name=""/>
        <dsp:cNvSpPr/>
      </dsp:nvSpPr>
      <dsp:spPr>
        <a:xfrm>
          <a:off x="7416958" y="1916070"/>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4486F2-1317-404E-BF99-D866F14FB774}">
      <dsp:nvSpPr>
        <dsp:cNvPr id="0" name=""/>
        <dsp:cNvSpPr/>
      </dsp:nvSpPr>
      <dsp:spPr>
        <a:xfrm>
          <a:off x="8318049" y="172764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kern="1200"/>
            <a:t>Appropriate use of resources</a:t>
          </a:r>
          <a:endParaRPr lang="en-US" sz="1800" kern="1200"/>
        </a:p>
      </dsp:txBody>
      <dsp:txXfrm>
        <a:off x="8318049" y="1727649"/>
        <a:ext cx="2114937" cy="897246"/>
      </dsp:txXfrm>
    </dsp:sp>
    <dsp:sp modelId="{01FA62E6-64A2-41E0-8D64-E1055A9BF928}">
      <dsp:nvSpPr>
        <dsp:cNvPr id="0" name=""/>
        <dsp:cNvSpPr/>
      </dsp:nvSpPr>
      <dsp:spPr>
        <a:xfrm>
          <a:off x="82613" y="3364827"/>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895AC7-F402-473A-A060-EF74A4A128E3}">
      <dsp:nvSpPr>
        <dsp:cNvPr id="0" name=""/>
        <dsp:cNvSpPr/>
      </dsp:nvSpPr>
      <dsp:spPr>
        <a:xfrm>
          <a:off x="271034" y="3553249"/>
          <a:ext cx="520402" cy="52040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81EBE5-BEDE-4BC6-8780-D3D9A5040FC1}">
      <dsp:nvSpPr>
        <dsp:cNvPr id="0" name=""/>
        <dsp:cNvSpPr/>
      </dsp:nvSpPr>
      <dsp:spPr>
        <a:xfrm>
          <a:off x="1172126" y="3364827"/>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GB" sz="1800" b="1" kern="1200" dirty="0">
              <a:solidFill>
                <a:srgbClr val="FF0000"/>
              </a:solidFill>
            </a:rPr>
            <a:t>ALL patients require a risk assessment</a:t>
          </a:r>
          <a:endParaRPr lang="en-US" sz="1800" b="1" kern="1200" dirty="0">
            <a:solidFill>
              <a:srgbClr val="FF0000"/>
            </a:solidFill>
          </a:endParaRPr>
        </a:p>
      </dsp:txBody>
      <dsp:txXfrm>
        <a:off x="1172126" y="3364827"/>
        <a:ext cx="2114937" cy="8972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B034E-F981-4D72-80F8-EF4DF587DF1E}">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Verbal and written pressure ulcer prevention education to patient and/or family/carers</a:t>
          </a:r>
          <a:endParaRPr lang="en-US" sz="2100" kern="1200" dirty="0"/>
        </a:p>
      </dsp:txBody>
      <dsp:txXfrm>
        <a:off x="0" y="39687"/>
        <a:ext cx="3286125" cy="1971675"/>
      </dsp:txXfrm>
    </dsp:sp>
    <dsp:sp modelId="{647C9DA1-5D85-4279-B553-7B399AF1A366}">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Incident report MASD and Category 2 pressure ulcers and above </a:t>
          </a:r>
          <a:endParaRPr lang="en-US" sz="2100" kern="1200"/>
        </a:p>
      </dsp:txBody>
      <dsp:txXfrm>
        <a:off x="3614737" y="39687"/>
        <a:ext cx="3286125" cy="1971675"/>
      </dsp:txXfrm>
    </dsp:sp>
    <dsp:sp modelId="{F32414C6-35BF-4FE1-8C86-956E504F974F}">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Consider referrals to wider members of the MDT </a:t>
          </a:r>
          <a:endParaRPr lang="en-US" sz="2100" kern="1200"/>
        </a:p>
        <a:p>
          <a:pPr marL="171450" lvl="1" indent="-171450" algn="l" defTabSz="711200">
            <a:lnSpc>
              <a:spcPct val="90000"/>
            </a:lnSpc>
            <a:spcBef>
              <a:spcPct val="0"/>
            </a:spcBef>
            <a:spcAft>
              <a:spcPct val="15000"/>
            </a:spcAft>
            <a:buChar char="•"/>
          </a:pPr>
          <a:r>
            <a:rPr lang="en-GB" sz="1600" kern="1200"/>
            <a:t>Tissue Viability, Podiatry, Bladder &amp; Bowel/Incontinence team, Moving &amp; handling, Safeguarding, SALT, Dietician, Physiotherapy</a:t>
          </a:r>
          <a:endParaRPr lang="en-US" sz="1600" kern="1200"/>
        </a:p>
      </dsp:txBody>
      <dsp:txXfrm>
        <a:off x="7229475" y="39687"/>
        <a:ext cx="3286125" cy="1971675"/>
      </dsp:txXfrm>
    </dsp:sp>
    <dsp:sp modelId="{4B91F807-9513-4285-8733-720ADA48891B}">
      <dsp:nvSpPr>
        <dsp:cNvPr id="0" name=""/>
        <dsp:cNvSpPr/>
      </dsp:nvSpPr>
      <dsp:spPr>
        <a:xfrm>
          <a:off x="1807368"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Clinical photography and wound assessment</a:t>
          </a:r>
          <a:endParaRPr lang="en-US" sz="2100" kern="1200"/>
        </a:p>
      </dsp:txBody>
      <dsp:txXfrm>
        <a:off x="1807368" y="2339975"/>
        <a:ext cx="3286125" cy="1971675"/>
      </dsp:txXfrm>
    </dsp:sp>
    <dsp:sp modelId="{C295084D-D895-4B92-83D6-707CA12D0E97}">
      <dsp:nvSpPr>
        <dsp:cNvPr id="0" name=""/>
        <dsp:cNvSpPr/>
      </dsp:nvSpPr>
      <dsp:spPr>
        <a:xfrm>
          <a:off x="5422106"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Clear, concise documentation</a:t>
          </a:r>
          <a:endParaRPr lang="en-US" sz="2100" kern="1200"/>
        </a:p>
      </dsp:txBody>
      <dsp:txXfrm>
        <a:off x="5422106"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4822" tIns="47411" rIns="94822" bIns="47411" rtlCol="0"/>
          <a:lstStyle>
            <a:lvl1pPr algn="l">
              <a:defRPr sz="1300"/>
            </a:lvl1pPr>
          </a:lstStyle>
          <a:p>
            <a:endParaRPr lang="en-GB"/>
          </a:p>
        </p:txBody>
      </p:sp>
      <p:sp>
        <p:nvSpPr>
          <p:cNvPr id="3" name="Date Placeholder 2"/>
          <p:cNvSpPr>
            <a:spLocks noGrp="1"/>
          </p:cNvSpPr>
          <p:nvPr>
            <p:ph type="dt" idx="1"/>
          </p:nvPr>
        </p:nvSpPr>
        <p:spPr>
          <a:xfrm>
            <a:off x="3777607" y="0"/>
            <a:ext cx="2889938" cy="498056"/>
          </a:xfrm>
          <a:prstGeom prst="rect">
            <a:avLst/>
          </a:prstGeom>
        </p:spPr>
        <p:txBody>
          <a:bodyPr vert="horz" lIns="94822" tIns="47411" rIns="94822" bIns="47411" rtlCol="0"/>
          <a:lstStyle>
            <a:lvl1pPr algn="r">
              <a:defRPr sz="1300"/>
            </a:lvl1pPr>
          </a:lstStyle>
          <a:p>
            <a:fld id="{3DC058E5-5B64-4F5F-B836-A92E08AC966F}" type="datetimeFigureOut">
              <a:rPr lang="en-GB" smtClean="0"/>
              <a:t>27/03/2023</a:t>
            </a:fld>
            <a:endParaRPr lang="en-GB"/>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4822" tIns="47411" rIns="94822" bIns="47411" rtlCol="0" anchor="ctr"/>
          <a:lstStyle/>
          <a:p>
            <a:endParaRPr lang="en-GB"/>
          </a:p>
        </p:txBody>
      </p:sp>
      <p:sp>
        <p:nvSpPr>
          <p:cNvPr id="5" name="Notes Placeholder 4"/>
          <p:cNvSpPr>
            <a:spLocks noGrp="1"/>
          </p:cNvSpPr>
          <p:nvPr>
            <p:ph type="body" sz="quarter" idx="3"/>
          </p:nvPr>
        </p:nvSpPr>
        <p:spPr>
          <a:xfrm>
            <a:off x="666909" y="4777195"/>
            <a:ext cx="5335270" cy="3908613"/>
          </a:xfrm>
          <a:prstGeom prst="rect">
            <a:avLst/>
          </a:prstGeom>
        </p:spPr>
        <p:txBody>
          <a:bodyPr vert="horz" lIns="94822" tIns="47411" rIns="94822" bIns="474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4822" tIns="47411" rIns="94822" bIns="47411" rtlCol="0" anchor="b"/>
          <a:lstStyle>
            <a:lvl1pPr algn="l">
              <a:defRPr sz="1300"/>
            </a:lvl1pPr>
          </a:lstStyle>
          <a:p>
            <a:endParaRPr lang="en-GB"/>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4822" tIns="47411" rIns="94822" bIns="47411" rtlCol="0" anchor="b"/>
          <a:lstStyle>
            <a:lvl1pPr algn="r">
              <a:defRPr sz="1300"/>
            </a:lvl1pPr>
          </a:lstStyle>
          <a:p>
            <a:fld id="{CE346ECF-D507-47C2-BD0A-2B2205B44A2A}" type="slidenum">
              <a:rPr lang="en-GB" smtClean="0"/>
              <a:t>‹#›</a:t>
            </a:fld>
            <a:endParaRPr lang="en-GB"/>
          </a:p>
        </p:txBody>
      </p:sp>
    </p:spTree>
    <p:extLst>
      <p:ext uri="{BB962C8B-B14F-4D97-AF65-F5344CB8AC3E}">
        <p14:creationId xmlns:p14="http://schemas.microsoft.com/office/powerpoint/2010/main" val="2297454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Hello, </a:t>
            </a:r>
          </a:p>
          <a:p>
            <a:r>
              <a:rPr lang="en-GB" dirty="0"/>
              <a:t>My name is Claire Spence and I am a Tissue Viability Nurse at CHFT</a:t>
            </a:r>
          </a:p>
          <a:p>
            <a:r>
              <a:rPr lang="en-GB" dirty="0"/>
              <a:t>It’s a privilege to speak about a topic I am so passionate about </a:t>
            </a:r>
          </a:p>
          <a:p>
            <a:r>
              <a:rPr lang="en-GB" dirty="0"/>
              <a:t>Thank you all for attending, especially in such pressure times. </a:t>
            </a:r>
          </a:p>
          <a:p>
            <a:r>
              <a:rPr lang="en-GB" dirty="0"/>
              <a:t>Today I am going to speak about prevention, diagnosis and management of pressure ulcers</a:t>
            </a:r>
          </a:p>
          <a:p>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3</a:t>
            </a:fld>
            <a:endParaRPr lang="en-GB"/>
          </a:p>
        </p:txBody>
      </p:sp>
    </p:spTree>
    <p:extLst>
      <p:ext uri="{BB962C8B-B14F-4D97-AF65-F5344CB8AC3E}">
        <p14:creationId xmlns:p14="http://schemas.microsoft.com/office/powerpoint/2010/main" val="4078847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4</a:t>
            </a:fld>
            <a:endParaRPr lang="en-GB"/>
          </a:p>
        </p:txBody>
      </p:sp>
    </p:spTree>
    <p:extLst>
      <p:ext uri="{BB962C8B-B14F-4D97-AF65-F5344CB8AC3E}">
        <p14:creationId xmlns:p14="http://schemas.microsoft.com/office/powerpoint/2010/main" val="406504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longer use terminology such as avoidable and unavoidable – this infers blame : Ceasing use of these terms will lead to all incidents being investigated to support organisational/system learning and appropriate actions. NHSE </a:t>
            </a:r>
          </a:p>
          <a:p>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5</a:t>
            </a:fld>
            <a:endParaRPr lang="en-GB"/>
          </a:p>
        </p:txBody>
      </p:sp>
    </p:spTree>
    <p:extLst>
      <p:ext uri="{BB962C8B-B14F-4D97-AF65-F5344CB8AC3E}">
        <p14:creationId xmlns:p14="http://schemas.microsoft.com/office/powerpoint/2010/main" val="2624768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pressure ulcer that has developed due to the presence of a medical device should be referred to as a ‘medical device related pressure ulcer’.</a:t>
            </a:r>
          </a:p>
        </p:txBody>
      </p:sp>
      <p:sp>
        <p:nvSpPr>
          <p:cNvPr id="4" name="Slide Number Placeholder 3"/>
          <p:cNvSpPr>
            <a:spLocks noGrp="1"/>
          </p:cNvSpPr>
          <p:nvPr>
            <p:ph type="sldNum" sz="quarter" idx="5"/>
          </p:nvPr>
        </p:nvSpPr>
        <p:spPr/>
        <p:txBody>
          <a:bodyPr/>
          <a:lstStyle/>
          <a:p>
            <a:fld id="{CE346ECF-D507-47C2-BD0A-2B2205B44A2A}" type="slidenum">
              <a:rPr lang="en-GB" smtClean="0"/>
              <a:t>6</a:t>
            </a:fld>
            <a:endParaRPr lang="en-GB"/>
          </a:p>
        </p:txBody>
      </p:sp>
    </p:spTree>
    <p:extLst>
      <p:ext uri="{BB962C8B-B14F-4D97-AF65-F5344CB8AC3E}">
        <p14:creationId xmlns:p14="http://schemas.microsoft.com/office/powerpoint/2010/main" val="1127361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4"/>
                </a:solidFill>
                <a:effectLst/>
                <a:latin typeface="Google Sans"/>
              </a:rPr>
              <a:t>Pressure is the vertical force of the weight of the patient's body on the surface. Shear is a horizontal force that causes the bony prominence to move across the tissue as the skin is held in place, and results from patient movement, nurse movement of the patient, and bed movement.</a:t>
            </a:r>
          </a:p>
          <a:p>
            <a:r>
              <a:rPr lang="en-GB" b="1" i="0" dirty="0">
                <a:solidFill>
                  <a:srgbClr val="5F6368"/>
                </a:solidFill>
                <a:effectLst/>
                <a:latin typeface="arial" panose="020B0604020202020204" pitchFamily="34" charset="0"/>
              </a:rPr>
              <a:t>Shear</a:t>
            </a:r>
            <a:r>
              <a:rPr lang="en-GB" b="0" i="0" dirty="0">
                <a:solidFill>
                  <a:srgbClr val="4D5156"/>
                </a:solidFill>
                <a:effectLst/>
                <a:latin typeface="arial" panose="020B0604020202020204" pitchFamily="34" charset="0"/>
              </a:rPr>
              <a:t> causes stretching and tearing of blood vessels which reduces blood flow, increases blood pooling and can lead to cell damage.</a:t>
            </a:r>
          </a:p>
          <a:p>
            <a:endParaRPr lang="en-GB" b="0" i="0" dirty="0">
              <a:solidFill>
                <a:srgbClr val="4D5156"/>
              </a:solidFill>
              <a:effectLst/>
              <a:latin typeface="arial" panose="020B0604020202020204" pitchFamily="34" charset="0"/>
            </a:endParaRPr>
          </a:p>
          <a:p>
            <a:r>
              <a:rPr lang="en-GB" b="0" i="0" dirty="0">
                <a:solidFill>
                  <a:srgbClr val="4D5156"/>
                </a:solidFill>
                <a:effectLst/>
                <a:latin typeface="arial" panose="020B0604020202020204" pitchFamily="34" charset="0"/>
              </a:rPr>
              <a:t>We need to break the cycle </a:t>
            </a:r>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7</a:t>
            </a:fld>
            <a:endParaRPr lang="en-GB"/>
          </a:p>
        </p:txBody>
      </p:sp>
    </p:spTree>
    <p:extLst>
      <p:ext uri="{BB962C8B-B14F-4D97-AF65-F5344CB8AC3E}">
        <p14:creationId xmlns:p14="http://schemas.microsoft.com/office/powerpoint/2010/main" val="1070796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can we do to break the cycle and prevent pressure damage? Well this require holistic assessment and can be supported with the use of the ASSKING framework</a:t>
            </a:r>
          </a:p>
          <a:p>
            <a:r>
              <a:rPr lang="en-GB" dirty="0"/>
              <a:t>This minimises variation in care practices NHSE 2018</a:t>
            </a:r>
          </a:p>
        </p:txBody>
      </p:sp>
      <p:sp>
        <p:nvSpPr>
          <p:cNvPr id="4" name="Slide Number Placeholder 3"/>
          <p:cNvSpPr>
            <a:spLocks noGrp="1"/>
          </p:cNvSpPr>
          <p:nvPr>
            <p:ph type="sldNum" sz="quarter" idx="5"/>
          </p:nvPr>
        </p:nvSpPr>
        <p:spPr/>
        <p:txBody>
          <a:bodyPr/>
          <a:lstStyle/>
          <a:p>
            <a:fld id="{CE346ECF-D507-47C2-BD0A-2B2205B44A2A}" type="slidenum">
              <a:rPr lang="en-GB" smtClean="0"/>
              <a:t>8</a:t>
            </a:fld>
            <a:endParaRPr lang="en-GB"/>
          </a:p>
        </p:txBody>
      </p:sp>
    </p:spTree>
    <p:extLst>
      <p:ext uri="{BB962C8B-B14F-4D97-AF65-F5344CB8AC3E}">
        <p14:creationId xmlns:p14="http://schemas.microsoft.com/office/powerpoint/2010/main" val="2882799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9</a:t>
            </a:fld>
            <a:endParaRPr lang="en-GB"/>
          </a:p>
        </p:txBody>
      </p:sp>
    </p:spTree>
    <p:extLst>
      <p:ext uri="{BB962C8B-B14F-4D97-AF65-F5344CB8AC3E}">
        <p14:creationId xmlns:p14="http://schemas.microsoft.com/office/powerpoint/2010/main" val="90667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E0E0E"/>
                </a:solidFill>
                <a:effectLst/>
                <a:latin typeface="Lora" pitchFamily="2" charset="0"/>
              </a:rPr>
              <a:t>Pressure ulcers</a:t>
            </a:r>
          </a:p>
          <a:p>
            <a:pPr algn="l"/>
            <a:r>
              <a:rPr lang="en-GB" b="0" i="0" dirty="0">
                <a:solidFill>
                  <a:srgbClr val="0E0E0E"/>
                </a:solidFill>
                <a:effectLst/>
                <a:latin typeface="Inter"/>
              </a:rPr>
              <a:t>Quality standard [QS89]Published: 11 June 2015</a:t>
            </a:r>
          </a:p>
          <a:p>
            <a:endParaRPr lang="en-GB" dirty="0"/>
          </a:p>
          <a:p>
            <a:r>
              <a:rPr lang="en-GB" dirty="0"/>
              <a:t>Changes in clinical presentation – this can happen both ways- our patient can become ill, pyrexia, reduced mobility or </a:t>
            </a:r>
            <a:r>
              <a:rPr lang="en-GB" dirty="0" err="1"/>
              <a:t>pt</a:t>
            </a:r>
            <a:r>
              <a:rPr lang="en-GB" dirty="0"/>
              <a:t> health and mobility may improve and interventions may need to be amended. </a:t>
            </a:r>
          </a:p>
          <a:p>
            <a:endParaRPr lang="en-GB" dirty="0"/>
          </a:p>
          <a:p>
            <a:r>
              <a:rPr lang="en-GB" dirty="0"/>
              <a:t>Safeguarding referral should be considered for patients who decline risk and skin assessments- </a:t>
            </a:r>
          </a:p>
          <a:p>
            <a:r>
              <a:rPr lang="en-GB" dirty="0"/>
              <a:t>Check if your Trust/employer has a non-concordance pathway or patient contract which can support you and the patient in giving and receiving appropriate treatment. </a:t>
            </a:r>
          </a:p>
        </p:txBody>
      </p:sp>
      <p:sp>
        <p:nvSpPr>
          <p:cNvPr id="4" name="Slide Number Placeholder 3"/>
          <p:cNvSpPr>
            <a:spLocks noGrp="1"/>
          </p:cNvSpPr>
          <p:nvPr>
            <p:ph type="sldNum" sz="quarter" idx="5"/>
          </p:nvPr>
        </p:nvSpPr>
        <p:spPr/>
        <p:txBody>
          <a:bodyPr/>
          <a:lstStyle/>
          <a:p>
            <a:fld id="{CE346ECF-D507-47C2-BD0A-2B2205B44A2A}" type="slidenum">
              <a:rPr lang="en-GB" smtClean="0"/>
              <a:t>10</a:t>
            </a:fld>
            <a:endParaRPr lang="en-GB"/>
          </a:p>
        </p:txBody>
      </p:sp>
    </p:spTree>
    <p:extLst>
      <p:ext uri="{BB962C8B-B14F-4D97-AF65-F5344CB8AC3E}">
        <p14:creationId xmlns:p14="http://schemas.microsoft.com/office/powerpoint/2010/main" val="1539064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list is not exhaustive</a:t>
            </a:r>
          </a:p>
          <a:p>
            <a:endParaRPr lang="en-GB" dirty="0"/>
          </a:p>
          <a:p>
            <a:r>
              <a:rPr lang="en-GB" dirty="0"/>
              <a:t>Age – loss of elasticity, thinning skin, loss of connective tissue, reduced perfusion increasing risk of injury and pressure damage</a:t>
            </a:r>
          </a:p>
          <a:p>
            <a:r>
              <a:rPr lang="en-GB" dirty="0"/>
              <a:t>Diabetes- nerve damage resulting in neuropathy and poor perfusion – increased risk of infection and amputation if pressure damage to heel or foot. </a:t>
            </a:r>
          </a:p>
          <a:p>
            <a:r>
              <a:rPr lang="en-GB" dirty="0"/>
              <a:t>Circulatory deficit- d</a:t>
            </a:r>
            <a:r>
              <a:rPr lang="en-GB" b="0" i="0" dirty="0">
                <a:solidFill>
                  <a:srgbClr val="333333"/>
                </a:solidFill>
                <a:effectLst/>
                <a:latin typeface="Georgia" panose="02040502050405020303" pitchFamily="18" charset="0"/>
              </a:rPr>
              <a:t>elayed reperfusion of ischemic tissue and impaired lymphatic drainage, all reducing tissue tolerance and the threshold to develop PU</a:t>
            </a:r>
            <a:endParaRPr lang="en-GB" dirty="0"/>
          </a:p>
          <a:p>
            <a:r>
              <a:rPr lang="en-GB" dirty="0"/>
              <a:t>Moisture – if skin is already been insulted the risks are 30% higher </a:t>
            </a:r>
          </a:p>
          <a:p>
            <a:r>
              <a:rPr lang="en-GB" dirty="0"/>
              <a:t>Sensory deficit- not able to respond to nociceptive stimuli as somebody with no deficit </a:t>
            </a:r>
          </a:p>
          <a:p>
            <a:r>
              <a:rPr lang="en-GB" dirty="0"/>
              <a:t>Medication – </a:t>
            </a:r>
          </a:p>
          <a:p>
            <a:r>
              <a:rPr lang="en-GB" dirty="0"/>
              <a:t>Long lie- exacerbated by ambulance and long waits in A&amp;E</a:t>
            </a:r>
          </a:p>
          <a:p>
            <a:r>
              <a:rPr lang="en-GB" dirty="0"/>
              <a:t>Cognitive impairment – again may not </a:t>
            </a:r>
            <a:r>
              <a:rPr lang="en-GB" dirty="0" err="1"/>
              <a:t>repond</a:t>
            </a:r>
            <a:r>
              <a:rPr lang="en-GB" dirty="0"/>
              <a:t> appropriately to stimuli, struggle to communicate needs- agitation, frustration, sometime medication is then used to ‘calm’ which then immobilises them further and increase risk of damage </a:t>
            </a:r>
          </a:p>
          <a:p>
            <a:endParaRPr lang="en-GB" dirty="0"/>
          </a:p>
          <a:p>
            <a:endParaRPr lang="en-GB" dirty="0"/>
          </a:p>
          <a:p>
            <a:r>
              <a:rPr lang="en-GB" dirty="0"/>
              <a:t>You may be looking at this list and thinking this is all my patients- yes, we care for many of the vulnerable members of our communities. It is about looking at our patients holistically, identifying the risk factors and trigger interventions which will mitigate these risk factors. </a:t>
            </a:r>
          </a:p>
          <a:p>
            <a:endParaRPr lang="en-GB" dirty="0"/>
          </a:p>
          <a:p>
            <a:r>
              <a:rPr lang="en-GB" dirty="0"/>
              <a:t>Age –not reversible – optimise skin integrity with soap </a:t>
            </a:r>
            <a:r>
              <a:rPr lang="en-GB" dirty="0" err="1"/>
              <a:t>subsitutes</a:t>
            </a:r>
            <a:r>
              <a:rPr lang="en-GB" dirty="0"/>
              <a:t> and emollients. </a:t>
            </a:r>
          </a:p>
          <a:p>
            <a:r>
              <a:rPr lang="en-GB" dirty="0"/>
              <a:t>Diabetes- Monitor HBA1c- refer to diabetes nurse if not controlled – be aware of the vulnerability of the foot – foot wear checks- liaise with podiatry- </a:t>
            </a:r>
          </a:p>
          <a:p>
            <a:r>
              <a:rPr lang="en-GB" dirty="0"/>
              <a:t>Previous pressure damage – I have been in this situation before and my tissue tolerance is not great- interventions required to prevent this recurring</a:t>
            </a:r>
          </a:p>
          <a:p>
            <a:r>
              <a:rPr lang="en-GB" dirty="0"/>
              <a:t>Long lie- increase repositioning/ visits to monitor skin as tissue has been insulted and increasing risk of further pressure damage and damage may not yet surfaced</a:t>
            </a:r>
          </a:p>
          <a:p>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11</a:t>
            </a:fld>
            <a:endParaRPr lang="en-GB"/>
          </a:p>
        </p:txBody>
      </p:sp>
    </p:spTree>
    <p:extLst>
      <p:ext uri="{BB962C8B-B14F-4D97-AF65-F5344CB8AC3E}">
        <p14:creationId xmlns:p14="http://schemas.microsoft.com/office/powerpoint/2010/main" val="3669634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SHOULD WE BE LOOKING??</a:t>
            </a:r>
          </a:p>
          <a:p>
            <a:endParaRPr lang="en-GB" dirty="0"/>
          </a:p>
          <a:p>
            <a:r>
              <a:rPr lang="en-GB" dirty="0"/>
              <a:t>Many have skin bundles within your workplace to guide you. </a:t>
            </a:r>
          </a:p>
          <a:p>
            <a:r>
              <a:rPr lang="en-GB" dirty="0"/>
              <a:t>We all love a good acronym to aid our memory</a:t>
            </a:r>
          </a:p>
          <a:p>
            <a:r>
              <a:rPr lang="en-GB" dirty="0"/>
              <a:t>Remember – think medical devices – no only bony prominence </a:t>
            </a:r>
          </a:p>
          <a:p>
            <a:r>
              <a:rPr lang="en-GB" dirty="0"/>
              <a:t>A Best SHOT </a:t>
            </a:r>
          </a:p>
        </p:txBody>
      </p:sp>
      <p:sp>
        <p:nvSpPr>
          <p:cNvPr id="4" name="Slide Number Placeholder 3"/>
          <p:cNvSpPr>
            <a:spLocks noGrp="1"/>
          </p:cNvSpPr>
          <p:nvPr>
            <p:ph type="sldNum" sz="quarter" idx="5"/>
          </p:nvPr>
        </p:nvSpPr>
        <p:spPr/>
        <p:txBody>
          <a:bodyPr/>
          <a:lstStyle/>
          <a:p>
            <a:fld id="{CE346ECF-D507-47C2-BD0A-2B2205B44A2A}" type="slidenum">
              <a:rPr lang="en-GB" smtClean="0"/>
              <a:t>12</a:t>
            </a:fld>
            <a:endParaRPr lang="en-GB"/>
          </a:p>
        </p:txBody>
      </p:sp>
    </p:spTree>
    <p:extLst>
      <p:ext uri="{BB962C8B-B14F-4D97-AF65-F5344CB8AC3E}">
        <p14:creationId xmlns:p14="http://schemas.microsoft.com/office/powerpoint/2010/main" val="588586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say this because we serve a diverse population and much of the education programmes and research has been implemented on individuals with light skin tone. </a:t>
            </a:r>
          </a:p>
          <a:p>
            <a:r>
              <a:rPr lang="en-GB" dirty="0"/>
              <a:t>I would urge everybody to read the recent Best practice statement – hopefully this is just the start but this is ideal in creating conversations and instigating change in practice – it is a good starting block to improve practice and make this inclusive and representative of the population we serve. </a:t>
            </a:r>
          </a:p>
        </p:txBody>
      </p:sp>
      <p:sp>
        <p:nvSpPr>
          <p:cNvPr id="4" name="Slide Number Placeholder 3"/>
          <p:cNvSpPr>
            <a:spLocks noGrp="1"/>
          </p:cNvSpPr>
          <p:nvPr>
            <p:ph type="sldNum" sz="quarter" idx="5"/>
          </p:nvPr>
        </p:nvSpPr>
        <p:spPr/>
        <p:txBody>
          <a:bodyPr/>
          <a:lstStyle/>
          <a:p>
            <a:fld id="{CE346ECF-D507-47C2-BD0A-2B2205B44A2A}" type="slidenum">
              <a:rPr lang="en-GB" smtClean="0"/>
              <a:t>13</a:t>
            </a:fld>
            <a:endParaRPr lang="en-GB"/>
          </a:p>
        </p:txBody>
      </p:sp>
    </p:spTree>
    <p:extLst>
      <p:ext uri="{BB962C8B-B14F-4D97-AF65-F5344CB8AC3E}">
        <p14:creationId xmlns:p14="http://schemas.microsoft.com/office/powerpoint/2010/main" val="2498881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be able to categorise pressure damage – we must understand there are 3 layers to the skin </a:t>
            </a:r>
          </a:p>
          <a:p>
            <a:r>
              <a:rPr lang="en-GB" dirty="0"/>
              <a:t>Epidermis</a:t>
            </a:r>
          </a:p>
          <a:p>
            <a:r>
              <a:rPr lang="en-GB" dirty="0"/>
              <a:t>Dermis </a:t>
            </a:r>
          </a:p>
          <a:p>
            <a:r>
              <a:rPr lang="en-GB" dirty="0"/>
              <a:t>Subcutaneous tissue</a:t>
            </a:r>
          </a:p>
          <a:p>
            <a:r>
              <a:rPr lang="en-GB" dirty="0"/>
              <a:t>Beneath this is underlying structures including muscle, tendon, fascia and bone </a:t>
            </a:r>
          </a:p>
          <a:p>
            <a:endParaRPr lang="en-GB" dirty="0"/>
          </a:p>
          <a:p>
            <a:r>
              <a:rPr lang="en-GB" dirty="0"/>
              <a:t>The illustration shows inflammation of the Dermis with no damage to microcirculation within the dermis. </a:t>
            </a:r>
          </a:p>
          <a:p>
            <a:endParaRPr lang="en-GB" dirty="0"/>
          </a:p>
          <a:p>
            <a:r>
              <a:rPr lang="en-GB" dirty="0"/>
              <a:t>THIS IS A RED FLAG – this should be acted upon – trigger interventions </a:t>
            </a:r>
          </a:p>
        </p:txBody>
      </p:sp>
      <p:sp>
        <p:nvSpPr>
          <p:cNvPr id="4" name="Slide Number Placeholder 3"/>
          <p:cNvSpPr>
            <a:spLocks noGrp="1"/>
          </p:cNvSpPr>
          <p:nvPr>
            <p:ph type="sldNum" sz="quarter" idx="5"/>
          </p:nvPr>
        </p:nvSpPr>
        <p:spPr/>
        <p:txBody>
          <a:bodyPr/>
          <a:lstStyle/>
          <a:p>
            <a:fld id="{CE346ECF-D507-47C2-BD0A-2B2205B44A2A}" type="slidenum">
              <a:rPr lang="en-GB" smtClean="0"/>
              <a:t>14</a:t>
            </a:fld>
            <a:endParaRPr lang="en-GB"/>
          </a:p>
        </p:txBody>
      </p:sp>
    </p:spTree>
    <p:extLst>
      <p:ext uri="{BB962C8B-B14F-4D97-AF65-F5344CB8AC3E}">
        <p14:creationId xmlns:p14="http://schemas.microsoft.com/office/powerpoint/2010/main" val="329103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216">
              <a:defRPr/>
            </a:pPr>
            <a:r>
              <a:rPr lang="en-GB" dirty="0"/>
              <a:t>Intact skin with non-blanchable redness of a localized area usually over a bony prominence. . Darkly pigmented skin may not have visible blanching; its </a:t>
            </a:r>
            <a:r>
              <a:rPr lang="en-GB" dirty="0" err="1"/>
              <a:t>color</a:t>
            </a:r>
            <a:r>
              <a:rPr lang="en-GB" dirty="0"/>
              <a:t> may differ from the surrounding area. The area may be painful, firm, soft, warmer or cooler as compared to adjacent tissue. Category I may be difficult to detect in individuals with dark skin tones. May indicate “at risk” persons. </a:t>
            </a:r>
          </a:p>
          <a:p>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15</a:t>
            </a:fld>
            <a:endParaRPr lang="en-GB"/>
          </a:p>
        </p:txBody>
      </p:sp>
    </p:spTree>
    <p:extLst>
      <p:ext uri="{BB962C8B-B14F-4D97-AF65-F5344CB8AC3E}">
        <p14:creationId xmlns:p14="http://schemas.microsoft.com/office/powerpoint/2010/main" val="2150490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Partial thickness loss of dermis presenting as a shallow open ulcer with a red pink wound bed, without slough. May also present as an intact or open/ruptured serum-filled or </a:t>
            </a:r>
            <a:r>
              <a:rPr lang="en-GB" dirty="0" err="1"/>
              <a:t>sero-sanginous</a:t>
            </a:r>
            <a:r>
              <a:rPr lang="en-GB" dirty="0"/>
              <a:t> filled </a:t>
            </a:r>
            <a:r>
              <a:rPr lang="en-GB" dirty="0" err="1"/>
              <a:t>blister.Presents</a:t>
            </a:r>
            <a:r>
              <a:rPr lang="en-GB" dirty="0"/>
              <a:t> as a shiny or dry shallow ulcer without slough or bruising*. This category should not be used to describe skin tears, tape burns, incontinence associated dermatitis, maceration or excoriation. </a:t>
            </a:r>
          </a:p>
        </p:txBody>
      </p:sp>
      <p:sp>
        <p:nvSpPr>
          <p:cNvPr id="4" name="Slide Number Placeholder 3"/>
          <p:cNvSpPr>
            <a:spLocks noGrp="1"/>
          </p:cNvSpPr>
          <p:nvPr>
            <p:ph type="sldNum" sz="quarter" idx="5"/>
          </p:nvPr>
        </p:nvSpPr>
        <p:spPr/>
        <p:txBody>
          <a:bodyPr/>
          <a:lstStyle/>
          <a:p>
            <a:fld id="{CE346ECF-D507-47C2-BD0A-2B2205B44A2A}" type="slidenum">
              <a:rPr lang="en-GB" smtClean="0"/>
              <a:t>16</a:t>
            </a:fld>
            <a:endParaRPr lang="en-GB"/>
          </a:p>
        </p:txBody>
      </p:sp>
    </p:spTree>
    <p:extLst>
      <p:ext uri="{BB962C8B-B14F-4D97-AF65-F5344CB8AC3E}">
        <p14:creationId xmlns:p14="http://schemas.microsoft.com/office/powerpoint/2010/main" val="1528656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thickness tissue loss. Subcutaneous fat may be visible but bone, tendon or muscle are not exposed. Slough may be present but does not obscure the depth of tissue loss. May include undermining and </a:t>
            </a:r>
            <a:r>
              <a:rPr lang="en-GB" dirty="0" err="1"/>
              <a:t>tunneling.The</a:t>
            </a:r>
            <a:r>
              <a:rPr lang="en-GB" dirty="0"/>
              <a:t> depth of a Category/Stage III pressure ulcer varies by anatomical location. The bridge of the nose, ear, occiput and malleolus do not have (adipose) subcutaneous tissue and Category/Stage III ulcers can be shallow. In contrast, areas of significant adiposity can develop extremely deep Category/Stage III pressure ulcers. Bone/tendon is not visible or directly palpable. </a:t>
            </a:r>
          </a:p>
        </p:txBody>
      </p:sp>
      <p:sp>
        <p:nvSpPr>
          <p:cNvPr id="4" name="Slide Number Placeholder 3"/>
          <p:cNvSpPr>
            <a:spLocks noGrp="1"/>
          </p:cNvSpPr>
          <p:nvPr>
            <p:ph type="sldNum" sz="quarter" idx="5"/>
          </p:nvPr>
        </p:nvSpPr>
        <p:spPr/>
        <p:txBody>
          <a:bodyPr/>
          <a:lstStyle/>
          <a:p>
            <a:fld id="{CE346ECF-D507-47C2-BD0A-2B2205B44A2A}" type="slidenum">
              <a:rPr lang="en-GB" smtClean="0"/>
              <a:t>17</a:t>
            </a:fld>
            <a:endParaRPr lang="en-GB"/>
          </a:p>
        </p:txBody>
      </p:sp>
    </p:spTree>
    <p:extLst>
      <p:ext uri="{BB962C8B-B14F-4D97-AF65-F5344CB8AC3E}">
        <p14:creationId xmlns:p14="http://schemas.microsoft.com/office/powerpoint/2010/main" val="3130930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thickness tissue loss with exposed bone, tendon or muscle. Slough or eschar may be present. Often includes undermining and </a:t>
            </a:r>
            <a:r>
              <a:rPr lang="en-GB" dirty="0" err="1"/>
              <a:t>tunneling.The</a:t>
            </a:r>
            <a:r>
              <a:rPr lang="en-GB" dirty="0"/>
              <a:t> depth of a Category/Stage IV pressure ulcer varies by anatomical location. The bridge of the nose, ear, occiput and malleolus do not have (adipose) subcutaneous tissue and these ulcers can be shallow. Category/Stage IV ulcers can extend into muscle and/or supporting structures (e.g., fascia, tendon or joint capsule) making osteomyelitis or osteitis likely to occur. Exposed bone/muscle is visible or directly palpable. </a:t>
            </a:r>
          </a:p>
        </p:txBody>
      </p:sp>
      <p:sp>
        <p:nvSpPr>
          <p:cNvPr id="4" name="Slide Number Placeholder 3"/>
          <p:cNvSpPr>
            <a:spLocks noGrp="1"/>
          </p:cNvSpPr>
          <p:nvPr>
            <p:ph type="sldNum" sz="quarter" idx="5"/>
          </p:nvPr>
        </p:nvSpPr>
        <p:spPr/>
        <p:txBody>
          <a:bodyPr/>
          <a:lstStyle/>
          <a:p>
            <a:fld id="{CE346ECF-D507-47C2-BD0A-2B2205B44A2A}" type="slidenum">
              <a:rPr lang="en-GB" smtClean="0"/>
              <a:t>18</a:t>
            </a:fld>
            <a:endParaRPr lang="en-GB"/>
          </a:p>
        </p:txBody>
      </p:sp>
    </p:spTree>
    <p:extLst>
      <p:ext uri="{BB962C8B-B14F-4D97-AF65-F5344CB8AC3E}">
        <p14:creationId xmlns:p14="http://schemas.microsoft.com/office/powerpoint/2010/main" val="2927734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wounds </a:t>
            </a:r>
            <a:r>
              <a:rPr lang="en-GB" dirty="0" err="1"/>
              <a:t>Uk</a:t>
            </a:r>
            <a:r>
              <a:rPr lang="en-GB" dirty="0"/>
              <a:t> 2014</a:t>
            </a:r>
          </a:p>
          <a:p>
            <a:r>
              <a:rPr lang="en-GB" dirty="0"/>
              <a:t>Purple or maroon localized area of </a:t>
            </a:r>
            <a:r>
              <a:rPr lang="en-GB" dirty="0" err="1"/>
              <a:t>discolored</a:t>
            </a:r>
            <a:r>
              <a:rPr lang="en-GB" dirty="0"/>
              <a:t> intact skin or blood-filled blister due to damage of underlying soft tissue from pressure and/or shear. The area may be preceded by tissue that is painful, firm, mushy, boggy, warmer or cooler as compared to adjacent tissue. Deep tissue injury may be difficult to detect in individuals with dark skin tones. Evolution may include a thin blister over a dark wound bed. The wound may further evolve and become covered by thin eschar. Evolution may be rapid exposing additional layers of tissue even with optimal treatment.</a:t>
            </a:r>
          </a:p>
        </p:txBody>
      </p:sp>
      <p:sp>
        <p:nvSpPr>
          <p:cNvPr id="4" name="Slide Number Placeholder 3"/>
          <p:cNvSpPr>
            <a:spLocks noGrp="1"/>
          </p:cNvSpPr>
          <p:nvPr>
            <p:ph type="sldNum" sz="quarter" idx="5"/>
          </p:nvPr>
        </p:nvSpPr>
        <p:spPr/>
        <p:txBody>
          <a:bodyPr/>
          <a:lstStyle/>
          <a:p>
            <a:fld id="{CE346ECF-D507-47C2-BD0A-2B2205B44A2A}" type="slidenum">
              <a:rPr lang="en-GB" smtClean="0"/>
              <a:t>19</a:t>
            </a:fld>
            <a:endParaRPr lang="en-GB"/>
          </a:p>
        </p:txBody>
      </p:sp>
    </p:spTree>
    <p:extLst>
      <p:ext uri="{BB962C8B-B14F-4D97-AF65-F5344CB8AC3E}">
        <p14:creationId xmlns:p14="http://schemas.microsoft.com/office/powerpoint/2010/main" val="2793319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thickness tissue loss in which actual depth of the ulcer is completely obscured by slough (yellow, tan, </a:t>
            </a:r>
            <a:r>
              <a:rPr lang="en-GB" dirty="0" err="1"/>
              <a:t>gray</a:t>
            </a:r>
            <a:r>
              <a:rPr lang="en-GB" dirty="0"/>
              <a:t>, green or brown) and/or eschar (tan, brown or black) in the wound bed. Until enough slough and/or eschar are removed to expose the base of the wound, the true depth cannot be determined; but it will be either a Category/Stage III or IV. Stable (dry, adherent, intact without erythema or fluctuance) eschar on the heels serves as “the body’s natural (biological) cover” and should not be removed. </a:t>
            </a:r>
          </a:p>
        </p:txBody>
      </p:sp>
      <p:sp>
        <p:nvSpPr>
          <p:cNvPr id="4" name="Slide Number Placeholder 3"/>
          <p:cNvSpPr>
            <a:spLocks noGrp="1"/>
          </p:cNvSpPr>
          <p:nvPr>
            <p:ph type="sldNum" sz="quarter" idx="5"/>
          </p:nvPr>
        </p:nvSpPr>
        <p:spPr/>
        <p:txBody>
          <a:bodyPr/>
          <a:lstStyle/>
          <a:p>
            <a:fld id="{CE346ECF-D507-47C2-BD0A-2B2205B44A2A}" type="slidenum">
              <a:rPr lang="en-GB" smtClean="0"/>
              <a:t>20</a:t>
            </a:fld>
            <a:endParaRPr lang="en-GB"/>
          </a:p>
        </p:txBody>
      </p:sp>
    </p:spTree>
    <p:extLst>
      <p:ext uri="{BB962C8B-B14F-4D97-AF65-F5344CB8AC3E}">
        <p14:creationId xmlns:p14="http://schemas.microsoft.com/office/powerpoint/2010/main" val="3138002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Multiple different pieces equipment which can be used to aid pressure redistribution </a:t>
            </a:r>
          </a:p>
          <a:p>
            <a:endParaRPr lang="en-GB" dirty="0"/>
          </a:p>
          <a:p>
            <a:r>
              <a:rPr lang="en-GB" dirty="0"/>
              <a:t>High specification foam mattresses</a:t>
            </a:r>
          </a:p>
          <a:p>
            <a:endParaRPr lang="en-GB" dirty="0"/>
          </a:p>
          <a:p>
            <a:r>
              <a:rPr lang="en-GB" dirty="0"/>
              <a:t>Hybrid mattress- powered can be used as a static mattress with option to upgrade as clinically required. </a:t>
            </a:r>
          </a:p>
          <a:p>
            <a:endParaRPr lang="en-GB" dirty="0"/>
          </a:p>
          <a:p>
            <a:r>
              <a:rPr lang="en-GB" dirty="0"/>
              <a:t>Lateral turning systems – can be programmed to repositioning regime- requires risk assessment regarding entrapment.</a:t>
            </a:r>
          </a:p>
          <a:p>
            <a:endParaRPr lang="en-GB" dirty="0"/>
          </a:p>
          <a:p>
            <a:r>
              <a:rPr lang="en-GB" dirty="0"/>
              <a:t>Offloading devices – use repose – heel pro – consider referral to podiatry/orthotics/occupational therapy if offloading is challenging due to contractures etc. </a:t>
            </a:r>
          </a:p>
          <a:p>
            <a:r>
              <a:rPr lang="en-GB" dirty="0"/>
              <a:t>Offloading footwear </a:t>
            </a:r>
          </a:p>
          <a:p>
            <a:endParaRPr lang="en-GB" dirty="0"/>
          </a:p>
          <a:p>
            <a:r>
              <a:rPr lang="en-GB" dirty="0"/>
              <a:t>Pressure redistributing devices </a:t>
            </a:r>
          </a:p>
          <a:p>
            <a:endParaRPr lang="en-GB" dirty="0"/>
          </a:p>
          <a:p>
            <a:r>
              <a:rPr lang="en-GB" dirty="0"/>
              <a:t>Choice of equipment will be mase according to holistic assessment- level of mobility, risk of power outage, cost of living and the risk of </a:t>
            </a:r>
            <a:r>
              <a:rPr lang="en-GB" dirty="0" err="1"/>
              <a:t>pt</a:t>
            </a:r>
            <a:r>
              <a:rPr lang="en-GB" dirty="0"/>
              <a:t>/family turning the mattress off, fall risk, amputees – smoking </a:t>
            </a:r>
          </a:p>
        </p:txBody>
      </p:sp>
      <p:sp>
        <p:nvSpPr>
          <p:cNvPr id="4" name="Slide Number Placeholder 3"/>
          <p:cNvSpPr>
            <a:spLocks noGrp="1"/>
          </p:cNvSpPr>
          <p:nvPr>
            <p:ph type="sldNum" sz="quarter" idx="5"/>
          </p:nvPr>
        </p:nvSpPr>
        <p:spPr/>
        <p:txBody>
          <a:bodyPr/>
          <a:lstStyle/>
          <a:p>
            <a:fld id="{CE346ECF-D507-47C2-BD0A-2B2205B44A2A}" type="slidenum">
              <a:rPr lang="en-GB" smtClean="0"/>
              <a:t>21</a:t>
            </a:fld>
            <a:endParaRPr lang="en-GB"/>
          </a:p>
        </p:txBody>
      </p:sp>
    </p:spTree>
    <p:extLst>
      <p:ext uri="{BB962C8B-B14F-4D97-AF65-F5344CB8AC3E}">
        <p14:creationId xmlns:p14="http://schemas.microsoft.com/office/powerpoint/2010/main" val="3499666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Silicone devices may be </a:t>
            </a:r>
            <a:r>
              <a:rPr lang="en-GB" dirty="0" err="1"/>
              <a:t>su</a:t>
            </a:r>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22</a:t>
            </a:fld>
            <a:endParaRPr lang="en-GB"/>
          </a:p>
        </p:txBody>
      </p:sp>
    </p:spTree>
    <p:extLst>
      <p:ext uri="{BB962C8B-B14F-4D97-AF65-F5344CB8AC3E}">
        <p14:creationId xmlns:p14="http://schemas.microsoft.com/office/powerpoint/2010/main" val="16072809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12121"/>
                </a:solidFill>
                <a:effectLst/>
                <a:latin typeface="BlinkMacSystemFont"/>
              </a:rPr>
              <a:t>Incontinence increases risk of MASD. </a:t>
            </a:r>
          </a:p>
          <a:p>
            <a:r>
              <a:rPr lang="en-GB" b="0" i="0" dirty="0">
                <a:solidFill>
                  <a:srgbClr val="212121"/>
                </a:solidFill>
                <a:effectLst/>
                <a:latin typeface="BlinkMacSystemFont"/>
              </a:rPr>
              <a:t>Say definition  </a:t>
            </a:r>
          </a:p>
          <a:p>
            <a:endParaRPr lang="en-GB" b="0" i="0" dirty="0">
              <a:solidFill>
                <a:srgbClr val="212121"/>
              </a:solidFill>
              <a:effectLst/>
              <a:latin typeface="BlinkMacSystemFont"/>
            </a:endParaRPr>
          </a:p>
          <a:p>
            <a:r>
              <a:rPr lang="en-GB" b="0" i="0" dirty="0">
                <a:solidFill>
                  <a:srgbClr val="212121"/>
                </a:solidFill>
                <a:effectLst/>
                <a:latin typeface="BlinkMacSystemFont"/>
              </a:rPr>
              <a:t>Although evidence is lacking, clinical experience suggests that MASD requires more than moisture alone. Instead, skin damage is attributable to multiple factors, including chemical irritants within the moisture source, its pH, mechanical factors such as friction, and associated microorganisms. To prevent MASD, clinicians need to be vigilant both in maintaining optimal skin conditions and in diagnosing and treating minor cases of MASD prior to progression and skin breakdown.</a:t>
            </a:r>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23</a:t>
            </a:fld>
            <a:endParaRPr lang="en-GB"/>
          </a:p>
        </p:txBody>
      </p:sp>
    </p:spTree>
    <p:extLst>
      <p:ext uri="{BB962C8B-B14F-4D97-AF65-F5344CB8AC3E}">
        <p14:creationId xmlns:p14="http://schemas.microsoft.com/office/powerpoint/2010/main" val="1924269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be focusing on the prevention and management of incontinence associated </a:t>
            </a:r>
            <a:r>
              <a:rPr lang="en-GB" dirty="0" err="1"/>
              <a:t>dermaitits</a:t>
            </a:r>
            <a:r>
              <a:rPr lang="en-GB" dirty="0"/>
              <a:t>. </a:t>
            </a:r>
          </a:p>
          <a:p>
            <a:endParaRPr lang="en-GB" dirty="0"/>
          </a:p>
          <a:p>
            <a:r>
              <a:rPr lang="en-GB" dirty="0"/>
              <a:t>It is important we have a universal language regarding MASD to allow for appropriate management and to understand the prevalence and incidence of the problem. For this reason NHSI recommend this is incident reported. </a:t>
            </a:r>
          </a:p>
        </p:txBody>
      </p:sp>
      <p:sp>
        <p:nvSpPr>
          <p:cNvPr id="4" name="Slide Number Placeholder 3"/>
          <p:cNvSpPr>
            <a:spLocks noGrp="1"/>
          </p:cNvSpPr>
          <p:nvPr>
            <p:ph type="sldNum" sz="quarter" idx="5"/>
          </p:nvPr>
        </p:nvSpPr>
        <p:spPr/>
        <p:txBody>
          <a:bodyPr/>
          <a:lstStyle/>
          <a:p>
            <a:fld id="{CE346ECF-D507-47C2-BD0A-2B2205B44A2A}" type="slidenum">
              <a:rPr lang="en-GB" smtClean="0"/>
              <a:t>24</a:t>
            </a:fld>
            <a:endParaRPr lang="en-GB"/>
          </a:p>
        </p:txBody>
      </p:sp>
    </p:spTree>
    <p:extLst>
      <p:ext uri="{BB962C8B-B14F-4D97-AF65-F5344CB8AC3E}">
        <p14:creationId xmlns:p14="http://schemas.microsoft.com/office/powerpoint/2010/main" val="31991688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acidity of our skin is our first line of defence against infection </a:t>
            </a:r>
          </a:p>
          <a:p>
            <a:r>
              <a:rPr lang="en-GB" dirty="0"/>
              <a:t>PH increases as this comes into contact with Urine and faeces creating an environment for bacteria to proliferate and cause infection </a:t>
            </a:r>
          </a:p>
          <a:p>
            <a:r>
              <a:rPr lang="en-GB" dirty="0"/>
              <a:t>Faeces especially loose stools contain enzymes which are damaging to the skin </a:t>
            </a:r>
          </a:p>
          <a:p>
            <a:r>
              <a:rPr lang="en-GB" dirty="0"/>
              <a:t>Combination of faecal incontinence with urine incontinence is the moat damaging as enzymes in stool exacerbate the effects of urine on the skin. </a:t>
            </a:r>
          </a:p>
        </p:txBody>
      </p:sp>
      <p:sp>
        <p:nvSpPr>
          <p:cNvPr id="4" name="Slide Number Placeholder 3"/>
          <p:cNvSpPr>
            <a:spLocks noGrp="1"/>
          </p:cNvSpPr>
          <p:nvPr>
            <p:ph type="sldNum" sz="quarter" idx="5"/>
          </p:nvPr>
        </p:nvSpPr>
        <p:spPr/>
        <p:txBody>
          <a:bodyPr/>
          <a:lstStyle/>
          <a:p>
            <a:fld id="{CE346ECF-D507-47C2-BD0A-2B2205B44A2A}" type="slidenum">
              <a:rPr lang="en-GB" smtClean="0"/>
              <a:t>25</a:t>
            </a:fld>
            <a:endParaRPr lang="en-GB"/>
          </a:p>
        </p:txBody>
      </p:sp>
    </p:spTree>
    <p:extLst>
      <p:ext uri="{BB962C8B-B14F-4D97-AF65-F5344CB8AC3E}">
        <p14:creationId xmlns:p14="http://schemas.microsoft.com/office/powerpoint/2010/main" val="745164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dirty="0"/>
              <a:t>Incontinence is not an inevitable part of aging – does this need to be investigated is this temporary- C-diff </a:t>
            </a:r>
          </a:p>
          <a:p>
            <a:pPr lvl="1"/>
            <a:r>
              <a:rPr lang="en-GB" dirty="0"/>
              <a:t>Some soap substitutes contain antimicrobial properties which may be beneficial where there a erosions with frequent contamination</a:t>
            </a:r>
          </a:p>
          <a:p>
            <a:pPr lvl="1"/>
            <a:r>
              <a:rPr lang="en-GB" dirty="0"/>
              <a:t>Use incontinence pads of the correct size and absorbency of incontinence pads </a:t>
            </a:r>
          </a:p>
          <a:p>
            <a:pPr lvl="1"/>
            <a:r>
              <a:rPr lang="en-GB" dirty="0"/>
              <a:t>Ensure incontinence pad contours to the body </a:t>
            </a:r>
          </a:p>
          <a:p>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26</a:t>
            </a:fld>
            <a:endParaRPr lang="en-GB"/>
          </a:p>
        </p:txBody>
      </p:sp>
    </p:spTree>
    <p:extLst>
      <p:ext uri="{BB962C8B-B14F-4D97-AF65-F5344CB8AC3E}">
        <p14:creationId xmlns:p14="http://schemas.microsoft.com/office/powerpoint/2010/main" val="1719793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know this may be difficult in the community where intervention is guided by patient and/or family but its about education – to be foretold is to be forearmed.</a:t>
            </a:r>
          </a:p>
          <a:p>
            <a:endParaRPr lang="en-GB" dirty="0"/>
          </a:p>
          <a:p>
            <a:r>
              <a:rPr lang="en-GB" dirty="0"/>
              <a:t>Thick opaque creams are difficult to cleanse from the skin, unable to assess tissue integrity and may occlude incontinence pad reducing its effectiveness. </a:t>
            </a:r>
          </a:p>
          <a:p>
            <a:endParaRPr lang="en-GB" dirty="0"/>
          </a:p>
          <a:p>
            <a:r>
              <a:rPr lang="en-GB" dirty="0"/>
              <a:t>Incontinence sheets/procedure sheets- very minimal </a:t>
            </a:r>
            <a:r>
              <a:rPr lang="en-GB" dirty="0" err="1"/>
              <a:t>absorbence</a:t>
            </a:r>
            <a:r>
              <a:rPr lang="en-GB" dirty="0"/>
              <a:t>- do not have the technology to wick moisture away from the skin – which increases risk of MASD</a:t>
            </a:r>
          </a:p>
          <a:p>
            <a:r>
              <a:rPr lang="en-GB" dirty="0"/>
              <a:t>Use usually to save bed sheets and prolong time between continence cares when in reality this patient likely requires increased frequency of continence care. </a:t>
            </a:r>
          </a:p>
          <a:p>
            <a:endParaRPr lang="en-GB" dirty="0"/>
          </a:p>
          <a:p>
            <a:r>
              <a:rPr lang="en-GB" dirty="0" err="1"/>
              <a:t>Occlucisve</a:t>
            </a:r>
            <a:r>
              <a:rPr lang="en-GB" dirty="0"/>
              <a:t> dressings – designed to create moist environment therefore increase moisture and risk of deterioration – a low adherent contact layer may be advised to prevent erosions </a:t>
            </a:r>
            <a:r>
              <a:rPr lang="en-GB" dirty="0" err="1"/>
              <a:t>adhring</a:t>
            </a:r>
            <a:r>
              <a:rPr lang="en-GB" dirty="0"/>
              <a:t> to incontinence pad. </a:t>
            </a:r>
          </a:p>
          <a:p>
            <a:endParaRPr lang="en-GB" dirty="0"/>
          </a:p>
          <a:p>
            <a:r>
              <a:rPr lang="en-GB" dirty="0"/>
              <a:t>Multiple incontinence pads are counterintuitive and increase risk of pressure damage – if multiple incontinence pads are used the size and </a:t>
            </a:r>
            <a:r>
              <a:rPr lang="en-GB" dirty="0" err="1"/>
              <a:t>absorvency</a:t>
            </a:r>
            <a:r>
              <a:rPr lang="en-GB" dirty="0"/>
              <a:t> is inappropriate – consider referral to the continence team .</a:t>
            </a:r>
          </a:p>
        </p:txBody>
      </p:sp>
      <p:sp>
        <p:nvSpPr>
          <p:cNvPr id="4" name="Slide Number Placeholder 3"/>
          <p:cNvSpPr>
            <a:spLocks noGrp="1"/>
          </p:cNvSpPr>
          <p:nvPr>
            <p:ph type="sldNum" sz="quarter" idx="5"/>
          </p:nvPr>
        </p:nvSpPr>
        <p:spPr/>
        <p:txBody>
          <a:bodyPr/>
          <a:lstStyle/>
          <a:p>
            <a:fld id="{CE346ECF-D507-47C2-BD0A-2B2205B44A2A}" type="slidenum">
              <a:rPr lang="en-GB" smtClean="0"/>
              <a:t>27</a:t>
            </a:fld>
            <a:endParaRPr lang="en-GB"/>
          </a:p>
        </p:txBody>
      </p:sp>
    </p:spTree>
    <p:extLst>
      <p:ext uri="{BB962C8B-B14F-4D97-AF65-F5344CB8AC3E}">
        <p14:creationId xmlns:p14="http://schemas.microsoft.com/office/powerpoint/2010/main" val="1169660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damage is assessed as being a combination of pressure and moisture – it is classified according to the level of pressure damage observed. </a:t>
            </a:r>
          </a:p>
        </p:txBody>
      </p:sp>
      <p:sp>
        <p:nvSpPr>
          <p:cNvPr id="4" name="Slide Number Placeholder 3"/>
          <p:cNvSpPr>
            <a:spLocks noGrp="1"/>
          </p:cNvSpPr>
          <p:nvPr>
            <p:ph type="sldNum" sz="quarter" idx="5"/>
          </p:nvPr>
        </p:nvSpPr>
        <p:spPr/>
        <p:txBody>
          <a:bodyPr/>
          <a:lstStyle/>
          <a:p>
            <a:fld id="{CE346ECF-D507-47C2-BD0A-2B2205B44A2A}" type="slidenum">
              <a:rPr lang="en-GB" smtClean="0"/>
              <a:t>28</a:t>
            </a:fld>
            <a:endParaRPr lang="en-GB"/>
          </a:p>
        </p:txBody>
      </p:sp>
    </p:spTree>
    <p:extLst>
      <p:ext uri="{BB962C8B-B14F-4D97-AF65-F5344CB8AC3E}">
        <p14:creationId xmlns:p14="http://schemas.microsoft.com/office/powerpoint/2010/main" val="2396477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E3E3E"/>
                </a:solidFill>
                <a:effectLst/>
                <a:latin typeface="open sans" panose="020B0606030504020204" pitchFamily="34" charset="0"/>
              </a:rPr>
              <a:t>Adequate nutrition is vital, providing the body with energy, supporting the immune system and repairing skin and tissue. Malnutrition causes the individual to become weak, predisposes to infection and, if injured, the skin and tissue will struggle to heal.</a:t>
            </a:r>
          </a:p>
          <a:p>
            <a:endParaRPr lang="en-GB" b="0" i="0" dirty="0">
              <a:solidFill>
                <a:srgbClr val="3E3E3E"/>
              </a:solidFill>
              <a:effectLst/>
              <a:latin typeface="open sans" panose="020B0606030504020204" pitchFamily="34" charset="0"/>
            </a:endParaRPr>
          </a:p>
          <a:p>
            <a:r>
              <a:rPr lang="en-GB" b="0" i="0" dirty="0">
                <a:solidFill>
                  <a:srgbClr val="3E3E3E"/>
                </a:solidFill>
                <a:effectLst/>
                <a:latin typeface="open sans" panose="020B0606030504020204" pitchFamily="34" charset="0"/>
              </a:rPr>
              <a:t>Falls and confusion increase risk of pressure damage. </a:t>
            </a:r>
          </a:p>
          <a:p>
            <a:endParaRPr lang="en-GB" b="0" i="0" dirty="0">
              <a:solidFill>
                <a:srgbClr val="3E3E3E"/>
              </a:solidFill>
              <a:effectLst/>
              <a:latin typeface="open sans" panose="020B0606030504020204" pitchFamily="34" charset="0"/>
            </a:endParaRPr>
          </a:p>
          <a:p>
            <a:r>
              <a:rPr lang="en-GB" b="0" i="0" dirty="0">
                <a:solidFill>
                  <a:srgbClr val="3E3E3E"/>
                </a:solidFill>
                <a:effectLst/>
                <a:latin typeface="open sans" panose="020B0606030504020204" pitchFamily="34" charset="0"/>
              </a:rPr>
              <a:t>It is thought that a patient with a pressure ulcer requires up to 35 </a:t>
            </a:r>
            <a:r>
              <a:rPr lang="en-GB" b="0" i="0" dirty="0" err="1">
                <a:solidFill>
                  <a:srgbClr val="3E3E3E"/>
                </a:solidFill>
                <a:effectLst/>
                <a:latin typeface="open sans" panose="020B0606030504020204" pitchFamily="34" charset="0"/>
              </a:rPr>
              <a:t>kcl</a:t>
            </a:r>
            <a:r>
              <a:rPr lang="en-GB" b="0" i="0" dirty="0">
                <a:solidFill>
                  <a:srgbClr val="3E3E3E"/>
                </a:solidFill>
                <a:effectLst/>
                <a:latin typeface="open sans" panose="020B0606030504020204" pitchFamily="34" charset="0"/>
              </a:rPr>
              <a:t>/kg to aid wound healing. </a:t>
            </a:r>
          </a:p>
          <a:p>
            <a:endParaRPr lang="en-GB" b="0" i="0" dirty="0">
              <a:solidFill>
                <a:srgbClr val="3E3E3E"/>
              </a:solidFill>
              <a:effectLst/>
              <a:latin typeface="open sans" panose="020B0606030504020204" pitchFamily="34" charset="0"/>
            </a:endParaRPr>
          </a:p>
          <a:p>
            <a:r>
              <a:rPr lang="en-GB" b="0" i="0" dirty="0">
                <a:solidFill>
                  <a:srgbClr val="3E3E3E"/>
                </a:solidFill>
                <a:effectLst/>
                <a:latin typeface="open sans" panose="020B0606030504020204" pitchFamily="34" charset="0"/>
              </a:rPr>
              <a:t>Food diaries – carers /patient to complete- instigate in acute setting – follow local policy </a:t>
            </a:r>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29</a:t>
            </a:fld>
            <a:endParaRPr lang="en-GB"/>
          </a:p>
        </p:txBody>
      </p:sp>
    </p:spTree>
    <p:extLst>
      <p:ext uri="{BB962C8B-B14F-4D97-AF65-F5344CB8AC3E}">
        <p14:creationId xmlns:p14="http://schemas.microsoft.com/office/powerpoint/2010/main" val="9070755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4"/>
                </a:solidFill>
                <a:effectLst/>
                <a:latin typeface="Google Sans"/>
              </a:rPr>
              <a:t>The 30° tilt' is </a:t>
            </a:r>
            <a:r>
              <a:rPr lang="en-GB" b="0" i="0" dirty="0">
                <a:solidFill>
                  <a:srgbClr val="040C28"/>
                </a:solidFill>
                <a:effectLst/>
                <a:latin typeface="Google Sans"/>
              </a:rPr>
              <a:t>used to promote patient comfort and reduce pressure over high risk areas</a:t>
            </a:r>
            <a:endParaRPr lang="en-GB" dirty="0"/>
          </a:p>
        </p:txBody>
      </p:sp>
      <p:sp>
        <p:nvSpPr>
          <p:cNvPr id="4" name="Slide Number Placeholder 3"/>
          <p:cNvSpPr>
            <a:spLocks noGrp="1"/>
          </p:cNvSpPr>
          <p:nvPr>
            <p:ph type="sldNum" sz="quarter" idx="5"/>
          </p:nvPr>
        </p:nvSpPr>
        <p:spPr/>
        <p:txBody>
          <a:bodyPr/>
          <a:lstStyle/>
          <a:p>
            <a:fld id="{CE346ECF-D507-47C2-BD0A-2B2205B44A2A}" type="slidenum">
              <a:rPr lang="en-GB" smtClean="0"/>
              <a:t>30</a:t>
            </a:fld>
            <a:endParaRPr lang="en-GB"/>
          </a:p>
        </p:txBody>
      </p:sp>
    </p:spTree>
    <p:extLst>
      <p:ext uri="{BB962C8B-B14F-4D97-AF65-F5344CB8AC3E}">
        <p14:creationId xmlns:p14="http://schemas.microsoft.com/office/powerpoint/2010/main" val="29804578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Pt has been admitted to your care with harm consider referring to safeguarding </a:t>
            </a:r>
          </a:p>
          <a:p>
            <a:r>
              <a:rPr lang="en-GB" dirty="0"/>
              <a:t>Ensure information is given in a format the recipient can understand</a:t>
            </a:r>
          </a:p>
          <a:p>
            <a:r>
              <a:rPr lang="en-GB" dirty="0"/>
              <a:t>Incident reports allow investigation to highlight learning which can be targeted to specific area or may highlight trust wide learning. </a:t>
            </a:r>
          </a:p>
        </p:txBody>
      </p:sp>
      <p:sp>
        <p:nvSpPr>
          <p:cNvPr id="4" name="Slide Number Placeholder 3"/>
          <p:cNvSpPr>
            <a:spLocks noGrp="1"/>
          </p:cNvSpPr>
          <p:nvPr>
            <p:ph type="sldNum" sz="quarter" idx="5"/>
          </p:nvPr>
        </p:nvSpPr>
        <p:spPr/>
        <p:txBody>
          <a:bodyPr/>
          <a:lstStyle/>
          <a:p>
            <a:fld id="{CE346ECF-D507-47C2-BD0A-2B2205B44A2A}" type="slidenum">
              <a:rPr lang="en-GB" smtClean="0"/>
              <a:t>31</a:t>
            </a:fld>
            <a:endParaRPr lang="en-GB"/>
          </a:p>
        </p:txBody>
      </p:sp>
    </p:spTree>
    <p:extLst>
      <p:ext uri="{BB962C8B-B14F-4D97-AF65-F5344CB8AC3E}">
        <p14:creationId xmlns:p14="http://schemas.microsoft.com/office/powerpoint/2010/main" val="4142317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E346ECF-D507-47C2-BD0A-2B2205B44A2A}" type="slidenum">
              <a:rPr lang="en-GB" smtClean="0"/>
              <a:t>32</a:t>
            </a:fld>
            <a:endParaRPr lang="en-GB"/>
          </a:p>
        </p:txBody>
      </p:sp>
    </p:spTree>
    <p:extLst>
      <p:ext uri="{BB962C8B-B14F-4D97-AF65-F5344CB8AC3E}">
        <p14:creationId xmlns:p14="http://schemas.microsoft.com/office/powerpoint/2010/main" val="4062282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E346ECF-D507-47C2-BD0A-2B2205B44A2A}" type="slidenum">
              <a:rPr lang="en-GB" smtClean="0"/>
              <a:t>33</a:t>
            </a:fld>
            <a:endParaRPr lang="en-GB"/>
          </a:p>
        </p:txBody>
      </p:sp>
    </p:spTree>
    <p:extLst>
      <p:ext uri="{BB962C8B-B14F-4D97-AF65-F5344CB8AC3E}">
        <p14:creationId xmlns:p14="http://schemas.microsoft.com/office/powerpoint/2010/main" val="5603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0C19-2727-324E-A1BA-D0C92E4ECC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089AC0C-4390-A7CD-0660-90AA9D5CD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ADD80DA-53B4-576C-EAEC-5E12D6BDC083}"/>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5" name="Footer Placeholder 4">
            <a:extLst>
              <a:ext uri="{FF2B5EF4-FFF2-40B4-BE49-F238E27FC236}">
                <a16:creationId xmlns:a16="http://schemas.microsoft.com/office/drawing/2014/main" id="{0D2D2662-25CF-7EC2-D784-E3F0AD415C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1D16F8-BEA3-03C5-A6C9-FC8B87A56F8E}"/>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83987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967D-D9E1-0BE5-7679-B21C4A115DD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F996BB-AFE2-5AAC-2DF6-8BDDCEF60E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F026A4-DFC0-49DA-C64E-716F98A98E17}"/>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5" name="Footer Placeholder 4">
            <a:extLst>
              <a:ext uri="{FF2B5EF4-FFF2-40B4-BE49-F238E27FC236}">
                <a16:creationId xmlns:a16="http://schemas.microsoft.com/office/drawing/2014/main" id="{4BEED54B-2279-7A9D-ACC9-AB92E3AE2F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4ACFC0-0EBE-7400-227F-C3E64C796FE8}"/>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419895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F8AC9-9F09-DAAC-CC61-91FE015A35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F0D308B-687F-8851-8F21-808EF4350D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9777C8-A95D-FCE4-FE42-AC996A08D9D9}"/>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5" name="Footer Placeholder 4">
            <a:extLst>
              <a:ext uri="{FF2B5EF4-FFF2-40B4-BE49-F238E27FC236}">
                <a16:creationId xmlns:a16="http://schemas.microsoft.com/office/drawing/2014/main" id="{8E3F855A-6832-E0DB-30C0-DA42E55417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93021D-4737-6E2A-2A31-16435A75C524}"/>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2749430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FA873-9979-A2D1-2393-539367852D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F00B37-8D9A-4864-4A6B-ACC77B0455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EEF3BF2-697F-756E-E38A-D4650E1003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D69F4C4-DC96-0882-B13E-53870042167B}"/>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6" name="Footer Placeholder 5">
            <a:extLst>
              <a:ext uri="{FF2B5EF4-FFF2-40B4-BE49-F238E27FC236}">
                <a16:creationId xmlns:a16="http://schemas.microsoft.com/office/drawing/2014/main" id="{0F247059-41CE-68FD-5D15-73039A237C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24D57E-318E-6659-A3FD-7F4B54C72CE2}"/>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866378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8B85D-94C7-D68E-8FCB-38720DED13C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8336FD-74D3-DE4A-51DA-EB1CE16FA0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281FA6-5AF6-55C9-8F95-F61AD625E2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D8CB369-084B-6754-C807-902A8B8ED6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039308-3AF9-6B22-ADDA-6E4E719F74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5CA818-CBDC-05D1-C320-E732660285F4}"/>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8" name="Footer Placeholder 7">
            <a:extLst>
              <a:ext uri="{FF2B5EF4-FFF2-40B4-BE49-F238E27FC236}">
                <a16:creationId xmlns:a16="http://schemas.microsoft.com/office/drawing/2014/main" id="{D96E8F1A-DD96-27FD-F04F-6D0E1506D01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E45C93C-D9BB-D8D3-5F5C-4424AD78E1A1}"/>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3424158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403B-F215-55F7-9A8E-7AADC7D57EE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D415B0-7F26-DBB1-9E42-034FBB51DCD2}"/>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4" name="Footer Placeholder 3">
            <a:extLst>
              <a:ext uri="{FF2B5EF4-FFF2-40B4-BE49-F238E27FC236}">
                <a16:creationId xmlns:a16="http://schemas.microsoft.com/office/drawing/2014/main" id="{1D989E9A-E6B9-6956-30AF-4FC3780DC49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1F0D131-3801-975F-C94E-7A9B2ACE58D1}"/>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3268989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0B2501-A3B2-3F35-A507-77242C76AD21}"/>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3" name="Footer Placeholder 2">
            <a:extLst>
              <a:ext uri="{FF2B5EF4-FFF2-40B4-BE49-F238E27FC236}">
                <a16:creationId xmlns:a16="http://schemas.microsoft.com/office/drawing/2014/main" id="{50959A7E-F36B-73ED-120A-987C6540AEB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D8F73F-9536-5DFF-BB55-565DFE74F22A}"/>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104402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63CF-5E03-9568-0682-3188EFAF91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800909-3072-C19B-7E10-DD51F00DAA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3C2B97-CA56-55B1-3557-DDB4C6A8AB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1D60B-C03D-AC43-03CE-81795AD4353D}"/>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6" name="Footer Placeholder 5">
            <a:extLst>
              <a:ext uri="{FF2B5EF4-FFF2-40B4-BE49-F238E27FC236}">
                <a16:creationId xmlns:a16="http://schemas.microsoft.com/office/drawing/2014/main" id="{9B9D6625-B2AF-A6A5-6CD0-E078D9171F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71EAC3-87A2-A393-B262-978385408A42}"/>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2487441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00343-8A71-BE01-2DCC-0EACA4F96F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E036E67-114B-CB94-CEAD-0F687C69B0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1863DDE-21CE-3F99-6A70-23C206818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634AAC-6A61-8A75-F115-171DF287F825}"/>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6" name="Footer Placeholder 5">
            <a:extLst>
              <a:ext uri="{FF2B5EF4-FFF2-40B4-BE49-F238E27FC236}">
                <a16:creationId xmlns:a16="http://schemas.microsoft.com/office/drawing/2014/main" id="{3C362ABA-3436-A5DF-07B7-C8D789E3E6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BDD3E3-4EEF-E833-3E76-EA1C95E332E9}"/>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3677918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EA3A0-7BC6-D13F-0725-343325715F1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3A8B4C-68E8-A9E7-156D-7DF11F17B3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6362EC-869E-0433-9D1D-DD46655C861C}"/>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5" name="Footer Placeholder 4">
            <a:extLst>
              <a:ext uri="{FF2B5EF4-FFF2-40B4-BE49-F238E27FC236}">
                <a16:creationId xmlns:a16="http://schemas.microsoft.com/office/drawing/2014/main" id="{1089B2E5-605B-6CEF-BF81-F656A1AAF5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042FB8-D676-6E88-A956-6D51118D9D65}"/>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738421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5CCE26-D5F2-3EC5-3A16-E683D1DD3F1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3F381E-B26B-63FE-2FC4-4408AE8ACD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528A33-A281-4090-CDA8-24C279B3A8BE}"/>
              </a:ext>
            </a:extLst>
          </p:cNvPr>
          <p:cNvSpPr>
            <a:spLocks noGrp="1"/>
          </p:cNvSpPr>
          <p:nvPr>
            <p:ph type="dt" sz="half" idx="10"/>
          </p:nvPr>
        </p:nvSpPr>
        <p:spPr/>
        <p:txBody>
          <a:bodyPr/>
          <a:lstStyle/>
          <a:p>
            <a:fld id="{32323CAE-9F13-45CD-8667-2A68CEC5D1E4}" type="datetimeFigureOut">
              <a:rPr lang="en-GB" smtClean="0"/>
              <a:t>27/03/2023</a:t>
            </a:fld>
            <a:endParaRPr lang="en-GB"/>
          </a:p>
        </p:txBody>
      </p:sp>
      <p:sp>
        <p:nvSpPr>
          <p:cNvPr id="5" name="Footer Placeholder 4">
            <a:extLst>
              <a:ext uri="{FF2B5EF4-FFF2-40B4-BE49-F238E27FC236}">
                <a16:creationId xmlns:a16="http://schemas.microsoft.com/office/drawing/2014/main" id="{E0D01971-ACC0-AA6B-6821-409815194F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4D0D30-61E6-3BEC-8347-018642EBA98F}"/>
              </a:ext>
            </a:extLst>
          </p:cNvPr>
          <p:cNvSpPr>
            <a:spLocks noGrp="1"/>
          </p:cNvSpPr>
          <p:nvPr>
            <p:ph type="sldNum" sz="quarter" idx="12"/>
          </p:nvPr>
        </p:nvSpPr>
        <p:spPr/>
        <p:txBody>
          <a:bodyPr/>
          <a:lstStyle/>
          <a:p>
            <a:fld id="{DCFCF343-E55B-4F92-AC44-59CE299034A0}" type="slidenum">
              <a:rPr lang="en-GB" smtClean="0"/>
              <a:t>‹#›</a:t>
            </a:fld>
            <a:endParaRPr lang="en-GB"/>
          </a:p>
        </p:txBody>
      </p:sp>
    </p:spTree>
    <p:extLst>
      <p:ext uri="{BB962C8B-B14F-4D97-AF65-F5344CB8AC3E}">
        <p14:creationId xmlns:p14="http://schemas.microsoft.com/office/powerpoint/2010/main" val="61844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44D60C-9A12-FCB2-5313-8BE6E78578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F32F303-42F8-CFED-281E-EFEDD1908D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8387B6-3DB0-5B48-235C-FF5FCB0502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323CAE-9F13-45CD-8667-2A68CEC5D1E4}" type="datetimeFigureOut">
              <a:rPr lang="en-GB" smtClean="0"/>
              <a:t>27/03/2023</a:t>
            </a:fld>
            <a:endParaRPr lang="en-GB"/>
          </a:p>
        </p:txBody>
      </p:sp>
      <p:sp>
        <p:nvSpPr>
          <p:cNvPr id="5" name="Footer Placeholder 4">
            <a:extLst>
              <a:ext uri="{FF2B5EF4-FFF2-40B4-BE49-F238E27FC236}">
                <a16:creationId xmlns:a16="http://schemas.microsoft.com/office/drawing/2014/main" id="{75A88DD1-13A1-7552-A41F-2057DEAA3B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92BE1F6-23C8-8FF0-8D99-197CF49A8F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CF343-E55B-4F92-AC44-59CE299034A0}" type="slidenum">
              <a:rPr lang="en-GB" smtClean="0"/>
              <a:t>‹#›</a:t>
            </a:fld>
            <a:endParaRPr lang="en-GB"/>
          </a:p>
        </p:txBody>
      </p:sp>
    </p:spTree>
    <p:extLst>
      <p:ext uri="{BB962C8B-B14F-4D97-AF65-F5344CB8AC3E}">
        <p14:creationId xmlns:p14="http://schemas.microsoft.com/office/powerpoint/2010/main" val="1391400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4.pn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emf"/><Relationship Id="rId7"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0D7F7-221B-7141-EBF1-EADF8E346BCC}"/>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881CF9E-A9E2-1B26-4CDC-285E60F59235}"/>
              </a:ext>
            </a:extLst>
          </p:cNvPr>
          <p:cNvSpPr>
            <a:spLocks noGrp="1"/>
          </p:cNvSpPr>
          <p:nvPr>
            <p:ph type="subTitle" idx="1"/>
          </p:nvPr>
        </p:nvSpPr>
        <p:spPr/>
        <p:txBody>
          <a:bodyPr/>
          <a:lstStyle/>
          <a:p>
            <a:endParaRPr lang="en-GB"/>
          </a:p>
        </p:txBody>
      </p:sp>
      <p:pic>
        <p:nvPicPr>
          <p:cNvPr id="4" name="Picture 3" descr="Shape&#10;&#10;Description automatically generated with medium confidence">
            <a:extLst>
              <a:ext uri="{FF2B5EF4-FFF2-40B4-BE49-F238E27FC236}">
                <a16:creationId xmlns:a16="http://schemas.microsoft.com/office/drawing/2014/main" id="{D98B0CAC-7827-49C2-BEB0-8C1EF39E28E7}"/>
              </a:ext>
            </a:extLst>
          </p:cNvPr>
          <p:cNvPicPr>
            <a:picLocks noChangeAspect="1"/>
          </p:cNvPicPr>
          <p:nvPr/>
        </p:nvPicPr>
        <p:blipFill rotWithShape="1">
          <a:blip r:embed="rId2">
            <a:extLst>
              <a:ext uri="{28A0092B-C50C-407E-A947-70E740481C1C}">
                <a14:useLocalDpi xmlns:a14="http://schemas.microsoft.com/office/drawing/2010/main" val="0"/>
              </a:ext>
            </a:extLst>
          </a:blip>
          <a:srcRect t="19"/>
          <a:stretch/>
        </p:blipFill>
        <p:spPr>
          <a:xfrm>
            <a:off x="0" y="0"/>
            <a:ext cx="12192000" cy="6858000"/>
          </a:xfrm>
          <a:prstGeom prst="rect">
            <a:avLst/>
          </a:prstGeom>
        </p:spPr>
      </p:pic>
      <p:sp>
        <p:nvSpPr>
          <p:cNvPr id="6" name="TextBox 5">
            <a:extLst>
              <a:ext uri="{FF2B5EF4-FFF2-40B4-BE49-F238E27FC236}">
                <a16:creationId xmlns:a16="http://schemas.microsoft.com/office/drawing/2014/main" id="{C65DAA53-776E-5983-6012-6127338895F2}"/>
              </a:ext>
            </a:extLst>
          </p:cNvPr>
          <p:cNvSpPr txBox="1"/>
          <p:nvPr/>
        </p:nvSpPr>
        <p:spPr>
          <a:xfrm>
            <a:off x="2266234" y="6005098"/>
            <a:ext cx="7659533" cy="707886"/>
          </a:xfrm>
          <a:prstGeom prst="rect">
            <a:avLst/>
          </a:prstGeom>
          <a:noFill/>
        </p:spPr>
        <p:txBody>
          <a:bodyPr wrap="none" rtlCol="0">
            <a:spAutoFit/>
          </a:bodyPr>
          <a:lstStyle/>
          <a:p>
            <a:r>
              <a:rPr lang="en-GB" sz="4000" dirty="0">
                <a:solidFill>
                  <a:schemeClr val="bg1"/>
                </a:solidFill>
              </a:rPr>
              <a:t>THE WEBINAR WILL BEGIN SHORTLY</a:t>
            </a:r>
          </a:p>
        </p:txBody>
      </p:sp>
      <p:pic>
        <p:nvPicPr>
          <p:cNvPr id="8" name="Picture 7" descr="Text&#10;&#10;Description automatically generated">
            <a:extLst>
              <a:ext uri="{FF2B5EF4-FFF2-40B4-BE49-F238E27FC236}">
                <a16:creationId xmlns:a16="http://schemas.microsoft.com/office/drawing/2014/main" id="{D2586AA5-632C-9943-8D0C-2FEB3B69D6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007011"/>
            <a:ext cx="9514107" cy="3903120"/>
          </a:xfrm>
          <a:prstGeom prst="rect">
            <a:avLst/>
          </a:prstGeom>
        </p:spPr>
      </p:pic>
      <p:sp>
        <p:nvSpPr>
          <p:cNvPr id="9" name="TextBox 8">
            <a:extLst>
              <a:ext uri="{FF2B5EF4-FFF2-40B4-BE49-F238E27FC236}">
                <a16:creationId xmlns:a16="http://schemas.microsoft.com/office/drawing/2014/main" id="{90FCD70C-6B0C-C361-9576-6D052FB1F07B}"/>
              </a:ext>
            </a:extLst>
          </p:cNvPr>
          <p:cNvSpPr txBox="1"/>
          <p:nvPr/>
        </p:nvSpPr>
        <p:spPr>
          <a:xfrm>
            <a:off x="9112018" y="165688"/>
            <a:ext cx="2769541" cy="1107996"/>
          </a:xfrm>
          <a:prstGeom prst="rect">
            <a:avLst/>
          </a:prstGeom>
          <a:noFill/>
        </p:spPr>
        <p:txBody>
          <a:bodyPr wrap="none" rtlCol="0">
            <a:spAutoFit/>
          </a:bodyPr>
          <a:lstStyle/>
          <a:p>
            <a:r>
              <a:rPr lang="en-GB" sz="2200" b="1" dirty="0">
                <a:solidFill>
                  <a:srgbClr val="00334C"/>
                </a:solidFill>
              </a:rPr>
              <a:t>FREE WEBINAR</a:t>
            </a:r>
          </a:p>
          <a:p>
            <a:r>
              <a:rPr lang="en-GB" sz="2200" b="1" dirty="0">
                <a:solidFill>
                  <a:srgbClr val="00334C"/>
                </a:solidFill>
              </a:rPr>
              <a:t>TUESDAY 28</a:t>
            </a:r>
            <a:r>
              <a:rPr lang="en-GB" sz="2200" b="1" baseline="30000" dirty="0">
                <a:solidFill>
                  <a:srgbClr val="00334C"/>
                </a:solidFill>
              </a:rPr>
              <a:t>TH</a:t>
            </a:r>
            <a:r>
              <a:rPr lang="en-GB" sz="2200" b="1" dirty="0">
                <a:solidFill>
                  <a:srgbClr val="00334C"/>
                </a:solidFill>
              </a:rPr>
              <a:t> MARCH</a:t>
            </a:r>
          </a:p>
          <a:p>
            <a:r>
              <a:rPr lang="en-GB" sz="2200" b="1" dirty="0">
                <a:solidFill>
                  <a:srgbClr val="00334C"/>
                </a:solidFill>
              </a:rPr>
              <a:t>2 – 3PM</a:t>
            </a:r>
          </a:p>
        </p:txBody>
      </p:sp>
    </p:spTree>
    <p:extLst>
      <p:ext uri="{BB962C8B-B14F-4D97-AF65-F5344CB8AC3E}">
        <p14:creationId xmlns:p14="http://schemas.microsoft.com/office/powerpoint/2010/main" val="101081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0D7F7-221B-7141-EBF1-EADF8E346BCC}"/>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881CF9E-A9E2-1B26-4CDC-285E60F59235}"/>
              </a:ext>
            </a:extLst>
          </p:cNvPr>
          <p:cNvSpPr>
            <a:spLocks noGrp="1"/>
          </p:cNvSpPr>
          <p:nvPr>
            <p:ph type="subTitle" idx="1"/>
          </p:nvPr>
        </p:nvSpPr>
        <p:spPr/>
        <p:txBody>
          <a:bodyPr/>
          <a:lstStyle/>
          <a:p>
            <a:endParaRPr lang="en-GB"/>
          </a:p>
        </p:txBody>
      </p:sp>
      <p:sp>
        <p:nvSpPr>
          <p:cNvPr id="6" name="TextBox 5">
            <a:extLst>
              <a:ext uri="{FF2B5EF4-FFF2-40B4-BE49-F238E27FC236}">
                <a16:creationId xmlns:a16="http://schemas.microsoft.com/office/drawing/2014/main" id="{C65DAA53-776E-5983-6012-6127338895F2}"/>
              </a:ext>
            </a:extLst>
          </p:cNvPr>
          <p:cNvSpPr txBox="1"/>
          <p:nvPr/>
        </p:nvSpPr>
        <p:spPr>
          <a:xfrm>
            <a:off x="2266234" y="6005098"/>
            <a:ext cx="7659533" cy="707886"/>
          </a:xfrm>
          <a:prstGeom prst="rect">
            <a:avLst/>
          </a:prstGeom>
          <a:noFill/>
        </p:spPr>
        <p:txBody>
          <a:bodyPr wrap="none" rtlCol="0">
            <a:spAutoFit/>
          </a:bodyPr>
          <a:lstStyle/>
          <a:p>
            <a:r>
              <a:rPr lang="en-GB" sz="4000" dirty="0">
                <a:solidFill>
                  <a:schemeClr val="bg1"/>
                </a:solidFill>
              </a:rPr>
              <a:t>THE WEBINAR WILL BEGIN SHORTLY</a:t>
            </a:r>
          </a:p>
        </p:txBody>
      </p:sp>
      <p:pic>
        <p:nvPicPr>
          <p:cNvPr id="5" name="Picture 4" descr="Shape&#10;&#10;Description automatically generated with medium confidence">
            <a:extLst>
              <a:ext uri="{FF2B5EF4-FFF2-40B4-BE49-F238E27FC236}">
                <a16:creationId xmlns:a16="http://schemas.microsoft.com/office/drawing/2014/main" id="{FC00193D-1E1D-0754-9F6D-220FBE2B2EF4}"/>
              </a:ext>
            </a:extLst>
          </p:cNvPr>
          <p:cNvPicPr>
            <a:picLocks noChangeAspect="1"/>
          </p:cNvPicPr>
          <p:nvPr/>
        </p:nvPicPr>
        <p:blipFill rotWithShape="1">
          <a:blip r:embed="rId2">
            <a:extLst>
              <a:ext uri="{28A0092B-C50C-407E-A947-70E740481C1C}">
                <a14:useLocalDpi xmlns:a14="http://schemas.microsoft.com/office/drawing/2010/main" val="0"/>
              </a:ext>
            </a:extLst>
          </a:blip>
          <a:srcRect t="19"/>
          <a:stretch/>
        </p:blipFill>
        <p:spPr>
          <a:xfrm>
            <a:off x="0" y="0"/>
            <a:ext cx="12192000" cy="6858000"/>
          </a:xfrm>
          <a:prstGeom prst="rect">
            <a:avLst/>
          </a:prstGeom>
        </p:spPr>
      </p:pic>
      <p:pic>
        <p:nvPicPr>
          <p:cNvPr id="7" name="Picture 6" descr="Text&#10;&#10;Description automatically generated">
            <a:extLst>
              <a:ext uri="{FF2B5EF4-FFF2-40B4-BE49-F238E27FC236}">
                <a16:creationId xmlns:a16="http://schemas.microsoft.com/office/drawing/2014/main" id="{A515DABA-30D9-3B7D-524B-94775F92AD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43" y="117552"/>
            <a:ext cx="3614050" cy="1482648"/>
          </a:xfrm>
          <a:prstGeom prst="rect">
            <a:avLst/>
          </a:prstGeom>
        </p:spPr>
      </p:pic>
      <p:sp>
        <p:nvSpPr>
          <p:cNvPr id="10" name="TextBox 9">
            <a:extLst>
              <a:ext uri="{FF2B5EF4-FFF2-40B4-BE49-F238E27FC236}">
                <a16:creationId xmlns:a16="http://schemas.microsoft.com/office/drawing/2014/main" id="{7204FD7D-070E-F65E-1F02-8AE0A8DF9BCE}"/>
              </a:ext>
            </a:extLst>
          </p:cNvPr>
          <p:cNvSpPr txBox="1"/>
          <p:nvPr/>
        </p:nvSpPr>
        <p:spPr>
          <a:xfrm>
            <a:off x="2421948" y="2306413"/>
            <a:ext cx="7348102" cy="2092881"/>
          </a:xfrm>
          <a:prstGeom prst="rect">
            <a:avLst/>
          </a:prstGeom>
          <a:noFill/>
        </p:spPr>
        <p:txBody>
          <a:bodyPr wrap="none" rtlCol="0">
            <a:spAutoFit/>
          </a:bodyPr>
          <a:lstStyle/>
          <a:p>
            <a:pPr algn="ctr"/>
            <a:r>
              <a:rPr lang="en-GB" sz="4800" dirty="0">
                <a:solidFill>
                  <a:srgbClr val="00334C"/>
                </a:solidFill>
              </a:rPr>
              <a:t>WELCOME FROM THE CHAIR</a:t>
            </a:r>
          </a:p>
          <a:p>
            <a:pPr algn="ctr"/>
            <a:endParaRPr lang="en-GB" dirty="0">
              <a:solidFill>
                <a:srgbClr val="00334C"/>
              </a:solidFill>
            </a:endParaRPr>
          </a:p>
          <a:p>
            <a:pPr algn="ctr"/>
            <a:r>
              <a:rPr lang="en-GB" sz="3200" b="1" dirty="0">
                <a:solidFill>
                  <a:srgbClr val="00334C"/>
                </a:solidFill>
              </a:rPr>
              <a:t>Denise Eaton</a:t>
            </a:r>
          </a:p>
          <a:p>
            <a:pPr algn="ctr"/>
            <a:r>
              <a:rPr lang="en-GB" sz="3200" dirty="0">
                <a:solidFill>
                  <a:srgbClr val="00334C"/>
                </a:solidFill>
              </a:rPr>
              <a:t>head of clinical, Nursing Times</a:t>
            </a:r>
          </a:p>
        </p:txBody>
      </p:sp>
    </p:spTree>
    <p:extLst>
      <p:ext uri="{BB962C8B-B14F-4D97-AF65-F5344CB8AC3E}">
        <p14:creationId xmlns:p14="http://schemas.microsoft.com/office/powerpoint/2010/main" val="4209773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54">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56">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3" name="Arc 62">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7D04664-75CD-0747-D761-9B9CDD1A19F8}"/>
              </a:ext>
            </a:extLst>
          </p:cNvPr>
          <p:cNvSpPr>
            <a:spLocks noGrp="1"/>
          </p:cNvSpPr>
          <p:nvPr>
            <p:ph type="ctrTitle"/>
          </p:nvPr>
        </p:nvSpPr>
        <p:spPr>
          <a:xfrm>
            <a:off x="4038600" y="1939159"/>
            <a:ext cx="7644627" cy="2751086"/>
          </a:xfrm>
        </p:spPr>
        <p:txBody>
          <a:bodyPr>
            <a:normAutofit/>
          </a:bodyPr>
          <a:lstStyle/>
          <a:p>
            <a:pPr algn="r"/>
            <a:r>
              <a:rPr lang="en-GB"/>
              <a:t>Prevention, diagnosis and management of pressure ulcers</a:t>
            </a:r>
          </a:p>
        </p:txBody>
      </p:sp>
      <p:sp>
        <p:nvSpPr>
          <p:cNvPr id="3" name="Subtitle 2">
            <a:extLst>
              <a:ext uri="{FF2B5EF4-FFF2-40B4-BE49-F238E27FC236}">
                <a16:creationId xmlns:a16="http://schemas.microsoft.com/office/drawing/2014/main" id="{E4C632C4-ECDD-8795-1B3C-B22398781288}"/>
              </a:ext>
            </a:extLst>
          </p:cNvPr>
          <p:cNvSpPr>
            <a:spLocks noGrp="1"/>
          </p:cNvSpPr>
          <p:nvPr>
            <p:ph type="subTitle" idx="1"/>
          </p:nvPr>
        </p:nvSpPr>
        <p:spPr>
          <a:xfrm>
            <a:off x="4038600" y="4782320"/>
            <a:ext cx="7644627" cy="1329443"/>
          </a:xfrm>
        </p:spPr>
        <p:txBody>
          <a:bodyPr>
            <a:normAutofit lnSpcReduction="10000"/>
          </a:bodyPr>
          <a:lstStyle/>
          <a:p>
            <a:pPr algn="r"/>
            <a:r>
              <a:rPr lang="en-GB" dirty="0"/>
              <a:t>Claire Spence</a:t>
            </a:r>
          </a:p>
          <a:p>
            <a:pPr algn="r"/>
            <a:r>
              <a:rPr lang="en-GB" dirty="0"/>
              <a:t>Tissue Viability Nurse</a:t>
            </a:r>
          </a:p>
          <a:p>
            <a:pPr algn="r"/>
            <a:r>
              <a:rPr lang="en-GB" dirty="0"/>
              <a:t>Calderdale &amp; Huddersfield Foundation Trust </a:t>
            </a:r>
          </a:p>
        </p:txBody>
      </p:sp>
    </p:spTree>
    <p:extLst>
      <p:ext uri="{BB962C8B-B14F-4D97-AF65-F5344CB8AC3E}">
        <p14:creationId xmlns:p14="http://schemas.microsoft.com/office/powerpoint/2010/main" val="354359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8">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49FDAAD7-A2D1-6063-F4ED-BD06F8663FD3}"/>
              </a:ext>
            </a:extLst>
          </p:cNvPr>
          <p:cNvSpPr>
            <a:spLocks noGrp="1"/>
          </p:cNvSpPr>
          <p:nvPr>
            <p:ph type="title"/>
          </p:nvPr>
        </p:nvSpPr>
        <p:spPr>
          <a:xfrm>
            <a:off x="838200" y="365125"/>
            <a:ext cx="5393361" cy="1325563"/>
          </a:xfrm>
        </p:spPr>
        <p:txBody>
          <a:bodyPr>
            <a:normAutofit/>
          </a:bodyPr>
          <a:lstStyle/>
          <a:p>
            <a:r>
              <a:rPr lang="en-GB" dirty="0"/>
              <a:t>Learning Outcomes </a:t>
            </a:r>
          </a:p>
        </p:txBody>
      </p:sp>
      <p:sp>
        <p:nvSpPr>
          <p:cNvPr id="36" name="Freeform: Shape 30">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Oval 32">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37" name="Straight Connector 36">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9" name="Freeform: Shape 38">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Freeform: Shape 42">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graphicFrame>
        <p:nvGraphicFramePr>
          <p:cNvPr id="5" name="Content Placeholder 2">
            <a:extLst>
              <a:ext uri="{FF2B5EF4-FFF2-40B4-BE49-F238E27FC236}">
                <a16:creationId xmlns:a16="http://schemas.microsoft.com/office/drawing/2014/main" id="{859CD547-DC1E-BD58-2D32-7A8F51966AE5}"/>
              </a:ext>
            </a:extLst>
          </p:cNvPr>
          <p:cNvGraphicFramePr>
            <a:graphicFrameLocks noGrp="1"/>
          </p:cNvGraphicFramePr>
          <p:nvPr>
            <p:ph idx="1"/>
            <p:extLst>
              <p:ext uri="{D42A27DB-BD31-4B8C-83A1-F6EECF244321}">
                <p14:modId xmlns:p14="http://schemas.microsoft.com/office/powerpoint/2010/main" val="3492340603"/>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4816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66A327-B204-4545-8BCA-389C5763AD82}"/>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Why do we need to protect patients from Pressure Damage?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Content Placeholder 2">
            <a:extLst>
              <a:ext uri="{FF2B5EF4-FFF2-40B4-BE49-F238E27FC236}">
                <a16:creationId xmlns:a16="http://schemas.microsoft.com/office/drawing/2014/main" id="{02949CDE-B212-DE44-BC97-2EEB7A14EA39}"/>
              </a:ext>
            </a:extLst>
          </p:cNvPr>
          <p:cNvSpPr>
            <a:spLocks noGrp="1"/>
          </p:cNvSpPr>
          <p:nvPr>
            <p:ph idx="1"/>
          </p:nvPr>
        </p:nvSpPr>
        <p:spPr>
          <a:xfrm>
            <a:off x="4447308" y="591344"/>
            <a:ext cx="6906491" cy="5585619"/>
          </a:xfrm>
        </p:spPr>
        <p:txBody>
          <a:bodyPr anchor="ctr">
            <a:normAutofit/>
          </a:bodyPr>
          <a:lstStyle/>
          <a:p>
            <a:r>
              <a:rPr lang="en-GB" dirty="0"/>
              <a:t>Pressure ulcers cost NHS £3.8 million every day </a:t>
            </a:r>
            <a:r>
              <a:rPr lang="en-GB" sz="2000" dirty="0"/>
              <a:t>(NHSE,2018)</a:t>
            </a:r>
          </a:p>
          <a:p>
            <a:r>
              <a:rPr lang="en-GB" dirty="0"/>
              <a:t>Increase length of stay and increase community nurse caseload</a:t>
            </a:r>
          </a:p>
          <a:p>
            <a:r>
              <a:rPr lang="en-GB" dirty="0"/>
              <a:t>Significant harm and distress to patients and their families Increase risk of infection, sepsis &amp; death.</a:t>
            </a:r>
          </a:p>
          <a:p>
            <a:r>
              <a:rPr lang="en-GB" dirty="0">
                <a:solidFill>
                  <a:srgbClr val="92D050"/>
                </a:solidFill>
              </a:rPr>
              <a:t>Many pressure ulcers are preventable</a:t>
            </a:r>
          </a:p>
          <a:p>
            <a:pPr marL="0" indent="0">
              <a:buNone/>
            </a:pPr>
            <a:endParaRPr lang="en-GB" dirty="0"/>
          </a:p>
        </p:txBody>
      </p:sp>
    </p:spTree>
    <p:extLst>
      <p:ext uri="{BB962C8B-B14F-4D97-AF65-F5344CB8AC3E}">
        <p14:creationId xmlns:p14="http://schemas.microsoft.com/office/powerpoint/2010/main" val="303160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773831-6DFC-7757-2ED6-9D9805216472}"/>
              </a:ext>
            </a:extLst>
          </p:cNvPr>
          <p:cNvSpPr>
            <a:spLocks noGrp="1"/>
          </p:cNvSpPr>
          <p:nvPr>
            <p:ph type="title"/>
          </p:nvPr>
        </p:nvSpPr>
        <p:spPr>
          <a:xfrm>
            <a:off x="1171074" y="1396686"/>
            <a:ext cx="3240506" cy="4064628"/>
          </a:xfrm>
        </p:spPr>
        <p:txBody>
          <a:bodyPr>
            <a:normAutofit/>
          </a:bodyPr>
          <a:lstStyle/>
          <a:p>
            <a:r>
              <a:rPr lang="en-GB" dirty="0">
                <a:solidFill>
                  <a:srgbClr val="FFFFFF"/>
                </a:solidFill>
              </a:rPr>
              <a:t>Definition of a Pressure Ulcer </a:t>
            </a:r>
          </a:p>
        </p:txBody>
      </p:sp>
      <p:sp>
        <p:nvSpPr>
          <p:cNvPr id="3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F77789E-3A6C-D499-1CA0-C878F1CA0DB4}"/>
              </a:ext>
            </a:extLst>
          </p:cNvPr>
          <p:cNvSpPr>
            <a:spLocks noGrp="1"/>
          </p:cNvSpPr>
          <p:nvPr>
            <p:ph idx="1"/>
          </p:nvPr>
        </p:nvSpPr>
        <p:spPr>
          <a:xfrm>
            <a:off x="5370153" y="1526033"/>
            <a:ext cx="5536397" cy="3935281"/>
          </a:xfrm>
        </p:spPr>
        <p:txBody>
          <a:bodyPr>
            <a:normAutofit/>
          </a:bodyPr>
          <a:lstStyle/>
          <a:p>
            <a:pPr marL="0" indent="0">
              <a:buNone/>
            </a:pPr>
            <a:r>
              <a:rPr lang="en-GB" sz="2600" dirty="0">
                <a:cs typeface="Arial" panose="020B0604020202020204" pitchFamily="34" charset="0"/>
              </a:rPr>
              <a:t>A pressure ulcer is localised damage to the skin and/or underlying tissue, </a:t>
            </a:r>
            <a:r>
              <a:rPr lang="en-GB" sz="2600" b="1" dirty="0">
                <a:cs typeface="Arial" panose="020B0604020202020204" pitchFamily="34" charset="0"/>
              </a:rPr>
              <a:t>usually over a bony prominence </a:t>
            </a:r>
            <a:r>
              <a:rPr lang="en-GB" sz="2600" dirty="0">
                <a:cs typeface="Arial" panose="020B0604020202020204" pitchFamily="34" charset="0"/>
              </a:rPr>
              <a:t>(or related to a </a:t>
            </a:r>
            <a:r>
              <a:rPr lang="en-GB" sz="2600" b="1" dirty="0">
                <a:cs typeface="Arial" panose="020B0604020202020204" pitchFamily="34" charset="0"/>
              </a:rPr>
              <a:t>medical or other device</a:t>
            </a:r>
            <a:r>
              <a:rPr lang="en-GB" sz="2600" dirty="0">
                <a:cs typeface="Arial" panose="020B0604020202020204" pitchFamily="34" charset="0"/>
              </a:rPr>
              <a:t>), resulting from sustained pressure (including pressure associated with shear). The damage can be present as intact skin or an open ulcer and may be </a:t>
            </a:r>
            <a:r>
              <a:rPr lang="en-GB" sz="2600" b="1" dirty="0">
                <a:cs typeface="Arial" panose="020B0604020202020204" pitchFamily="34" charset="0"/>
              </a:rPr>
              <a:t>painful.</a:t>
            </a:r>
          </a:p>
          <a:p>
            <a:pPr marL="0" indent="0">
              <a:buNone/>
            </a:pPr>
            <a:r>
              <a:rPr lang="en-GB" sz="2600" dirty="0">
                <a:cs typeface="Arial" panose="020B0604020202020204" pitchFamily="34" charset="0"/>
              </a:rPr>
              <a:t>(EPUAP, 2018)</a:t>
            </a:r>
          </a:p>
        </p:txBody>
      </p:sp>
    </p:spTree>
    <p:extLst>
      <p:ext uri="{BB962C8B-B14F-4D97-AF65-F5344CB8AC3E}">
        <p14:creationId xmlns:p14="http://schemas.microsoft.com/office/powerpoint/2010/main" val="3598432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32"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6" name="Freeform: Shape 3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Freeform: Shape 3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3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Freeform: Shape 4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2" name="Freeform: Shape 4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01B622C-7061-64E6-2B2E-B6F407164C14}"/>
              </a:ext>
            </a:extLst>
          </p:cNvPr>
          <p:cNvSpPr>
            <a:spLocks noGrp="1"/>
          </p:cNvSpPr>
          <p:nvPr>
            <p:ph type="title"/>
          </p:nvPr>
        </p:nvSpPr>
        <p:spPr>
          <a:xfrm>
            <a:off x="786385" y="841248"/>
            <a:ext cx="3515244" cy="2342557"/>
          </a:xfrm>
        </p:spPr>
        <p:txBody>
          <a:bodyPr anchor="ctr">
            <a:normAutofit/>
          </a:bodyPr>
          <a:lstStyle/>
          <a:p>
            <a:r>
              <a:rPr lang="en-GB" sz="4800" dirty="0">
                <a:solidFill>
                  <a:schemeClr val="bg1"/>
                </a:solidFill>
              </a:rPr>
              <a:t>Pressure damage cycle </a:t>
            </a:r>
          </a:p>
        </p:txBody>
      </p:sp>
      <p:grpSp>
        <p:nvGrpSpPr>
          <p:cNvPr id="3" name="Group 2">
            <a:extLst>
              <a:ext uri="{FF2B5EF4-FFF2-40B4-BE49-F238E27FC236}">
                <a16:creationId xmlns:a16="http://schemas.microsoft.com/office/drawing/2014/main" id="{6A6617CF-E988-0C86-F474-C9405E52D147}"/>
              </a:ext>
            </a:extLst>
          </p:cNvPr>
          <p:cNvGrpSpPr/>
          <p:nvPr/>
        </p:nvGrpSpPr>
        <p:grpSpPr>
          <a:xfrm>
            <a:off x="5214732" y="232443"/>
            <a:ext cx="5910219" cy="6402737"/>
            <a:chOff x="5214732" y="232443"/>
            <a:chExt cx="5910219" cy="6402737"/>
          </a:xfrm>
        </p:grpSpPr>
        <p:sp>
          <p:nvSpPr>
            <p:cNvPr id="4" name="Freeform: Shape 3">
              <a:extLst>
                <a:ext uri="{FF2B5EF4-FFF2-40B4-BE49-F238E27FC236}">
                  <a16:creationId xmlns:a16="http://schemas.microsoft.com/office/drawing/2014/main" id="{BAEF3688-7B10-E203-F82E-FF6A27B4A97C}"/>
                </a:ext>
              </a:extLst>
            </p:cNvPr>
            <p:cNvSpPr/>
            <p:nvPr/>
          </p:nvSpPr>
          <p:spPr>
            <a:xfrm>
              <a:off x="5214732" y="232443"/>
              <a:ext cx="2462591" cy="1477554"/>
            </a:xfrm>
            <a:custGeom>
              <a:avLst/>
              <a:gdLst>
                <a:gd name="connsiteX0" fmla="*/ 0 w 2462591"/>
                <a:gd name="connsiteY0" fmla="*/ 147755 h 1477554"/>
                <a:gd name="connsiteX1" fmla="*/ 147755 w 2462591"/>
                <a:gd name="connsiteY1" fmla="*/ 0 h 1477554"/>
                <a:gd name="connsiteX2" fmla="*/ 2314836 w 2462591"/>
                <a:gd name="connsiteY2" fmla="*/ 0 h 1477554"/>
                <a:gd name="connsiteX3" fmla="*/ 2462591 w 2462591"/>
                <a:gd name="connsiteY3" fmla="*/ 147755 h 1477554"/>
                <a:gd name="connsiteX4" fmla="*/ 2462591 w 2462591"/>
                <a:gd name="connsiteY4" fmla="*/ 1329799 h 1477554"/>
                <a:gd name="connsiteX5" fmla="*/ 2314836 w 2462591"/>
                <a:gd name="connsiteY5" fmla="*/ 1477554 h 1477554"/>
                <a:gd name="connsiteX6" fmla="*/ 147755 w 2462591"/>
                <a:gd name="connsiteY6" fmla="*/ 1477554 h 1477554"/>
                <a:gd name="connsiteX7" fmla="*/ 0 w 2462591"/>
                <a:gd name="connsiteY7" fmla="*/ 1329799 h 1477554"/>
                <a:gd name="connsiteX8" fmla="*/ 0 w 2462591"/>
                <a:gd name="connsiteY8" fmla="*/ 147755 h 147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591" h="1477554">
                  <a:moveTo>
                    <a:pt x="0" y="147755"/>
                  </a:moveTo>
                  <a:cubicBezTo>
                    <a:pt x="0" y="66152"/>
                    <a:pt x="66152" y="0"/>
                    <a:pt x="147755" y="0"/>
                  </a:cubicBezTo>
                  <a:lnTo>
                    <a:pt x="2314836" y="0"/>
                  </a:lnTo>
                  <a:cubicBezTo>
                    <a:pt x="2396439" y="0"/>
                    <a:pt x="2462591" y="66152"/>
                    <a:pt x="2462591" y="147755"/>
                  </a:cubicBezTo>
                  <a:lnTo>
                    <a:pt x="2462591" y="1329799"/>
                  </a:lnTo>
                  <a:cubicBezTo>
                    <a:pt x="2462591" y="1411402"/>
                    <a:pt x="2396439" y="1477554"/>
                    <a:pt x="2314836" y="1477554"/>
                  </a:cubicBezTo>
                  <a:lnTo>
                    <a:pt x="147755" y="1477554"/>
                  </a:lnTo>
                  <a:cubicBezTo>
                    <a:pt x="66152" y="1477554"/>
                    <a:pt x="0" y="1411402"/>
                    <a:pt x="0" y="1329799"/>
                  </a:cubicBezTo>
                  <a:lnTo>
                    <a:pt x="0" y="147755"/>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34716" tIns="134716" rIns="134716" bIns="134716" numCol="1" spcCol="1270" anchor="ctr" anchorCtr="0">
              <a:noAutofit/>
            </a:bodyPr>
            <a:lstStyle/>
            <a:p>
              <a:pPr marL="0" lvl="0" indent="0" algn="ctr" defTabSz="1066800">
                <a:lnSpc>
                  <a:spcPct val="90000"/>
                </a:lnSpc>
                <a:spcBef>
                  <a:spcPct val="0"/>
                </a:spcBef>
                <a:spcAft>
                  <a:spcPct val="35000"/>
                </a:spcAft>
                <a:buNone/>
              </a:pPr>
              <a:r>
                <a:rPr lang="en-US" sz="2400" kern="1200"/>
                <a:t>Occludes the blood and lymphatic vessels</a:t>
              </a:r>
            </a:p>
          </p:txBody>
        </p:sp>
        <p:sp>
          <p:nvSpPr>
            <p:cNvPr id="6" name="Freeform: Shape 5">
              <a:extLst>
                <a:ext uri="{FF2B5EF4-FFF2-40B4-BE49-F238E27FC236}">
                  <a16:creationId xmlns:a16="http://schemas.microsoft.com/office/drawing/2014/main" id="{D31B0D1F-4783-6E4A-8BCF-7F13F71BAAA1}"/>
                </a:ext>
              </a:extLst>
            </p:cNvPr>
            <p:cNvSpPr/>
            <p:nvPr/>
          </p:nvSpPr>
          <p:spPr>
            <a:xfrm>
              <a:off x="7894032" y="665859"/>
              <a:ext cx="522069" cy="610722"/>
            </a:xfrm>
            <a:custGeom>
              <a:avLst/>
              <a:gdLst>
                <a:gd name="connsiteX0" fmla="*/ 0 w 522069"/>
                <a:gd name="connsiteY0" fmla="*/ 122144 h 610722"/>
                <a:gd name="connsiteX1" fmla="*/ 261035 w 522069"/>
                <a:gd name="connsiteY1" fmla="*/ 122144 h 610722"/>
                <a:gd name="connsiteX2" fmla="*/ 261035 w 522069"/>
                <a:gd name="connsiteY2" fmla="*/ 0 h 610722"/>
                <a:gd name="connsiteX3" fmla="*/ 522069 w 522069"/>
                <a:gd name="connsiteY3" fmla="*/ 305361 h 610722"/>
                <a:gd name="connsiteX4" fmla="*/ 261035 w 522069"/>
                <a:gd name="connsiteY4" fmla="*/ 610722 h 610722"/>
                <a:gd name="connsiteX5" fmla="*/ 261035 w 522069"/>
                <a:gd name="connsiteY5" fmla="*/ 488578 h 610722"/>
                <a:gd name="connsiteX6" fmla="*/ 0 w 522069"/>
                <a:gd name="connsiteY6" fmla="*/ 488578 h 610722"/>
                <a:gd name="connsiteX7" fmla="*/ 0 w 522069"/>
                <a:gd name="connsiteY7" fmla="*/ 122144 h 6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069" h="610722">
                  <a:moveTo>
                    <a:pt x="0" y="122144"/>
                  </a:moveTo>
                  <a:lnTo>
                    <a:pt x="261035" y="122144"/>
                  </a:lnTo>
                  <a:lnTo>
                    <a:pt x="261035" y="0"/>
                  </a:lnTo>
                  <a:lnTo>
                    <a:pt x="522069" y="305361"/>
                  </a:lnTo>
                  <a:lnTo>
                    <a:pt x="261035" y="610722"/>
                  </a:lnTo>
                  <a:lnTo>
                    <a:pt x="261035" y="488578"/>
                  </a:lnTo>
                  <a:lnTo>
                    <a:pt x="0" y="488578"/>
                  </a:lnTo>
                  <a:lnTo>
                    <a:pt x="0" y="122144"/>
                  </a:lnTo>
                  <a:close/>
                </a:path>
              </a:pathLst>
            </a:cu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0" tIns="122144" rIns="156621" bIns="122144"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7" name="Freeform: Shape 6">
              <a:extLst>
                <a:ext uri="{FF2B5EF4-FFF2-40B4-BE49-F238E27FC236}">
                  <a16:creationId xmlns:a16="http://schemas.microsoft.com/office/drawing/2014/main" id="{7BBC2615-087A-DAAB-0F55-DB483BAD4EE0}"/>
                </a:ext>
              </a:extLst>
            </p:cNvPr>
            <p:cNvSpPr/>
            <p:nvPr/>
          </p:nvSpPr>
          <p:spPr>
            <a:xfrm>
              <a:off x="8662360" y="232443"/>
              <a:ext cx="2462591" cy="1477554"/>
            </a:xfrm>
            <a:custGeom>
              <a:avLst/>
              <a:gdLst>
                <a:gd name="connsiteX0" fmla="*/ 0 w 2462591"/>
                <a:gd name="connsiteY0" fmla="*/ 147755 h 1477554"/>
                <a:gd name="connsiteX1" fmla="*/ 147755 w 2462591"/>
                <a:gd name="connsiteY1" fmla="*/ 0 h 1477554"/>
                <a:gd name="connsiteX2" fmla="*/ 2314836 w 2462591"/>
                <a:gd name="connsiteY2" fmla="*/ 0 h 1477554"/>
                <a:gd name="connsiteX3" fmla="*/ 2462591 w 2462591"/>
                <a:gd name="connsiteY3" fmla="*/ 147755 h 1477554"/>
                <a:gd name="connsiteX4" fmla="*/ 2462591 w 2462591"/>
                <a:gd name="connsiteY4" fmla="*/ 1329799 h 1477554"/>
                <a:gd name="connsiteX5" fmla="*/ 2314836 w 2462591"/>
                <a:gd name="connsiteY5" fmla="*/ 1477554 h 1477554"/>
                <a:gd name="connsiteX6" fmla="*/ 147755 w 2462591"/>
                <a:gd name="connsiteY6" fmla="*/ 1477554 h 1477554"/>
                <a:gd name="connsiteX7" fmla="*/ 0 w 2462591"/>
                <a:gd name="connsiteY7" fmla="*/ 1329799 h 1477554"/>
                <a:gd name="connsiteX8" fmla="*/ 0 w 2462591"/>
                <a:gd name="connsiteY8" fmla="*/ 147755 h 147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591" h="1477554">
                  <a:moveTo>
                    <a:pt x="0" y="147755"/>
                  </a:moveTo>
                  <a:cubicBezTo>
                    <a:pt x="0" y="66152"/>
                    <a:pt x="66152" y="0"/>
                    <a:pt x="147755" y="0"/>
                  </a:cubicBezTo>
                  <a:lnTo>
                    <a:pt x="2314836" y="0"/>
                  </a:lnTo>
                  <a:cubicBezTo>
                    <a:pt x="2396439" y="0"/>
                    <a:pt x="2462591" y="66152"/>
                    <a:pt x="2462591" y="147755"/>
                  </a:cubicBezTo>
                  <a:lnTo>
                    <a:pt x="2462591" y="1329799"/>
                  </a:lnTo>
                  <a:cubicBezTo>
                    <a:pt x="2462591" y="1411402"/>
                    <a:pt x="2396439" y="1477554"/>
                    <a:pt x="2314836" y="1477554"/>
                  </a:cubicBezTo>
                  <a:lnTo>
                    <a:pt x="147755" y="1477554"/>
                  </a:lnTo>
                  <a:cubicBezTo>
                    <a:pt x="66152" y="1477554"/>
                    <a:pt x="0" y="1411402"/>
                    <a:pt x="0" y="1329799"/>
                  </a:cubicBezTo>
                  <a:lnTo>
                    <a:pt x="0" y="147755"/>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4716" tIns="134716" rIns="134716" bIns="134716" numCol="1" spcCol="1270" anchor="ctr" anchorCtr="0">
              <a:noAutofit/>
            </a:bodyPr>
            <a:lstStyle/>
            <a:p>
              <a:pPr marL="0" lvl="0" indent="0" algn="ctr" defTabSz="1066800">
                <a:lnSpc>
                  <a:spcPct val="90000"/>
                </a:lnSpc>
                <a:spcBef>
                  <a:spcPct val="0"/>
                </a:spcBef>
                <a:spcAft>
                  <a:spcPct val="35000"/>
                </a:spcAft>
                <a:buNone/>
              </a:pPr>
              <a:r>
                <a:rPr lang="en-US" sz="2400" kern="1200"/>
                <a:t>Prevents the supply of oxygen</a:t>
              </a:r>
            </a:p>
          </p:txBody>
        </p:sp>
        <p:sp>
          <p:nvSpPr>
            <p:cNvPr id="8" name="Freeform: Shape 7">
              <a:extLst>
                <a:ext uri="{FF2B5EF4-FFF2-40B4-BE49-F238E27FC236}">
                  <a16:creationId xmlns:a16="http://schemas.microsoft.com/office/drawing/2014/main" id="{CDD6880F-9C01-954E-D53C-762F063B8CF9}"/>
                </a:ext>
              </a:extLst>
            </p:cNvPr>
            <p:cNvSpPr/>
            <p:nvPr/>
          </p:nvSpPr>
          <p:spPr>
            <a:xfrm>
              <a:off x="9588294" y="1926705"/>
              <a:ext cx="610723" cy="522070"/>
            </a:xfrm>
            <a:custGeom>
              <a:avLst/>
              <a:gdLst>
                <a:gd name="connsiteX0" fmla="*/ 0 w 522069"/>
                <a:gd name="connsiteY0" fmla="*/ 122144 h 610722"/>
                <a:gd name="connsiteX1" fmla="*/ 261035 w 522069"/>
                <a:gd name="connsiteY1" fmla="*/ 122144 h 610722"/>
                <a:gd name="connsiteX2" fmla="*/ 261035 w 522069"/>
                <a:gd name="connsiteY2" fmla="*/ 0 h 610722"/>
                <a:gd name="connsiteX3" fmla="*/ 522069 w 522069"/>
                <a:gd name="connsiteY3" fmla="*/ 305361 h 610722"/>
                <a:gd name="connsiteX4" fmla="*/ 261035 w 522069"/>
                <a:gd name="connsiteY4" fmla="*/ 610722 h 610722"/>
                <a:gd name="connsiteX5" fmla="*/ 261035 w 522069"/>
                <a:gd name="connsiteY5" fmla="*/ 488578 h 610722"/>
                <a:gd name="connsiteX6" fmla="*/ 0 w 522069"/>
                <a:gd name="connsiteY6" fmla="*/ 488578 h 610722"/>
                <a:gd name="connsiteX7" fmla="*/ 0 w 522069"/>
                <a:gd name="connsiteY7" fmla="*/ 122144 h 6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069" h="610722">
                  <a:moveTo>
                    <a:pt x="417655" y="1"/>
                  </a:moveTo>
                  <a:lnTo>
                    <a:pt x="417655" y="305362"/>
                  </a:lnTo>
                  <a:lnTo>
                    <a:pt x="522069" y="305362"/>
                  </a:lnTo>
                  <a:lnTo>
                    <a:pt x="261035" y="610721"/>
                  </a:lnTo>
                  <a:lnTo>
                    <a:pt x="0" y="305362"/>
                  </a:lnTo>
                  <a:lnTo>
                    <a:pt x="104414" y="305362"/>
                  </a:lnTo>
                  <a:lnTo>
                    <a:pt x="104414" y="1"/>
                  </a:lnTo>
                  <a:lnTo>
                    <a:pt x="417655" y="1"/>
                  </a:lnTo>
                  <a:close/>
                </a:path>
              </a:pathLst>
            </a:cu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22145" tIns="1" rIns="122144" bIns="156621"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9" name="Freeform: Shape 8">
              <a:extLst>
                <a:ext uri="{FF2B5EF4-FFF2-40B4-BE49-F238E27FC236}">
                  <a16:creationId xmlns:a16="http://schemas.microsoft.com/office/drawing/2014/main" id="{97D5B5CC-F2DC-0780-D5B9-AA4B8A54AE45}"/>
                </a:ext>
              </a:extLst>
            </p:cNvPr>
            <p:cNvSpPr/>
            <p:nvPr/>
          </p:nvSpPr>
          <p:spPr>
            <a:xfrm>
              <a:off x="8662360" y="2695035"/>
              <a:ext cx="2462591" cy="1477554"/>
            </a:xfrm>
            <a:custGeom>
              <a:avLst/>
              <a:gdLst>
                <a:gd name="connsiteX0" fmla="*/ 0 w 2462591"/>
                <a:gd name="connsiteY0" fmla="*/ 147755 h 1477554"/>
                <a:gd name="connsiteX1" fmla="*/ 147755 w 2462591"/>
                <a:gd name="connsiteY1" fmla="*/ 0 h 1477554"/>
                <a:gd name="connsiteX2" fmla="*/ 2314836 w 2462591"/>
                <a:gd name="connsiteY2" fmla="*/ 0 h 1477554"/>
                <a:gd name="connsiteX3" fmla="*/ 2462591 w 2462591"/>
                <a:gd name="connsiteY3" fmla="*/ 147755 h 1477554"/>
                <a:gd name="connsiteX4" fmla="*/ 2462591 w 2462591"/>
                <a:gd name="connsiteY4" fmla="*/ 1329799 h 1477554"/>
                <a:gd name="connsiteX5" fmla="*/ 2314836 w 2462591"/>
                <a:gd name="connsiteY5" fmla="*/ 1477554 h 1477554"/>
                <a:gd name="connsiteX6" fmla="*/ 147755 w 2462591"/>
                <a:gd name="connsiteY6" fmla="*/ 1477554 h 1477554"/>
                <a:gd name="connsiteX7" fmla="*/ 0 w 2462591"/>
                <a:gd name="connsiteY7" fmla="*/ 1329799 h 1477554"/>
                <a:gd name="connsiteX8" fmla="*/ 0 w 2462591"/>
                <a:gd name="connsiteY8" fmla="*/ 147755 h 147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591" h="1477554">
                  <a:moveTo>
                    <a:pt x="0" y="147755"/>
                  </a:moveTo>
                  <a:cubicBezTo>
                    <a:pt x="0" y="66152"/>
                    <a:pt x="66152" y="0"/>
                    <a:pt x="147755" y="0"/>
                  </a:cubicBezTo>
                  <a:lnTo>
                    <a:pt x="2314836" y="0"/>
                  </a:lnTo>
                  <a:cubicBezTo>
                    <a:pt x="2396439" y="0"/>
                    <a:pt x="2462591" y="66152"/>
                    <a:pt x="2462591" y="147755"/>
                  </a:cubicBezTo>
                  <a:lnTo>
                    <a:pt x="2462591" y="1329799"/>
                  </a:lnTo>
                  <a:cubicBezTo>
                    <a:pt x="2462591" y="1411402"/>
                    <a:pt x="2396439" y="1477554"/>
                    <a:pt x="2314836" y="1477554"/>
                  </a:cubicBezTo>
                  <a:lnTo>
                    <a:pt x="147755" y="1477554"/>
                  </a:lnTo>
                  <a:cubicBezTo>
                    <a:pt x="66152" y="1477554"/>
                    <a:pt x="0" y="1411402"/>
                    <a:pt x="0" y="1329799"/>
                  </a:cubicBezTo>
                  <a:lnTo>
                    <a:pt x="0" y="147755"/>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34716" tIns="134716" rIns="134716" bIns="134716" numCol="1" spcCol="1270" anchor="ctr" anchorCtr="0">
              <a:noAutofit/>
            </a:bodyPr>
            <a:lstStyle/>
            <a:p>
              <a:pPr marL="0" lvl="0" indent="0" algn="ctr" defTabSz="1066800">
                <a:lnSpc>
                  <a:spcPct val="90000"/>
                </a:lnSpc>
                <a:spcBef>
                  <a:spcPct val="0"/>
                </a:spcBef>
                <a:spcAft>
                  <a:spcPct val="35000"/>
                </a:spcAft>
                <a:buNone/>
              </a:pPr>
              <a:r>
                <a:rPr lang="en-US" sz="2400" kern="1200"/>
                <a:t>Prevents the supply of nutrients</a:t>
              </a:r>
            </a:p>
          </p:txBody>
        </p:sp>
        <p:sp>
          <p:nvSpPr>
            <p:cNvPr id="10" name="Freeform: Shape 9">
              <a:extLst>
                <a:ext uri="{FF2B5EF4-FFF2-40B4-BE49-F238E27FC236}">
                  <a16:creationId xmlns:a16="http://schemas.microsoft.com/office/drawing/2014/main" id="{55452D45-3C9A-2FC2-791C-6D897CA1CB6C}"/>
                </a:ext>
              </a:extLst>
            </p:cNvPr>
            <p:cNvSpPr/>
            <p:nvPr/>
          </p:nvSpPr>
          <p:spPr>
            <a:xfrm rot="21600000">
              <a:off x="7923583" y="3128450"/>
              <a:ext cx="522070" cy="610723"/>
            </a:xfrm>
            <a:custGeom>
              <a:avLst/>
              <a:gdLst>
                <a:gd name="connsiteX0" fmla="*/ 0 w 522069"/>
                <a:gd name="connsiteY0" fmla="*/ 122144 h 610722"/>
                <a:gd name="connsiteX1" fmla="*/ 261035 w 522069"/>
                <a:gd name="connsiteY1" fmla="*/ 122144 h 610722"/>
                <a:gd name="connsiteX2" fmla="*/ 261035 w 522069"/>
                <a:gd name="connsiteY2" fmla="*/ 0 h 610722"/>
                <a:gd name="connsiteX3" fmla="*/ 522069 w 522069"/>
                <a:gd name="connsiteY3" fmla="*/ 305361 h 610722"/>
                <a:gd name="connsiteX4" fmla="*/ 261035 w 522069"/>
                <a:gd name="connsiteY4" fmla="*/ 610722 h 610722"/>
                <a:gd name="connsiteX5" fmla="*/ 261035 w 522069"/>
                <a:gd name="connsiteY5" fmla="*/ 488578 h 610722"/>
                <a:gd name="connsiteX6" fmla="*/ 0 w 522069"/>
                <a:gd name="connsiteY6" fmla="*/ 488578 h 610722"/>
                <a:gd name="connsiteX7" fmla="*/ 0 w 522069"/>
                <a:gd name="connsiteY7" fmla="*/ 122144 h 6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069" h="610722">
                  <a:moveTo>
                    <a:pt x="522069" y="488578"/>
                  </a:moveTo>
                  <a:lnTo>
                    <a:pt x="261034" y="488578"/>
                  </a:lnTo>
                  <a:lnTo>
                    <a:pt x="261034" y="610722"/>
                  </a:lnTo>
                  <a:lnTo>
                    <a:pt x="0" y="305361"/>
                  </a:lnTo>
                  <a:lnTo>
                    <a:pt x="261034" y="0"/>
                  </a:lnTo>
                  <a:lnTo>
                    <a:pt x="261034" y="122144"/>
                  </a:lnTo>
                  <a:lnTo>
                    <a:pt x="522069" y="122144"/>
                  </a:lnTo>
                  <a:lnTo>
                    <a:pt x="522069" y="488578"/>
                  </a:lnTo>
                  <a:close/>
                </a:path>
              </a:pathLst>
            </a:custGeom>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56621" tIns="122145" rIns="1" bIns="122144"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11" name="Freeform: Shape 10">
              <a:extLst>
                <a:ext uri="{FF2B5EF4-FFF2-40B4-BE49-F238E27FC236}">
                  <a16:creationId xmlns:a16="http://schemas.microsoft.com/office/drawing/2014/main" id="{2D3F1936-6E04-4AC7-1979-84B30D447DC3}"/>
                </a:ext>
              </a:extLst>
            </p:cNvPr>
            <p:cNvSpPr/>
            <p:nvPr/>
          </p:nvSpPr>
          <p:spPr>
            <a:xfrm>
              <a:off x="5214732" y="2695035"/>
              <a:ext cx="2462591" cy="1477554"/>
            </a:xfrm>
            <a:custGeom>
              <a:avLst/>
              <a:gdLst>
                <a:gd name="connsiteX0" fmla="*/ 0 w 2462591"/>
                <a:gd name="connsiteY0" fmla="*/ 147755 h 1477554"/>
                <a:gd name="connsiteX1" fmla="*/ 147755 w 2462591"/>
                <a:gd name="connsiteY1" fmla="*/ 0 h 1477554"/>
                <a:gd name="connsiteX2" fmla="*/ 2314836 w 2462591"/>
                <a:gd name="connsiteY2" fmla="*/ 0 h 1477554"/>
                <a:gd name="connsiteX3" fmla="*/ 2462591 w 2462591"/>
                <a:gd name="connsiteY3" fmla="*/ 147755 h 1477554"/>
                <a:gd name="connsiteX4" fmla="*/ 2462591 w 2462591"/>
                <a:gd name="connsiteY4" fmla="*/ 1329799 h 1477554"/>
                <a:gd name="connsiteX5" fmla="*/ 2314836 w 2462591"/>
                <a:gd name="connsiteY5" fmla="*/ 1477554 h 1477554"/>
                <a:gd name="connsiteX6" fmla="*/ 147755 w 2462591"/>
                <a:gd name="connsiteY6" fmla="*/ 1477554 h 1477554"/>
                <a:gd name="connsiteX7" fmla="*/ 0 w 2462591"/>
                <a:gd name="connsiteY7" fmla="*/ 1329799 h 1477554"/>
                <a:gd name="connsiteX8" fmla="*/ 0 w 2462591"/>
                <a:gd name="connsiteY8" fmla="*/ 147755 h 147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591" h="1477554">
                  <a:moveTo>
                    <a:pt x="0" y="147755"/>
                  </a:moveTo>
                  <a:cubicBezTo>
                    <a:pt x="0" y="66152"/>
                    <a:pt x="66152" y="0"/>
                    <a:pt x="147755" y="0"/>
                  </a:cubicBezTo>
                  <a:lnTo>
                    <a:pt x="2314836" y="0"/>
                  </a:lnTo>
                  <a:cubicBezTo>
                    <a:pt x="2396439" y="0"/>
                    <a:pt x="2462591" y="66152"/>
                    <a:pt x="2462591" y="147755"/>
                  </a:cubicBezTo>
                  <a:lnTo>
                    <a:pt x="2462591" y="1329799"/>
                  </a:lnTo>
                  <a:cubicBezTo>
                    <a:pt x="2462591" y="1411402"/>
                    <a:pt x="2396439" y="1477554"/>
                    <a:pt x="2314836" y="1477554"/>
                  </a:cubicBezTo>
                  <a:lnTo>
                    <a:pt x="147755" y="1477554"/>
                  </a:lnTo>
                  <a:cubicBezTo>
                    <a:pt x="66152" y="1477554"/>
                    <a:pt x="0" y="1411402"/>
                    <a:pt x="0" y="1329799"/>
                  </a:cubicBezTo>
                  <a:lnTo>
                    <a:pt x="0" y="147755"/>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4716" tIns="134716" rIns="134716" bIns="134716" numCol="1" spcCol="1270" anchor="ctr" anchorCtr="0">
              <a:noAutofit/>
            </a:bodyPr>
            <a:lstStyle/>
            <a:p>
              <a:pPr marL="0" lvl="0" indent="0" algn="ctr" defTabSz="1066800">
                <a:lnSpc>
                  <a:spcPct val="90000"/>
                </a:lnSpc>
                <a:spcBef>
                  <a:spcPct val="0"/>
                </a:spcBef>
                <a:spcAft>
                  <a:spcPct val="35000"/>
                </a:spcAft>
                <a:buNone/>
              </a:pPr>
              <a:r>
                <a:rPr lang="en-US" sz="2400" kern="1200" dirty="0"/>
                <a:t>Prevents the removal of waste products</a:t>
              </a:r>
            </a:p>
          </p:txBody>
        </p:sp>
        <p:sp>
          <p:nvSpPr>
            <p:cNvPr id="12" name="Freeform: Shape 11">
              <a:extLst>
                <a:ext uri="{FF2B5EF4-FFF2-40B4-BE49-F238E27FC236}">
                  <a16:creationId xmlns:a16="http://schemas.microsoft.com/office/drawing/2014/main" id="{CF64F684-E532-DEA4-DEAF-48A0DADF9769}"/>
                </a:ext>
              </a:extLst>
            </p:cNvPr>
            <p:cNvSpPr/>
            <p:nvPr/>
          </p:nvSpPr>
          <p:spPr>
            <a:xfrm>
              <a:off x="6140666" y="4389297"/>
              <a:ext cx="610723" cy="522070"/>
            </a:xfrm>
            <a:custGeom>
              <a:avLst/>
              <a:gdLst>
                <a:gd name="connsiteX0" fmla="*/ 0 w 522069"/>
                <a:gd name="connsiteY0" fmla="*/ 122144 h 610722"/>
                <a:gd name="connsiteX1" fmla="*/ 261035 w 522069"/>
                <a:gd name="connsiteY1" fmla="*/ 122144 h 610722"/>
                <a:gd name="connsiteX2" fmla="*/ 261035 w 522069"/>
                <a:gd name="connsiteY2" fmla="*/ 0 h 610722"/>
                <a:gd name="connsiteX3" fmla="*/ 522069 w 522069"/>
                <a:gd name="connsiteY3" fmla="*/ 305361 h 610722"/>
                <a:gd name="connsiteX4" fmla="*/ 261035 w 522069"/>
                <a:gd name="connsiteY4" fmla="*/ 610722 h 610722"/>
                <a:gd name="connsiteX5" fmla="*/ 261035 w 522069"/>
                <a:gd name="connsiteY5" fmla="*/ 488578 h 610722"/>
                <a:gd name="connsiteX6" fmla="*/ 0 w 522069"/>
                <a:gd name="connsiteY6" fmla="*/ 488578 h 610722"/>
                <a:gd name="connsiteX7" fmla="*/ 0 w 522069"/>
                <a:gd name="connsiteY7" fmla="*/ 122144 h 6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069" h="610722">
                  <a:moveTo>
                    <a:pt x="417655" y="1"/>
                  </a:moveTo>
                  <a:lnTo>
                    <a:pt x="417655" y="305362"/>
                  </a:lnTo>
                  <a:lnTo>
                    <a:pt x="522069" y="305362"/>
                  </a:lnTo>
                  <a:lnTo>
                    <a:pt x="261035" y="610721"/>
                  </a:lnTo>
                  <a:lnTo>
                    <a:pt x="0" y="305362"/>
                  </a:lnTo>
                  <a:lnTo>
                    <a:pt x="104414" y="305362"/>
                  </a:lnTo>
                  <a:lnTo>
                    <a:pt x="104414" y="1"/>
                  </a:lnTo>
                  <a:lnTo>
                    <a:pt x="417655" y="1"/>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22145" tIns="1" rIns="122144" bIns="156621"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13" name="Freeform: Shape 12">
              <a:extLst>
                <a:ext uri="{FF2B5EF4-FFF2-40B4-BE49-F238E27FC236}">
                  <a16:creationId xmlns:a16="http://schemas.microsoft.com/office/drawing/2014/main" id="{1F5D7CFF-20B7-334A-7D3E-476553306B8D}"/>
                </a:ext>
              </a:extLst>
            </p:cNvPr>
            <p:cNvSpPr/>
            <p:nvPr/>
          </p:nvSpPr>
          <p:spPr>
            <a:xfrm>
              <a:off x="5214732" y="5157626"/>
              <a:ext cx="2462591" cy="1477554"/>
            </a:xfrm>
            <a:custGeom>
              <a:avLst/>
              <a:gdLst>
                <a:gd name="connsiteX0" fmla="*/ 0 w 2462591"/>
                <a:gd name="connsiteY0" fmla="*/ 147755 h 1477554"/>
                <a:gd name="connsiteX1" fmla="*/ 147755 w 2462591"/>
                <a:gd name="connsiteY1" fmla="*/ 0 h 1477554"/>
                <a:gd name="connsiteX2" fmla="*/ 2314836 w 2462591"/>
                <a:gd name="connsiteY2" fmla="*/ 0 h 1477554"/>
                <a:gd name="connsiteX3" fmla="*/ 2462591 w 2462591"/>
                <a:gd name="connsiteY3" fmla="*/ 147755 h 1477554"/>
                <a:gd name="connsiteX4" fmla="*/ 2462591 w 2462591"/>
                <a:gd name="connsiteY4" fmla="*/ 1329799 h 1477554"/>
                <a:gd name="connsiteX5" fmla="*/ 2314836 w 2462591"/>
                <a:gd name="connsiteY5" fmla="*/ 1477554 h 1477554"/>
                <a:gd name="connsiteX6" fmla="*/ 147755 w 2462591"/>
                <a:gd name="connsiteY6" fmla="*/ 1477554 h 1477554"/>
                <a:gd name="connsiteX7" fmla="*/ 0 w 2462591"/>
                <a:gd name="connsiteY7" fmla="*/ 1329799 h 1477554"/>
                <a:gd name="connsiteX8" fmla="*/ 0 w 2462591"/>
                <a:gd name="connsiteY8" fmla="*/ 147755 h 147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591" h="1477554">
                  <a:moveTo>
                    <a:pt x="0" y="147755"/>
                  </a:moveTo>
                  <a:cubicBezTo>
                    <a:pt x="0" y="66152"/>
                    <a:pt x="66152" y="0"/>
                    <a:pt x="147755" y="0"/>
                  </a:cubicBezTo>
                  <a:lnTo>
                    <a:pt x="2314836" y="0"/>
                  </a:lnTo>
                  <a:cubicBezTo>
                    <a:pt x="2396439" y="0"/>
                    <a:pt x="2462591" y="66152"/>
                    <a:pt x="2462591" y="147755"/>
                  </a:cubicBezTo>
                  <a:lnTo>
                    <a:pt x="2462591" y="1329799"/>
                  </a:lnTo>
                  <a:cubicBezTo>
                    <a:pt x="2462591" y="1411402"/>
                    <a:pt x="2396439" y="1477554"/>
                    <a:pt x="2314836" y="1477554"/>
                  </a:cubicBezTo>
                  <a:lnTo>
                    <a:pt x="147755" y="1477554"/>
                  </a:lnTo>
                  <a:cubicBezTo>
                    <a:pt x="66152" y="1477554"/>
                    <a:pt x="0" y="1411402"/>
                    <a:pt x="0" y="1329799"/>
                  </a:cubicBezTo>
                  <a:lnTo>
                    <a:pt x="0" y="147755"/>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34716" tIns="134716" rIns="134716" bIns="134716" numCol="1" spcCol="1270" anchor="ctr" anchorCtr="0">
              <a:noAutofit/>
            </a:bodyPr>
            <a:lstStyle/>
            <a:p>
              <a:pPr marL="0" lvl="0" indent="0" algn="ctr" defTabSz="1066800">
                <a:lnSpc>
                  <a:spcPct val="90000"/>
                </a:lnSpc>
                <a:spcBef>
                  <a:spcPct val="0"/>
                </a:spcBef>
                <a:spcAft>
                  <a:spcPct val="35000"/>
                </a:spcAft>
                <a:buNone/>
              </a:pPr>
              <a:r>
                <a:rPr lang="en-US" sz="2400" kern="1200" dirty="0"/>
                <a:t>Ischemia and tissue death</a:t>
              </a:r>
            </a:p>
          </p:txBody>
        </p:sp>
      </p:grpSp>
      <p:pic>
        <p:nvPicPr>
          <p:cNvPr id="2050" name="Picture 2" descr="Images showing Development of Pressure Injuries">
            <a:extLst>
              <a:ext uri="{FF2B5EF4-FFF2-40B4-BE49-F238E27FC236}">
                <a16:creationId xmlns:a16="http://schemas.microsoft.com/office/drawing/2014/main" id="{F6BAA5CF-8457-4000-164E-F8571CD61E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950"/>
          <a:stretch/>
        </p:blipFill>
        <p:spPr bwMode="auto">
          <a:xfrm>
            <a:off x="94961" y="3403083"/>
            <a:ext cx="4516312" cy="2976212"/>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C3823FAF-57B0-C574-6243-37A066EBE9A1}"/>
              </a:ext>
            </a:extLst>
          </p:cNvPr>
          <p:cNvSpPr/>
          <p:nvPr/>
        </p:nvSpPr>
        <p:spPr>
          <a:xfrm>
            <a:off x="8330996" y="4546583"/>
            <a:ext cx="3247989" cy="1975225"/>
          </a:xfrm>
          <a:prstGeom prst="ellipse">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dirty="0"/>
              <a:t>Remove the pressure- </a:t>
            </a:r>
          </a:p>
          <a:p>
            <a:pPr algn="ctr"/>
            <a:r>
              <a:rPr lang="en-GB" sz="2200" dirty="0"/>
              <a:t>Break the cycle </a:t>
            </a:r>
          </a:p>
        </p:txBody>
      </p:sp>
    </p:spTree>
    <p:extLst>
      <p:ext uri="{BB962C8B-B14F-4D97-AF65-F5344CB8AC3E}">
        <p14:creationId xmlns:p14="http://schemas.microsoft.com/office/powerpoint/2010/main" val="397110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0A6518-EEE5-C7EB-FAF8-0802D14D3466}"/>
              </a:ext>
            </a:extLst>
          </p:cNvPr>
          <p:cNvSpPr>
            <a:spLocks noGrp="1"/>
          </p:cNvSpPr>
          <p:nvPr>
            <p:ph type="title"/>
          </p:nvPr>
        </p:nvSpPr>
        <p:spPr>
          <a:xfrm>
            <a:off x="1171074" y="1396686"/>
            <a:ext cx="3240506" cy="4064628"/>
          </a:xfrm>
        </p:spPr>
        <p:txBody>
          <a:bodyPr>
            <a:normAutofit/>
          </a:bodyPr>
          <a:lstStyle/>
          <a:p>
            <a:r>
              <a:rPr lang="en-GB" sz="5000"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ASSKING</a:t>
            </a:r>
            <a:r>
              <a:rPr lang="en-GB" sz="5000" dirty="0">
                <a:solidFill>
                  <a:srgbClr val="FFFFFF"/>
                </a:solidFill>
                <a:latin typeface="Aharoni" panose="02010803020104030203" pitchFamily="2" charset="-79"/>
                <a:cs typeface="Aharoni" panose="02010803020104030203" pitchFamily="2" charset="-79"/>
              </a:rPr>
              <a:t> </a:t>
            </a:r>
            <a:r>
              <a:rPr lang="en-GB" sz="5000" dirty="0">
                <a:solidFill>
                  <a:srgbClr val="FFFFFF"/>
                </a:solidFill>
                <a:cs typeface="Aharoni" panose="02010803020104030203" pitchFamily="2" charset="-79"/>
              </a:rPr>
              <a:t>Framework </a:t>
            </a:r>
            <a:br>
              <a:rPr lang="en-GB" dirty="0">
                <a:solidFill>
                  <a:srgbClr val="FFFFFF"/>
                </a:solidFill>
                <a:cs typeface="Aharoni" panose="02010803020104030203" pitchFamily="2" charset="-79"/>
              </a:rPr>
            </a:br>
            <a:r>
              <a:rPr lang="en-GB" sz="2000" dirty="0">
                <a:solidFill>
                  <a:srgbClr val="FFFFFF"/>
                </a:solidFill>
                <a:cs typeface="Aharoni" panose="02010803020104030203" pitchFamily="2" charset="-79"/>
              </a:rPr>
              <a:t>(NHSE, 2018)</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0BFEA31-CAFA-5F94-BCAB-DC387C1A4AAE}"/>
              </a:ext>
            </a:extLst>
          </p:cNvPr>
          <p:cNvSpPr>
            <a:spLocks noGrp="1"/>
          </p:cNvSpPr>
          <p:nvPr>
            <p:ph idx="1"/>
          </p:nvPr>
        </p:nvSpPr>
        <p:spPr>
          <a:xfrm>
            <a:off x="5370153" y="1526033"/>
            <a:ext cx="5536397" cy="3935281"/>
          </a:xfrm>
        </p:spPr>
        <p:txBody>
          <a:bodyPr>
            <a:normAutofit/>
          </a:bodyPr>
          <a:lstStyle/>
          <a:p>
            <a:r>
              <a:rPr lang="en-GB" dirty="0">
                <a:solidFill>
                  <a:srgbClr val="FF0000"/>
                </a:solidFill>
              </a:rPr>
              <a:t>A</a:t>
            </a:r>
            <a:r>
              <a:rPr lang="en-GB" dirty="0"/>
              <a:t> = Assessment </a:t>
            </a:r>
          </a:p>
          <a:p>
            <a:r>
              <a:rPr lang="en-GB" dirty="0">
                <a:solidFill>
                  <a:srgbClr val="FF0000"/>
                </a:solidFill>
              </a:rPr>
              <a:t>S</a:t>
            </a:r>
            <a:r>
              <a:rPr lang="en-GB" dirty="0"/>
              <a:t> = Skin assessment</a:t>
            </a:r>
          </a:p>
          <a:p>
            <a:r>
              <a:rPr lang="en-GB" dirty="0">
                <a:solidFill>
                  <a:srgbClr val="FF0000"/>
                </a:solidFill>
              </a:rPr>
              <a:t>S</a:t>
            </a:r>
            <a:r>
              <a:rPr lang="en-GB" dirty="0"/>
              <a:t> = Support surface </a:t>
            </a:r>
          </a:p>
          <a:p>
            <a:r>
              <a:rPr lang="en-GB" dirty="0">
                <a:solidFill>
                  <a:srgbClr val="FF0000"/>
                </a:solidFill>
              </a:rPr>
              <a:t>K</a:t>
            </a:r>
            <a:r>
              <a:rPr lang="en-GB" dirty="0"/>
              <a:t> = Keep moving </a:t>
            </a:r>
          </a:p>
          <a:p>
            <a:r>
              <a:rPr lang="en-GB" dirty="0">
                <a:solidFill>
                  <a:srgbClr val="FF0000"/>
                </a:solidFill>
              </a:rPr>
              <a:t>I</a:t>
            </a:r>
            <a:r>
              <a:rPr lang="en-GB" dirty="0"/>
              <a:t> = Incontinence and moisture</a:t>
            </a:r>
          </a:p>
          <a:p>
            <a:r>
              <a:rPr lang="en-GB" dirty="0">
                <a:solidFill>
                  <a:srgbClr val="FF0000"/>
                </a:solidFill>
              </a:rPr>
              <a:t>N</a:t>
            </a:r>
            <a:r>
              <a:rPr lang="en-GB" dirty="0"/>
              <a:t> = Nutrition and hydration</a:t>
            </a:r>
          </a:p>
          <a:p>
            <a:r>
              <a:rPr lang="en-GB" dirty="0">
                <a:solidFill>
                  <a:srgbClr val="FF0000"/>
                </a:solidFill>
              </a:rPr>
              <a:t>G</a:t>
            </a:r>
            <a:r>
              <a:rPr lang="en-GB" dirty="0"/>
              <a:t> = Giving information </a:t>
            </a:r>
          </a:p>
          <a:p>
            <a:endParaRPr lang="en-GB" dirty="0"/>
          </a:p>
        </p:txBody>
      </p:sp>
    </p:spTree>
    <p:extLst>
      <p:ext uri="{BB962C8B-B14F-4D97-AF65-F5344CB8AC3E}">
        <p14:creationId xmlns:p14="http://schemas.microsoft.com/office/powerpoint/2010/main" val="3802324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2">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242174-3063-48B1-13CC-A000E2D962FF}"/>
              </a:ext>
            </a:extLst>
          </p:cNvPr>
          <p:cNvSpPr>
            <a:spLocks noGrp="1"/>
          </p:cNvSpPr>
          <p:nvPr>
            <p:ph type="title"/>
          </p:nvPr>
        </p:nvSpPr>
        <p:spPr>
          <a:xfrm>
            <a:off x="838200" y="557188"/>
            <a:ext cx="10515600" cy="1133499"/>
          </a:xfrm>
        </p:spPr>
        <p:txBody>
          <a:bodyPr>
            <a:normAutofit/>
          </a:bodyPr>
          <a:lstStyle/>
          <a:p>
            <a:pPr algn="ctr"/>
            <a:r>
              <a:rPr lang="en-GB" sz="5200" b="1" dirty="0">
                <a:solidFill>
                  <a:srgbClr val="FF0000"/>
                </a:solidFill>
              </a:rPr>
              <a:t>A= </a:t>
            </a:r>
            <a:r>
              <a:rPr lang="en-GB" sz="5200" b="1" dirty="0"/>
              <a:t>Assessment</a:t>
            </a:r>
          </a:p>
        </p:txBody>
      </p:sp>
      <p:graphicFrame>
        <p:nvGraphicFramePr>
          <p:cNvPr id="5" name="Content Placeholder 2">
            <a:extLst>
              <a:ext uri="{FF2B5EF4-FFF2-40B4-BE49-F238E27FC236}">
                <a16:creationId xmlns:a16="http://schemas.microsoft.com/office/drawing/2014/main" id="{8DAA5C74-D93C-5190-8403-A6075A7A1447}"/>
              </a:ext>
            </a:extLst>
          </p:cNvPr>
          <p:cNvGraphicFramePr>
            <a:graphicFrameLocks noGrp="1"/>
          </p:cNvGraphicFramePr>
          <p:nvPr>
            <p:ph idx="1"/>
            <p:extLst>
              <p:ext uri="{D42A27DB-BD31-4B8C-83A1-F6EECF244321}">
                <p14:modId xmlns:p14="http://schemas.microsoft.com/office/powerpoint/2010/main" val="1265725546"/>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5660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Doctor">
            <a:extLst>
              <a:ext uri="{FF2B5EF4-FFF2-40B4-BE49-F238E27FC236}">
                <a16:creationId xmlns:a16="http://schemas.microsoft.com/office/drawing/2014/main" id="{E28AE5B8-4E5B-8CBB-6276-E6B7223EA5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1053" y="953955"/>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3" name="Arc 32">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0FAD678-8D68-A8DF-1131-264C36B7DCF9}"/>
              </a:ext>
            </a:extLst>
          </p:cNvPr>
          <p:cNvSpPr>
            <a:spLocks noGrp="1"/>
          </p:cNvSpPr>
          <p:nvPr>
            <p:ph type="title"/>
          </p:nvPr>
        </p:nvSpPr>
        <p:spPr>
          <a:xfrm>
            <a:off x="537259" y="640624"/>
            <a:ext cx="5257800" cy="1325563"/>
          </a:xfrm>
        </p:spPr>
        <p:txBody>
          <a:bodyPr>
            <a:normAutofit/>
          </a:bodyPr>
          <a:lstStyle/>
          <a:p>
            <a:r>
              <a:rPr lang="en-GB" b="1" dirty="0"/>
              <a:t>When should we risk assess?</a:t>
            </a:r>
          </a:p>
        </p:txBody>
      </p:sp>
      <p:sp>
        <p:nvSpPr>
          <p:cNvPr id="3" name="Content Placeholder 2">
            <a:extLst>
              <a:ext uri="{FF2B5EF4-FFF2-40B4-BE49-F238E27FC236}">
                <a16:creationId xmlns:a16="http://schemas.microsoft.com/office/drawing/2014/main" id="{C6671B44-4DC3-FFE4-8C55-AACC6109AD3D}"/>
              </a:ext>
            </a:extLst>
          </p:cNvPr>
          <p:cNvSpPr>
            <a:spLocks noGrp="1"/>
          </p:cNvSpPr>
          <p:nvPr>
            <p:ph idx="1"/>
          </p:nvPr>
        </p:nvSpPr>
        <p:spPr>
          <a:xfrm>
            <a:off x="537259" y="2584890"/>
            <a:ext cx="5257800" cy="4192520"/>
          </a:xfrm>
        </p:spPr>
        <p:txBody>
          <a:bodyPr>
            <a:normAutofit/>
          </a:bodyPr>
          <a:lstStyle/>
          <a:p>
            <a:r>
              <a:rPr lang="en-GB" dirty="0"/>
              <a:t>Within 6hrs of admission or first community visit </a:t>
            </a:r>
          </a:p>
          <a:p>
            <a:r>
              <a:rPr lang="en-GB" dirty="0"/>
              <a:t>On change of care setting </a:t>
            </a:r>
          </a:p>
          <a:p>
            <a:r>
              <a:rPr lang="en-GB" dirty="0"/>
              <a:t>Post intervention</a:t>
            </a:r>
          </a:p>
          <a:p>
            <a:r>
              <a:rPr lang="en-GB" dirty="0"/>
              <a:t>Changes in clinical presentation </a:t>
            </a:r>
          </a:p>
        </p:txBody>
      </p:sp>
    </p:spTree>
    <p:extLst>
      <p:ext uri="{BB962C8B-B14F-4D97-AF65-F5344CB8AC3E}">
        <p14:creationId xmlns:p14="http://schemas.microsoft.com/office/powerpoint/2010/main" val="2124798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714804-510A-817E-FAEB-1D3B5364244F}"/>
              </a:ext>
            </a:extLst>
          </p:cNvPr>
          <p:cNvSpPr>
            <a:spLocks noGrp="1"/>
          </p:cNvSpPr>
          <p:nvPr>
            <p:ph type="title"/>
          </p:nvPr>
        </p:nvSpPr>
        <p:spPr>
          <a:xfrm>
            <a:off x="956826" y="1112969"/>
            <a:ext cx="3937298" cy="4166010"/>
          </a:xfrm>
        </p:spPr>
        <p:txBody>
          <a:bodyPr vert="horz" lIns="91440" tIns="45720" rIns="91440" bIns="45720" rtlCol="0">
            <a:normAutofit/>
          </a:bodyPr>
          <a:lstStyle/>
          <a:p>
            <a:r>
              <a:rPr lang="en-US" kern="1200">
                <a:solidFill>
                  <a:srgbClr val="FFFFFF"/>
                </a:solidFill>
                <a:latin typeface="+mj-lt"/>
                <a:ea typeface="+mj-ea"/>
                <a:cs typeface="+mj-cs"/>
              </a:rPr>
              <a:t>Pressure Ulcers: Risk Factors</a:t>
            </a:r>
          </a:p>
        </p:txBody>
      </p:sp>
      <p:sp>
        <p:nvSpPr>
          <p:cNvPr id="35" name="Freeform: Shape 34">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Content Placeholder 2">
            <a:extLst>
              <a:ext uri="{FF2B5EF4-FFF2-40B4-BE49-F238E27FC236}">
                <a16:creationId xmlns:a16="http://schemas.microsoft.com/office/drawing/2014/main" id="{E616FB41-7486-9556-10D2-B3DE6AEC720A}"/>
              </a:ext>
            </a:extLst>
          </p:cNvPr>
          <p:cNvSpPr>
            <a:spLocks noGrp="1"/>
          </p:cNvSpPr>
          <p:nvPr>
            <p:ph idx="1"/>
          </p:nvPr>
        </p:nvSpPr>
        <p:spPr>
          <a:xfrm>
            <a:off x="5545177" y="1507888"/>
            <a:ext cx="2970527" cy="3557500"/>
          </a:xfrm>
          <a:ln w="76200">
            <a:solidFill>
              <a:srgbClr val="FF0000"/>
            </a:solidFill>
          </a:ln>
          <a:effectLst>
            <a:glow rad="63500">
              <a:srgbClr val="FF0000">
                <a:alpha val="40000"/>
              </a:srgbClr>
            </a:glow>
          </a:effectLst>
        </p:spPr>
        <p:txBody>
          <a:bodyPr vert="horz" lIns="91440" tIns="45720" rIns="91440" bIns="45720" rtlCol="0" anchor="t">
            <a:normAutofit/>
          </a:bodyPr>
          <a:lstStyle/>
          <a:p>
            <a:r>
              <a:rPr lang="en-US" sz="2200" b="1" dirty="0"/>
              <a:t>Age                                   </a:t>
            </a:r>
          </a:p>
          <a:p>
            <a:r>
              <a:rPr lang="en-US" sz="2200" b="1" dirty="0"/>
              <a:t>Diabetes</a:t>
            </a:r>
          </a:p>
          <a:p>
            <a:r>
              <a:rPr lang="en-US" sz="2200" b="1" dirty="0"/>
              <a:t>Circulatory deficit</a:t>
            </a:r>
          </a:p>
          <a:p>
            <a:r>
              <a:rPr lang="en-US" sz="2200" b="1" dirty="0"/>
              <a:t>Incontinence</a:t>
            </a:r>
          </a:p>
          <a:p>
            <a:r>
              <a:rPr lang="en-US" sz="2200" b="1" dirty="0"/>
              <a:t>Nutrition / hydration</a:t>
            </a:r>
          </a:p>
          <a:p>
            <a:r>
              <a:rPr lang="en-US" sz="2200" b="1" dirty="0"/>
              <a:t>Moisture</a:t>
            </a:r>
          </a:p>
          <a:p>
            <a:r>
              <a:rPr lang="en-US" sz="2200" b="1" dirty="0"/>
              <a:t>Previous pressure damage</a:t>
            </a:r>
          </a:p>
          <a:p>
            <a:pPr marL="0" indent="0">
              <a:buNone/>
            </a:pPr>
            <a:endParaRPr lang="en-US" sz="1500" dirty="0"/>
          </a:p>
          <a:p>
            <a:endParaRPr lang="en-US" sz="1500" dirty="0"/>
          </a:p>
        </p:txBody>
      </p:sp>
      <p:sp>
        <p:nvSpPr>
          <p:cNvPr id="41" name="Freeform: Shape 40">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xtBox 3">
            <a:extLst>
              <a:ext uri="{FF2B5EF4-FFF2-40B4-BE49-F238E27FC236}">
                <a16:creationId xmlns:a16="http://schemas.microsoft.com/office/drawing/2014/main" id="{7A2E8410-2823-98B5-6E7F-A1BD2F2119CC}"/>
              </a:ext>
            </a:extLst>
          </p:cNvPr>
          <p:cNvSpPr txBox="1"/>
          <p:nvPr/>
        </p:nvSpPr>
        <p:spPr>
          <a:xfrm>
            <a:off x="6191252" y="3322791"/>
            <a:ext cx="5181600" cy="280629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2000" dirty="0"/>
          </a:p>
        </p:txBody>
      </p:sp>
      <p:sp>
        <p:nvSpPr>
          <p:cNvPr id="5" name="TextBox 4">
            <a:extLst>
              <a:ext uri="{FF2B5EF4-FFF2-40B4-BE49-F238E27FC236}">
                <a16:creationId xmlns:a16="http://schemas.microsoft.com/office/drawing/2014/main" id="{B4F1D49A-1B11-1785-C86A-81C1A9F54F2C}"/>
              </a:ext>
            </a:extLst>
          </p:cNvPr>
          <p:cNvSpPr txBox="1"/>
          <p:nvPr/>
        </p:nvSpPr>
        <p:spPr>
          <a:xfrm>
            <a:off x="8515704" y="1499492"/>
            <a:ext cx="3045283" cy="3539430"/>
          </a:xfrm>
          <a:prstGeom prst="rect">
            <a:avLst/>
          </a:prstGeom>
          <a:noFill/>
          <a:ln w="76200">
            <a:solidFill>
              <a:srgbClr val="FF0000"/>
            </a:solidFill>
          </a:ln>
          <a:effectLst>
            <a:glow rad="63500">
              <a:srgbClr val="FF0000">
                <a:alpha val="40000"/>
              </a:srgbClr>
            </a:glow>
          </a:effectLst>
        </p:spPr>
        <p:txBody>
          <a:bodyPr wrap="square" rtlCol="0">
            <a:spAutoFit/>
          </a:bodyPr>
          <a:lstStyle/>
          <a:p>
            <a:pPr marL="285750" indent="-228600">
              <a:spcAft>
                <a:spcPts val="600"/>
              </a:spcAft>
              <a:buFont typeface="Arial" panose="020B0604020202020204" pitchFamily="34" charset="0"/>
              <a:buChar char="•"/>
            </a:pPr>
            <a:r>
              <a:rPr lang="en-US" sz="2200" b="1" dirty="0"/>
              <a:t>Presence of medical devices</a:t>
            </a:r>
          </a:p>
          <a:p>
            <a:pPr marL="285750" indent="-228600">
              <a:spcAft>
                <a:spcPts val="600"/>
              </a:spcAft>
              <a:buFont typeface="Arial" panose="020B0604020202020204" pitchFamily="34" charset="0"/>
              <a:buChar char="•"/>
            </a:pPr>
            <a:r>
              <a:rPr lang="en-US" sz="2200" b="1" dirty="0"/>
              <a:t>Sensory deficit</a:t>
            </a:r>
          </a:p>
          <a:p>
            <a:pPr marL="285750" indent="-228600">
              <a:spcAft>
                <a:spcPts val="600"/>
              </a:spcAft>
              <a:buFont typeface="Arial" panose="020B0604020202020204" pitchFamily="34" charset="0"/>
              <a:buChar char="•"/>
            </a:pPr>
            <a:r>
              <a:rPr lang="en-US" sz="2200" b="1" dirty="0"/>
              <a:t>Reduced mobility</a:t>
            </a:r>
          </a:p>
          <a:p>
            <a:pPr marL="285750" indent="-228600">
              <a:spcAft>
                <a:spcPts val="600"/>
              </a:spcAft>
              <a:buFont typeface="Arial" panose="020B0604020202020204" pitchFamily="34" charset="0"/>
              <a:buChar char="•"/>
            </a:pPr>
            <a:r>
              <a:rPr lang="en-US" sz="2200" b="1" dirty="0"/>
              <a:t>Medication/ Polypharmacy</a:t>
            </a:r>
          </a:p>
          <a:p>
            <a:pPr marL="285750" indent="-228600">
              <a:spcAft>
                <a:spcPts val="600"/>
              </a:spcAft>
              <a:buFont typeface="Arial" panose="020B0604020202020204" pitchFamily="34" charset="0"/>
              <a:buChar char="•"/>
            </a:pPr>
            <a:r>
              <a:rPr lang="en-US" sz="2200" b="1" dirty="0"/>
              <a:t>Long lie</a:t>
            </a:r>
          </a:p>
          <a:p>
            <a:pPr marL="285750" indent="-228600">
              <a:spcAft>
                <a:spcPts val="600"/>
              </a:spcAft>
              <a:buFont typeface="Arial" panose="020B0604020202020204" pitchFamily="34" charset="0"/>
              <a:buChar char="•"/>
            </a:pPr>
            <a:r>
              <a:rPr lang="en-US" sz="2200" b="1" dirty="0"/>
              <a:t>Cognitive impairment</a:t>
            </a:r>
          </a:p>
          <a:p>
            <a:endParaRPr lang="en-GB" dirty="0"/>
          </a:p>
        </p:txBody>
      </p:sp>
    </p:spTree>
    <p:extLst>
      <p:ext uri="{BB962C8B-B14F-4D97-AF65-F5344CB8AC3E}">
        <p14:creationId xmlns:p14="http://schemas.microsoft.com/office/powerpoint/2010/main" val="4229615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50">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643018-9C12-4B14-8686-FC61FF64DBB7}"/>
              </a:ext>
            </a:extLst>
          </p:cNvPr>
          <p:cNvSpPr>
            <a:spLocks noGrp="1"/>
          </p:cNvSpPr>
          <p:nvPr>
            <p:ph type="title"/>
          </p:nvPr>
        </p:nvSpPr>
        <p:spPr>
          <a:xfrm>
            <a:off x="589560" y="856180"/>
            <a:ext cx="5279408" cy="1128068"/>
          </a:xfrm>
        </p:spPr>
        <p:txBody>
          <a:bodyPr anchor="ctr">
            <a:normAutofit fontScale="90000"/>
          </a:bodyPr>
          <a:lstStyle/>
          <a:p>
            <a:r>
              <a:rPr lang="en-GB" sz="3700" dirty="0"/>
              <a:t>Vulnerable pressure areas –</a:t>
            </a:r>
            <a:br>
              <a:rPr lang="en-GB" sz="3700" dirty="0"/>
            </a:br>
            <a:r>
              <a:rPr lang="en-GB" sz="3700" dirty="0"/>
              <a:t>A BEST SHOT</a:t>
            </a:r>
            <a:br>
              <a:rPr lang="en-GB" sz="3700" dirty="0"/>
            </a:br>
            <a:endParaRPr lang="en-GB" sz="1300" dirty="0"/>
          </a:p>
        </p:txBody>
      </p:sp>
      <p:grpSp>
        <p:nvGrpSpPr>
          <p:cNvPr id="68" name="Group 5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69" name="Rectangle 5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5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Rectangle 5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8">
            <a:extLst>
              <a:ext uri="{FF2B5EF4-FFF2-40B4-BE49-F238E27FC236}">
                <a16:creationId xmlns:a16="http://schemas.microsoft.com/office/drawing/2014/main" id="{7DA68989-04F6-95AA-EC77-340B86C2D2DD}"/>
              </a:ext>
            </a:extLst>
          </p:cNvPr>
          <p:cNvSpPr>
            <a:spLocks noGrp="1"/>
          </p:cNvSpPr>
          <p:nvPr>
            <p:ph idx="1"/>
          </p:nvPr>
        </p:nvSpPr>
        <p:spPr>
          <a:xfrm>
            <a:off x="590719" y="2330505"/>
            <a:ext cx="5278066" cy="3979585"/>
          </a:xfrm>
        </p:spPr>
        <p:txBody>
          <a:bodyPr anchor="ctr">
            <a:normAutofit fontScale="92500" lnSpcReduction="20000"/>
          </a:bodyPr>
          <a:lstStyle/>
          <a:p>
            <a:r>
              <a:rPr lang="en-US" sz="2000" b="1" dirty="0">
                <a:solidFill>
                  <a:srgbClr val="FF0000"/>
                </a:solidFill>
              </a:rPr>
              <a:t>A</a:t>
            </a:r>
            <a:r>
              <a:rPr lang="en-US" sz="2000" dirty="0">
                <a:solidFill>
                  <a:srgbClr val="FF0000"/>
                </a:solidFill>
              </a:rPr>
              <a:t>-</a:t>
            </a:r>
            <a:r>
              <a:rPr lang="en-US" sz="2000" dirty="0"/>
              <a:t> Ankles</a:t>
            </a:r>
          </a:p>
          <a:p>
            <a:r>
              <a:rPr lang="en-US" sz="2000" b="1" dirty="0">
                <a:solidFill>
                  <a:srgbClr val="FF0000"/>
                </a:solidFill>
              </a:rPr>
              <a:t>B</a:t>
            </a:r>
            <a:r>
              <a:rPr lang="en-US" sz="2000" dirty="0">
                <a:solidFill>
                  <a:srgbClr val="FF0000"/>
                </a:solidFill>
              </a:rPr>
              <a:t>-</a:t>
            </a:r>
            <a:r>
              <a:rPr lang="en-US" sz="2000" dirty="0"/>
              <a:t> Buttocks</a:t>
            </a:r>
          </a:p>
          <a:p>
            <a:r>
              <a:rPr lang="en-US" sz="2000" b="1" dirty="0">
                <a:solidFill>
                  <a:srgbClr val="FF0000"/>
                </a:solidFill>
              </a:rPr>
              <a:t>E</a:t>
            </a:r>
            <a:r>
              <a:rPr lang="en-US" sz="2000" dirty="0"/>
              <a:t>- Elbows/Ears</a:t>
            </a:r>
          </a:p>
          <a:p>
            <a:r>
              <a:rPr lang="en-US" sz="2000" b="1" dirty="0">
                <a:solidFill>
                  <a:srgbClr val="FF0000"/>
                </a:solidFill>
              </a:rPr>
              <a:t>S</a:t>
            </a:r>
            <a:r>
              <a:rPr lang="en-US" sz="2000" dirty="0"/>
              <a:t>- Sacrum </a:t>
            </a:r>
          </a:p>
          <a:p>
            <a:r>
              <a:rPr lang="en-US" sz="2000" b="1" dirty="0">
                <a:solidFill>
                  <a:srgbClr val="FF0000"/>
                </a:solidFill>
              </a:rPr>
              <a:t>T</a:t>
            </a:r>
            <a:r>
              <a:rPr lang="en-US" sz="2000" dirty="0"/>
              <a:t>- Trochanter/hips</a:t>
            </a:r>
          </a:p>
          <a:p>
            <a:r>
              <a:rPr lang="en-US" sz="2000" b="1" dirty="0">
                <a:solidFill>
                  <a:srgbClr val="FF0000"/>
                </a:solidFill>
              </a:rPr>
              <a:t>S</a:t>
            </a:r>
            <a:r>
              <a:rPr lang="en-US" sz="2000" dirty="0"/>
              <a:t>- Spin/Shoulders</a:t>
            </a:r>
          </a:p>
          <a:p>
            <a:r>
              <a:rPr lang="en-US" sz="2000" b="1" dirty="0">
                <a:solidFill>
                  <a:srgbClr val="FF0000"/>
                </a:solidFill>
              </a:rPr>
              <a:t>H</a:t>
            </a:r>
            <a:r>
              <a:rPr lang="en-US" sz="2000" dirty="0"/>
              <a:t>- Heels</a:t>
            </a:r>
          </a:p>
          <a:p>
            <a:r>
              <a:rPr lang="en-US" sz="2000" b="1" dirty="0">
                <a:solidFill>
                  <a:srgbClr val="FF0000"/>
                </a:solidFill>
              </a:rPr>
              <a:t>O</a:t>
            </a:r>
            <a:r>
              <a:rPr lang="en-US" sz="2000" dirty="0"/>
              <a:t>- Occiput (back of head)</a:t>
            </a:r>
          </a:p>
          <a:p>
            <a:r>
              <a:rPr lang="en-US" sz="2000" b="1" dirty="0">
                <a:solidFill>
                  <a:srgbClr val="FF0000"/>
                </a:solidFill>
              </a:rPr>
              <a:t>T </a:t>
            </a:r>
            <a:r>
              <a:rPr lang="en-US" sz="2000" dirty="0"/>
              <a:t>– Toes </a:t>
            </a:r>
          </a:p>
          <a:p>
            <a:pPr marL="0" indent="0" algn="ctr">
              <a:buNone/>
            </a:pPr>
            <a:r>
              <a:rPr lang="en-US" sz="2000" b="1" dirty="0">
                <a:solidFill>
                  <a:srgbClr val="FF0000"/>
                </a:solidFill>
              </a:rPr>
              <a:t>THINK MEDICAL DEVICES!</a:t>
            </a:r>
          </a:p>
          <a:p>
            <a:endParaRPr lang="en-US" sz="2000" dirty="0"/>
          </a:p>
          <a:p>
            <a:pPr marL="0" indent="0">
              <a:buNone/>
            </a:pPr>
            <a:r>
              <a:rPr lang="en-GB" sz="1100" dirty="0"/>
              <a:t>(University Hospitals of Leicester, 2010. Best Shot. Tissue Viability Service)</a:t>
            </a:r>
            <a:endParaRPr lang="en-US" sz="1100" dirty="0"/>
          </a:p>
        </p:txBody>
      </p:sp>
      <p:sp>
        <p:nvSpPr>
          <p:cNvPr id="59" name="Rectangle 5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88B3D7E-C6F0-88B4-C1D7-55A24C4981FF}"/>
              </a:ext>
            </a:extLst>
          </p:cNvPr>
          <p:cNvPicPr>
            <a:picLocks noChangeAspect="1"/>
          </p:cNvPicPr>
          <p:nvPr/>
        </p:nvPicPr>
        <p:blipFill>
          <a:blip r:embed="rId3"/>
          <a:stretch>
            <a:fillRect/>
          </a:stretch>
        </p:blipFill>
        <p:spPr>
          <a:xfrm>
            <a:off x="7083423" y="802377"/>
            <a:ext cx="4397433" cy="2077786"/>
          </a:xfrm>
          <a:prstGeom prst="rect">
            <a:avLst/>
          </a:prstGeom>
        </p:spPr>
      </p:pic>
      <p:sp>
        <p:nvSpPr>
          <p:cNvPr id="63" name="Rectangle 62">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61FE65A-70CC-964D-5AD6-21D232997B30}"/>
              </a:ext>
            </a:extLst>
          </p:cNvPr>
          <p:cNvPicPr>
            <a:picLocks noChangeAspect="1"/>
          </p:cNvPicPr>
          <p:nvPr/>
        </p:nvPicPr>
        <p:blipFill>
          <a:blip r:embed="rId4"/>
          <a:stretch>
            <a:fillRect/>
          </a:stretch>
        </p:blipFill>
        <p:spPr>
          <a:xfrm>
            <a:off x="8302041" y="3707894"/>
            <a:ext cx="1958332" cy="2518756"/>
          </a:xfrm>
          <a:prstGeom prst="rect">
            <a:avLst/>
          </a:prstGeom>
        </p:spPr>
      </p:pic>
      <p:sp>
        <p:nvSpPr>
          <p:cNvPr id="8" name="TextBox 7">
            <a:extLst>
              <a:ext uri="{FF2B5EF4-FFF2-40B4-BE49-F238E27FC236}">
                <a16:creationId xmlns:a16="http://schemas.microsoft.com/office/drawing/2014/main" id="{0F980878-0ADF-3FAE-F00E-D7F43A79B5CD}"/>
              </a:ext>
            </a:extLst>
          </p:cNvPr>
          <p:cNvSpPr txBox="1"/>
          <p:nvPr/>
        </p:nvSpPr>
        <p:spPr>
          <a:xfrm>
            <a:off x="8444967" y="1050535"/>
            <a:ext cx="1174835" cy="246221"/>
          </a:xfrm>
          <a:prstGeom prst="rect">
            <a:avLst/>
          </a:prstGeom>
          <a:solidFill>
            <a:schemeClr val="bg1"/>
          </a:solidFill>
        </p:spPr>
        <p:txBody>
          <a:bodyPr wrap="square" rtlCol="0">
            <a:spAutoFit/>
          </a:bodyPr>
          <a:lstStyle/>
          <a:p>
            <a:r>
              <a:rPr lang="en-GB" sz="1000" b="1" dirty="0"/>
              <a:t>sacrum</a:t>
            </a:r>
          </a:p>
        </p:txBody>
      </p:sp>
      <p:sp>
        <p:nvSpPr>
          <p:cNvPr id="10" name="Flowchart: Connector 9">
            <a:extLst>
              <a:ext uri="{FF2B5EF4-FFF2-40B4-BE49-F238E27FC236}">
                <a16:creationId xmlns:a16="http://schemas.microsoft.com/office/drawing/2014/main" id="{82B8BBB9-30BF-E129-061B-E9307A059629}"/>
              </a:ext>
            </a:extLst>
          </p:cNvPr>
          <p:cNvSpPr/>
          <p:nvPr/>
        </p:nvSpPr>
        <p:spPr>
          <a:xfrm>
            <a:off x="7639291" y="1655180"/>
            <a:ext cx="69448" cy="101764"/>
          </a:xfrm>
          <a:prstGeom prst="flowChartConnector">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lowchart: Connector 10">
            <a:extLst>
              <a:ext uri="{FF2B5EF4-FFF2-40B4-BE49-F238E27FC236}">
                <a16:creationId xmlns:a16="http://schemas.microsoft.com/office/drawing/2014/main" id="{4F9BB453-29E1-BF6F-DABD-1E47B1C5D187}"/>
              </a:ext>
            </a:extLst>
          </p:cNvPr>
          <p:cNvSpPr/>
          <p:nvPr/>
        </p:nvSpPr>
        <p:spPr>
          <a:xfrm>
            <a:off x="11229372" y="1420214"/>
            <a:ext cx="69448" cy="101764"/>
          </a:xfrm>
          <a:prstGeom prst="flowChartConnector">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142BD016-8658-56E8-87C9-A2ECB6549259}"/>
              </a:ext>
            </a:extLst>
          </p:cNvPr>
          <p:cNvSpPr txBox="1"/>
          <p:nvPr/>
        </p:nvSpPr>
        <p:spPr>
          <a:xfrm>
            <a:off x="7190258" y="1169090"/>
            <a:ext cx="1174835" cy="246221"/>
          </a:xfrm>
          <a:prstGeom prst="rect">
            <a:avLst/>
          </a:prstGeom>
          <a:solidFill>
            <a:schemeClr val="bg1"/>
          </a:solidFill>
        </p:spPr>
        <p:txBody>
          <a:bodyPr wrap="square" rtlCol="0">
            <a:spAutoFit/>
          </a:bodyPr>
          <a:lstStyle/>
          <a:p>
            <a:r>
              <a:rPr lang="en-GB" sz="1000" b="1" dirty="0"/>
              <a:t>Ears</a:t>
            </a:r>
          </a:p>
        </p:txBody>
      </p:sp>
      <p:sp>
        <p:nvSpPr>
          <p:cNvPr id="15" name="TextBox 14">
            <a:extLst>
              <a:ext uri="{FF2B5EF4-FFF2-40B4-BE49-F238E27FC236}">
                <a16:creationId xmlns:a16="http://schemas.microsoft.com/office/drawing/2014/main" id="{479C6B29-A011-6CA5-F157-5BA1B992CE8C}"/>
              </a:ext>
            </a:extLst>
          </p:cNvPr>
          <p:cNvSpPr txBox="1"/>
          <p:nvPr/>
        </p:nvSpPr>
        <p:spPr>
          <a:xfrm>
            <a:off x="10947991" y="1078021"/>
            <a:ext cx="1174835" cy="246221"/>
          </a:xfrm>
          <a:prstGeom prst="rect">
            <a:avLst/>
          </a:prstGeom>
          <a:solidFill>
            <a:schemeClr val="bg1"/>
          </a:solidFill>
        </p:spPr>
        <p:txBody>
          <a:bodyPr wrap="square" rtlCol="0">
            <a:spAutoFit/>
          </a:bodyPr>
          <a:lstStyle/>
          <a:p>
            <a:r>
              <a:rPr lang="en-GB" sz="1000" b="1" dirty="0"/>
              <a:t>Toes</a:t>
            </a:r>
          </a:p>
        </p:txBody>
      </p:sp>
      <p:cxnSp>
        <p:nvCxnSpPr>
          <p:cNvPr id="23" name="Straight Connector 22">
            <a:extLst>
              <a:ext uri="{FF2B5EF4-FFF2-40B4-BE49-F238E27FC236}">
                <a16:creationId xmlns:a16="http://schemas.microsoft.com/office/drawing/2014/main" id="{2F315AC8-484B-C315-A4D1-0E494AAC3E1C}"/>
              </a:ext>
            </a:extLst>
          </p:cNvPr>
          <p:cNvCxnSpPr/>
          <p:nvPr/>
        </p:nvCxnSpPr>
        <p:spPr>
          <a:xfrm flipH="1" flipV="1">
            <a:off x="7367099" y="1415311"/>
            <a:ext cx="271802" cy="183992"/>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1AFF3A38-4C87-95AB-A93F-FD8B902B7523}"/>
              </a:ext>
            </a:extLst>
          </p:cNvPr>
          <p:cNvCxnSpPr/>
          <p:nvPr/>
        </p:nvCxnSpPr>
        <p:spPr>
          <a:xfrm>
            <a:off x="11162920" y="1323633"/>
            <a:ext cx="66451" cy="107102"/>
          </a:xfrm>
          <a:prstGeom prst="line">
            <a:avLst/>
          </a:prstGeom>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60A2FD8F-D8A3-C545-8D3E-132C8DF9B087}"/>
              </a:ext>
            </a:extLst>
          </p:cNvPr>
          <p:cNvSpPr txBox="1"/>
          <p:nvPr/>
        </p:nvSpPr>
        <p:spPr>
          <a:xfrm>
            <a:off x="9619802" y="2909586"/>
            <a:ext cx="2556775" cy="246221"/>
          </a:xfrm>
          <a:prstGeom prst="rect">
            <a:avLst/>
          </a:prstGeom>
          <a:noFill/>
        </p:spPr>
        <p:txBody>
          <a:bodyPr wrap="square" rtlCol="0">
            <a:spAutoFit/>
          </a:bodyPr>
          <a:lstStyle/>
          <a:p>
            <a:r>
              <a:rPr lang="en-GB" sz="1000" dirty="0"/>
              <a:t>Adapted from Anatomystuff.com</a:t>
            </a:r>
          </a:p>
        </p:txBody>
      </p:sp>
    </p:spTree>
    <p:extLst>
      <p:ext uri="{BB962C8B-B14F-4D97-AF65-F5344CB8AC3E}">
        <p14:creationId xmlns:p14="http://schemas.microsoft.com/office/powerpoint/2010/main" val="4031092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57" name="Freeform: Shape 2056">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descr="Best Practice Statement">
            <a:extLst>
              <a:ext uri="{FF2B5EF4-FFF2-40B4-BE49-F238E27FC236}">
                <a16:creationId xmlns:a16="http://schemas.microsoft.com/office/drawing/2014/main" id="{706A093D-3EB5-CC6A-4036-F9CE85E1EBF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54024" y="522003"/>
            <a:ext cx="3995045" cy="564379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2059" name="Arc 2058">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02BBA4-BE0A-39CB-A783-0CCD5B21725C}"/>
              </a:ext>
            </a:extLst>
          </p:cNvPr>
          <p:cNvSpPr>
            <a:spLocks noGrp="1"/>
          </p:cNvSpPr>
          <p:nvPr>
            <p:ph type="title"/>
          </p:nvPr>
        </p:nvSpPr>
        <p:spPr>
          <a:xfrm>
            <a:off x="571984" y="522003"/>
            <a:ext cx="5257800" cy="1325563"/>
          </a:xfrm>
        </p:spPr>
        <p:txBody>
          <a:bodyPr>
            <a:normAutofit/>
          </a:bodyPr>
          <a:lstStyle/>
          <a:p>
            <a:r>
              <a:rPr lang="en-GB" b="1" dirty="0"/>
              <a:t>What are we looking for?</a:t>
            </a:r>
          </a:p>
        </p:txBody>
      </p:sp>
      <p:sp>
        <p:nvSpPr>
          <p:cNvPr id="3" name="Content Placeholder 2">
            <a:extLst>
              <a:ext uri="{FF2B5EF4-FFF2-40B4-BE49-F238E27FC236}">
                <a16:creationId xmlns:a16="http://schemas.microsoft.com/office/drawing/2014/main" id="{69C92D94-67BB-C852-BA8D-6A2EABE28D2E}"/>
              </a:ext>
            </a:extLst>
          </p:cNvPr>
          <p:cNvSpPr>
            <a:spLocks noGrp="1"/>
          </p:cNvSpPr>
          <p:nvPr>
            <p:ph idx="1"/>
          </p:nvPr>
        </p:nvSpPr>
        <p:spPr>
          <a:xfrm>
            <a:off x="571984" y="1979680"/>
            <a:ext cx="5257800" cy="4192520"/>
          </a:xfrm>
        </p:spPr>
        <p:txBody>
          <a:bodyPr>
            <a:normAutofit/>
          </a:bodyPr>
          <a:lstStyle/>
          <a:p>
            <a:r>
              <a:rPr lang="en-GB" sz="2400" dirty="0">
                <a:solidFill>
                  <a:srgbClr val="00B050"/>
                </a:solidFill>
              </a:rPr>
              <a:t>Change from the patients ‘norm’</a:t>
            </a:r>
          </a:p>
          <a:p>
            <a:r>
              <a:rPr lang="en-GB" sz="2400" dirty="0"/>
              <a:t>Erythema/ discolouration </a:t>
            </a:r>
          </a:p>
          <a:p>
            <a:r>
              <a:rPr lang="en-GB" sz="2400" dirty="0"/>
              <a:t>Changes in temperature</a:t>
            </a:r>
          </a:p>
          <a:p>
            <a:r>
              <a:rPr lang="en-GB" sz="2400" dirty="0"/>
              <a:t>Induration</a:t>
            </a:r>
          </a:p>
          <a:p>
            <a:r>
              <a:rPr lang="en-GB" sz="2400" dirty="0"/>
              <a:t>Oedema</a:t>
            </a:r>
          </a:p>
          <a:p>
            <a:r>
              <a:rPr lang="en-GB" sz="2400" dirty="0"/>
              <a:t>Dry skin </a:t>
            </a:r>
          </a:p>
          <a:p>
            <a:r>
              <a:rPr lang="en-GB" sz="2400" dirty="0"/>
              <a:t>Moist skin </a:t>
            </a:r>
          </a:p>
          <a:p>
            <a:r>
              <a:rPr lang="en-GB" sz="2400" dirty="0"/>
              <a:t>Blistering</a:t>
            </a:r>
          </a:p>
          <a:p>
            <a:r>
              <a:rPr lang="en-GB" sz="2400" dirty="0">
                <a:solidFill>
                  <a:srgbClr val="FF0000"/>
                </a:solidFill>
              </a:rPr>
              <a:t>Pain</a:t>
            </a:r>
          </a:p>
        </p:txBody>
      </p:sp>
    </p:spTree>
    <p:extLst>
      <p:ext uri="{BB962C8B-B14F-4D97-AF65-F5344CB8AC3E}">
        <p14:creationId xmlns:p14="http://schemas.microsoft.com/office/powerpoint/2010/main" val="3112064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0">
            <a:extLst>
              <a:ext uri="{FF2B5EF4-FFF2-40B4-BE49-F238E27FC236}">
                <a16:creationId xmlns:a16="http://schemas.microsoft.com/office/drawing/2014/main" id="{A51A0227-072A-4F5F-928C-E2C3E5C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5A65C2-4DEF-36FE-94F5-EB45C6157592}"/>
              </a:ext>
            </a:extLst>
          </p:cNvPr>
          <p:cNvSpPr>
            <a:spLocks noGrp="1"/>
          </p:cNvSpPr>
          <p:nvPr>
            <p:ph type="title"/>
          </p:nvPr>
        </p:nvSpPr>
        <p:spPr>
          <a:xfrm>
            <a:off x="630936" y="4440365"/>
            <a:ext cx="4245864" cy="1722691"/>
          </a:xfrm>
        </p:spPr>
        <p:txBody>
          <a:bodyPr vert="horz" lIns="91440" tIns="45720" rIns="91440" bIns="45720" rtlCol="0" anchor="ctr">
            <a:normAutofit/>
          </a:bodyPr>
          <a:lstStyle/>
          <a:p>
            <a:r>
              <a:rPr lang="en-US" sz="5400"/>
              <a:t>Blanching Erythema</a:t>
            </a:r>
          </a:p>
        </p:txBody>
      </p:sp>
      <p:pic>
        <p:nvPicPr>
          <p:cNvPr id="36" name="Picture 35">
            <a:extLst>
              <a:ext uri="{FF2B5EF4-FFF2-40B4-BE49-F238E27FC236}">
                <a16:creationId xmlns:a16="http://schemas.microsoft.com/office/drawing/2014/main" id="{F3DB2C76-C5A7-EDDA-80A8-A3B765F6B239}"/>
              </a:ext>
            </a:extLst>
          </p:cNvPr>
          <p:cNvPicPr>
            <a:picLocks noChangeAspect="1"/>
          </p:cNvPicPr>
          <p:nvPr/>
        </p:nvPicPr>
        <p:blipFill>
          <a:blip r:embed="rId3"/>
          <a:stretch>
            <a:fillRect/>
          </a:stretch>
        </p:blipFill>
        <p:spPr>
          <a:xfrm>
            <a:off x="1944054" y="514263"/>
            <a:ext cx="3287703" cy="3732808"/>
          </a:xfrm>
          <a:prstGeom prst="rect">
            <a:avLst/>
          </a:prstGeom>
        </p:spPr>
      </p:pic>
      <p:pic>
        <p:nvPicPr>
          <p:cNvPr id="6" name="Content Placeholder 2">
            <a:extLst>
              <a:ext uri="{FF2B5EF4-FFF2-40B4-BE49-F238E27FC236}">
                <a16:creationId xmlns:a16="http://schemas.microsoft.com/office/drawing/2014/main" id="{6D2F6956-2ED3-49D3-E30D-07A4B3274557}"/>
              </a:ext>
            </a:extLst>
          </p:cNvPr>
          <p:cNvPicPr/>
          <p:nvPr/>
        </p:nvPicPr>
        <p:blipFill>
          <a:blip r:embed="rId4"/>
          <a:stretch/>
        </p:blipFill>
        <p:spPr>
          <a:xfrm>
            <a:off x="6372055" y="694944"/>
            <a:ext cx="4350453" cy="3552127"/>
          </a:xfrm>
          <a:prstGeom prst="rect">
            <a:avLst/>
          </a:prstGeom>
        </p:spPr>
      </p:pic>
      <p:sp>
        <p:nvSpPr>
          <p:cNvPr id="43" name="sketchy line">
            <a:extLst>
              <a:ext uri="{FF2B5EF4-FFF2-40B4-BE49-F238E27FC236}">
                <a16:creationId xmlns:a16="http://schemas.microsoft.com/office/drawing/2014/main" id="{35D99776-4B38-47DF-A302-11AD9AF87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7304" y="529256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ontent Placeholder 33">
            <a:extLst>
              <a:ext uri="{FF2B5EF4-FFF2-40B4-BE49-F238E27FC236}">
                <a16:creationId xmlns:a16="http://schemas.microsoft.com/office/drawing/2014/main" id="{3034D104-CB60-E83C-F059-AADCEDDB1BC4}"/>
              </a:ext>
            </a:extLst>
          </p:cNvPr>
          <p:cNvSpPr>
            <a:spLocks noGrp="1"/>
          </p:cNvSpPr>
          <p:nvPr>
            <p:ph idx="1"/>
          </p:nvPr>
        </p:nvSpPr>
        <p:spPr>
          <a:xfrm>
            <a:off x="5333999" y="4440365"/>
            <a:ext cx="6214871" cy="1722691"/>
          </a:xfrm>
        </p:spPr>
        <p:txBody>
          <a:bodyPr anchor="ctr">
            <a:normAutofit/>
          </a:bodyPr>
          <a:lstStyle/>
          <a:p>
            <a:r>
              <a:rPr lang="en-GB" sz="2200" dirty="0"/>
              <a:t>Blanch Test – Apply light finger pressure to area of erythema ,this should turn white (blanch). On release tissue will re-perfuse </a:t>
            </a:r>
          </a:p>
          <a:p>
            <a:r>
              <a:rPr lang="en-GB" sz="2200" dirty="0"/>
              <a:t>If positive test- indication microcirculation is intact</a:t>
            </a:r>
          </a:p>
        </p:txBody>
      </p:sp>
      <p:sp>
        <p:nvSpPr>
          <p:cNvPr id="37" name="Rectangle 36">
            <a:extLst>
              <a:ext uri="{FF2B5EF4-FFF2-40B4-BE49-F238E27FC236}">
                <a16:creationId xmlns:a16="http://schemas.microsoft.com/office/drawing/2014/main" id="{990AC72E-355D-F1DE-F537-64A5D27E6653}"/>
              </a:ext>
            </a:extLst>
          </p:cNvPr>
          <p:cNvSpPr/>
          <p:nvPr/>
        </p:nvSpPr>
        <p:spPr>
          <a:xfrm>
            <a:off x="4595149" y="694944"/>
            <a:ext cx="821803" cy="29663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4617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02" name="Rectangle 3101">
            <a:extLst>
              <a:ext uri="{FF2B5EF4-FFF2-40B4-BE49-F238E27FC236}">
                <a16:creationId xmlns:a16="http://schemas.microsoft.com/office/drawing/2014/main" id="{1135A26D-9D47-467E-91F1-31149BF0D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BD9160-5415-8B37-4AE9-A3C1D209DD86}"/>
              </a:ext>
            </a:extLst>
          </p:cNvPr>
          <p:cNvSpPr>
            <a:spLocks noGrp="1"/>
          </p:cNvSpPr>
          <p:nvPr>
            <p:ph type="title"/>
          </p:nvPr>
        </p:nvSpPr>
        <p:spPr>
          <a:xfrm>
            <a:off x="838201" y="365125"/>
            <a:ext cx="5393360" cy="1325563"/>
          </a:xfrm>
        </p:spPr>
        <p:txBody>
          <a:bodyPr>
            <a:normAutofit/>
          </a:bodyPr>
          <a:lstStyle/>
          <a:p>
            <a:r>
              <a:rPr lang="en-GB" b="1"/>
              <a:t>Category 1 Pressure Ulcer </a:t>
            </a:r>
          </a:p>
        </p:txBody>
      </p:sp>
      <p:sp>
        <p:nvSpPr>
          <p:cNvPr id="3104" name="Freeform: Shape 3103">
            <a:extLst>
              <a:ext uri="{FF2B5EF4-FFF2-40B4-BE49-F238E27FC236}">
                <a16:creationId xmlns:a16="http://schemas.microsoft.com/office/drawing/2014/main" id="{CB147A70-DC29-4DDF-A34C-2B82C6E22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19333" y="0"/>
            <a:ext cx="842502" cy="354793"/>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41B53E4-6E95-E08D-BA73-34C4A40CF00E}"/>
              </a:ext>
            </a:extLst>
          </p:cNvPr>
          <p:cNvSpPr>
            <a:spLocks noGrp="1"/>
          </p:cNvSpPr>
          <p:nvPr>
            <p:ph idx="1"/>
          </p:nvPr>
        </p:nvSpPr>
        <p:spPr>
          <a:xfrm>
            <a:off x="838200" y="1825625"/>
            <a:ext cx="5393361" cy="4351338"/>
          </a:xfrm>
        </p:spPr>
        <p:txBody>
          <a:bodyPr>
            <a:normAutofit/>
          </a:bodyPr>
          <a:lstStyle/>
          <a:p>
            <a:r>
              <a:rPr lang="en-GB" sz="2400" dirty="0"/>
              <a:t>Intact skin </a:t>
            </a:r>
          </a:p>
          <a:p>
            <a:r>
              <a:rPr lang="en-GB" sz="2400" dirty="0"/>
              <a:t>Non-blanching or persistent erythema</a:t>
            </a:r>
          </a:p>
          <a:p>
            <a:r>
              <a:rPr lang="en-GB" sz="2400" dirty="0"/>
              <a:t>Dark skin tone may not have visible blanching</a:t>
            </a:r>
          </a:p>
          <a:p>
            <a:r>
              <a:rPr lang="en-GB" sz="2400" dirty="0"/>
              <a:t>Discolouration when compared with adjacent tissue (not deep purple)</a:t>
            </a:r>
          </a:p>
          <a:p>
            <a:r>
              <a:rPr lang="en-GB" sz="2400" dirty="0"/>
              <a:t>Localised heat or coolness</a:t>
            </a:r>
          </a:p>
          <a:p>
            <a:r>
              <a:rPr lang="en-GB" sz="2400" dirty="0"/>
              <a:t>Pain</a:t>
            </a:r>
          </a:p>
          <a:p>
            <a:r>
              <a:rPr lang="en-GB" sz="2400" dirty="0"/>
              <a:t>Damage to underlying microcirculation</a:t>
            </a:r>
          </a:p>
          <a:p>
            <a:r>
              <a:rPr lang="en-GB" sz="2400" dirty="0"/>
              <a:t>Damage is reversible</a:t>
            </a:r>
          </a:p>
        </p:txBody>
      </p:sp>
      <p:sp>
        <p:nvSpPr>
          <p:cNvPr id="3106" name="Oval 3105">
            <a:extLst>
              <a:ext uri="{FF2B5EF4-FFF2-40B4-BE49-F238E27FC236}">
                <a16:creationId xmlns:a16="http://schemas.microsoft.com/office/drawing/2014/main" id="{3B438362-1E1E-4C62-A99E-4134CB163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80791" y="1327365"/>
            <a:ext cx="610857" cy="61085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8" name="Freeform: Shape 3107">
            <a:extLst>
              <a:ext uri="{FF2B5EF4-FFF2-40B4-BE49-F238E27FC236}">
                <a16:creationId xmlns:a16="http://schemas.microsoft.com/office/drawing/2014/main" id="{6C077334-5571-4B83-A83E-4CCCFA7B5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9536" y="0"/>
            <a:ext cx="2093996" cy="1402773"/>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pic>
        <p:nvPicPr>
          <p:cNvPr id="3074" name="Picture 2" descr="Red apple free vector clipart | Free Printable PDF">
            <a:extLst>
              <a:ext uri="{FF2B5EF4-FFF2-40B4-BE49-F238E27FC236}">
                <a16:creationId xmlns:a16="http://schemas.microsoft.com/office/drawing/2014/main" id="{BE5CCD32-192F-7FC5-8C90-5D9AB55565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tretch>
            <a:fillRect/>
          </a:stretch>
        </p:blipFill>
        <p:spPr bwMode="auto">
          <a:xfrm>
            <a:off x="6706774" y="2392776"/>
            <a:ext cx="2028756" cy="253342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ln w="76200">
            <a:solidFill>
              <a:srgbClr val="FF0000"/>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3006067-4001-0187-84FA-4D58E48CDDEC}"/>
              </a:ext>
            </a:extLst>
          </p:cNvPr>
          <p:cNvPicPr>
            <a:picLocks noChangeAspect="1"/>
          </p:cNvPicPr>
          <p:nvPr/>
        </p:nvPicPr>
        <p:blipFill>
          <a:blip r:embed="rId5"/>
          <a:stretch>
            <a:fillRect/>
          </a:stretch>
        </p:blipFill>
        <p:spPr>
          <a:xfrm>
            <a:off x="9508504" y="638083"/>
            <a:ext cx="2533422" cy="237508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ln w="76200">
            <a:solidFill>
              <a:srgbClr val="FF0000"/>
            </a:solidFill>
          </a:ln>
        </p:spPr>
      </p:pic>
      <p:pic>
        <p:nvPicPr>
          <p:cNvPr id="4" name="Picture 4" descr="A close-up of a person's skin&#10;&#10;Description automatically generated with medium confidence">
            <a:extLst>
              <a:ext uri="{FF2B5EF4-FFF2-40B4-BE49-F238E27FC236}">
                <a16:creationId xmlns:a16="http://schemas.microsoft.com/office/drawing/2014/main" id="{DEAFFB45-FDED-3265-412C-58158E4BE05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a:xfrm>
            <a:off x="9508503" y="4282631"/>
            <a:ext cx="2533423" cy="1292045"/>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a:ln w="76200">
            <a:solidFill>
              <a:srgbClr val="FF0000"/>
            </a:solidFill>
          </a:ln>
        </p:spPr>
      </p:pic>
      <p:sp>
        <p:nvSpPr>
          <p:cNvPr id="3110" name="Arc 3109">
            <a:extLst>
              <a:ext uri="{FF2B5EF4-FFF2-40B4-BE49-F238E27FC236}">
                <a16:creationId xmlns:a16="http://schemas.microsoft.com/office/drawing/2014/main" id="{4D3DC50D-CA0F-48F9-B17E-20D8669AA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76147" y="5530635"/>
            <a:ext cx="3939038" cy="3939038"/>
          </a:xfrm>
          <a:prstGeom prst="arc">
            <a:avLst>
              <a:gd name="adj1" fmla="val 16200000"/>
              <a:gd name="adj2" fmla="val 20354996"/>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12" name="Freeform: Shape 3111">
            <a:extLst>
              <a:ext uri="{FF2B5EF4-FFF2-40B4-BE49-F238E27FC236}">
                <a16:creationId xmlns:a16="http://schemas.microsoft.com/office/drawing/2014/main" id="{D1B80E9C-CF8A-440B-B8F5-54BF121BF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9536" y="6066084"/>
            <a:ext cx="1913062" cy="791916"/>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98739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35A26D-9D47-467E-91F1-31149BF0D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267CE3-7C0E-AB6F-4759-8ABAD4DA254A}"/>
              </a:ext>
            </a:extLst>
          </p:cNvPr>
          <p:cNvSpPr>
            <a:spLocks noGrp="1"/>
          </p:cNvSpPr>
          <p:nvPr>
            <p:ph type="title"/>
          </p:nvPr>
        </p:nvSpPr>
        <p:spPr>
          <a:xfrm>
            <a:off x="838201" y="365125"/>
            <a:ext cx="5393360" cy="1325563"/>
          </a:xfrm>
        </p:spPr>
        <p:txBody>
          <a:bodyPr>
            <a:normAutofit/>
          </a:bodyPr>
          <a:lstStyle/>
          <a:p>
            <a:r>
              <a:rPr lang="en-GB" dirty="0"/>
              <a:t>Category 2 Pressure Ulcer </a:t>
            </a:r>
          </a:p>
        </p:txBody>
      </p:sp>
      <p:sp>
        <p:nvSpPr>
          <p:cNvPr id="14" name="Freeform: Shape 13">
            <a:extLst>
              <a:ext uri="{FF2B5EF4-FFF2-40B4-BE49-F238E27FC236}">
                <a16:creationId xmlns:a16="http://schemas.microsoft.com/office/drawing/2014/main" id="{CB147A70-DC29-4DDF-A34C-2B82C6E22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19333" y="0"/>
            <a:ext cx="842502" cy="354793"/>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8A6FC7D1-FF8D-D573-7B7A-93B04D11E816}"/>
              </a:ext>
            </a:extLst>
          </p:cNvPr>
          <p:cNvSpPr>
            <a:spLocks noGrp="1"/>
          </p:cNvSpPr>
          <p:nvPr>
            <p:ph idx="1"/>
          </p:nvPr>
        </p:nvSpPr>
        <p:spPr>
          <a:xfrm>
            <a:off x="838200" y="1825625"/>
            <a:ext cx="5393361" cy="2827398"/>
          </a:xfrm>
        </p:spPr>
        <p:txBody>
          <a:bodyPr>
            <a:normAutofit/>
          </a:bodyPr>
          <a:lstStyle/>
          <a:p>
            <a:r>
              <a:rPr lang="en-GB" dirty="0"/>
              <a:t>Partial thickness loss</a:t>
            </a:r>
          </a:p>
          <a:p>
            <a:r>
              <a:rPr lang="en-GB" dirty="0"/>
              <a:t>May present as intact/ruptured/ deroofed serous (clear/straw coloured fluid) filled blister. </a:t>
            </a:r>
          </a:p>
          <a:p>
            <a:r>
              <a:rPr lang="en-GB" dirty="0"/>
              <a:t>Minimal slough</a:t>
            </a:r>
          </a:p>
          <a:p>
            <a:endParaRPr lang="en-GB" dirty="0"/>
          </a:p>
          <a:p>
            <a:endParaRPr lang="en-GB" dirty="0"/>
          </a:p>
        </p:txBody>
      </p:sp>
      <p:sp>
        <p:nvSpPr>
          <p:cNvPr id="16" name="Oval 15">
            <a:extLst>
              <a:ext uri="{FF2B5EF4-FFF2-40B4-BE49-F238E27FC236}">
                <a16:creationId xmlns:a16="http://schemas.microsoft.com/office/drawing/2014/main" id="{3B438362-1E1E-4C62-A99E-4134CB163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80791" y="1327365"/>
            <a:ext cx="610857" cy="61085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C077334-5571-4B83-A83E-4CCCFA7B5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9536" y="0"/>
            <a:ext cx="2093996" cy="1402773"/>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pic>
        <p:nvPicPr>
          <p:cNvPr id="5" name="Picture 4">
            <a:extLst>
              <a:ext uri="{FF2B5EF4-FFF2-40B4-BE49-F238E27FC236}">
                <a16:creationId xmlns:a16="http://schemas.microsoft.com/office/drawing/2014/main" id="{2F0E4057-1D9E-275A-25D7-9F873D2177F2}"/>
              </a:ext>
            </a:extLst>
          </p:cNvPr>
          <p:cNvPicPr>
            <a:picLocks noChangeAspect="1"/>
          </p:cNvPicPr>
          <p:nvPr/>
        </p:nvPicPr>
        <p:blipFill>
          <a:blip r:embed="rId3"/>
          <a:stretch>
            <a:fillRect/>
          </a:stretch>
        </p:blipFill>
        <p:spPr>
          <a:xfrm>
            <a:off x="6706774" y="2392776"/>
            <a:ext cx="2330749" cy="253342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ln w="76200">
            <a:solidFill>
              <a:srgbClr val="FF0000"/>
            </a:solidFill>
          </a:ln>
        </p:spPr>
      </p:pic>
      <p:pic>
        <p:nvPicPr>
          <p:cNvPr id="7" name="Picture 2">
            <a:extLst>
              <a:ext uri="{FF2B5EF4-FFF2-40B4-BE49-F238E27FC236}">
                <a16:creationId xmlns:a16="http://schemas.microsoft.com/office/drawing/2014/main" id="{E99B990B-EEBB-2AAA-B737-0378F9B1D3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359" r="7198"/>
          <a:stretch>
            <a:fillRect/>
          </a:stretch>
        </p:blipFill>
        <p:spPr bwMode="auto">
          <a:xfrm>
            <a:off x="9508504" y="754910"/>
            <a:ext cx="2533422" cy="2141429"/>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7" descr="http://www.health.vic.gov.au/__data/assets/image/0011/225596/stage2_blister.jpg">
            <a:extLst>
              <a:ext uri="{FF2B5EF4-FFF2-40B4-BE49-F238E27FC236}">
                <a16:creationId xmlns:a16="http://schemas.microsoft.com/office/drawing/2014/main" id="{84F470B7-2139-91AD-7E70-AD4A41D0ABF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508503" y="4046978"/>
            <a:ext cx="2533423" cy="1763351"/>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0" name="Arc 19">
            <a:extLst>
              <a:ext uri="{FF2B5EF4-FFF2-40B4-BE49-F238E27FC236}">
                <a16:creationId xmlns:a16="http://schemas.microsoft.com/office/drawing/2014/main" id="{4D3DC50D-CA0F-48F9-B17E-20D8669AA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76147" y="5530635"/>
            <a:ext cx="3939038" cy="3939038"/>
          </a:xfrm>
          <a:prstGeom prst="arc">
            <a:avLst>
              <a:gd name="adj1" fmla="val 16200000"/>
              <a:gd name="adj2" fmla="val 20354996"/>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D1B80E9C-CF8A-440B-B8F5-54BF121BF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9536" y="6066084"/>
            <a:ext cx="1913062" cy="791916"/>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100" name="Picture 4" descr="Apple peel Vectors, Clipart &amp; Illustrations for Free Download - illustAC">
            <a:extLst>
              <a:ext uri="{FF2B5EF4-FFF2-40B4-BE49-F238E27FC236}">
                <a16:creationId xmlns:a16="http://schemas.microsoft.com/office/drawing/2014/main" id="{E27E1006-A735-E089-4F13-C520EC3639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582" y="4340506"/>
            <a:ext cx="2832360" cy="212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120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E9F2A28-69A3-4945-B6B6-C2E4A6C55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A05988-E11C-DF72-DBC3-BCC5A69CAF51}"/>
              </a:ext>
            </a:extLst>
          </p:cNvPr>
          <p:cNvSpPr>
            <a:spLocks noGrp="1"/>
          </p:cNvSpPr>
          <p:nvPr>
            <p:ph type="title"/>
          </p:nvPr>
        </p:nvSpPr>
        <p:spPr>
          <a:xfrm>
            <a:off x="6203538" y="365125"/>
            <a:ext cx="5393360" cy="1325563"/>
          </a:xfrm>
        </p:spPr>
        <p:txBody>
          <a:bodyPr>
            <a:normAutofit/>
          </a:bodyPr>
          <a:lstStyle/>
          <a:p>
            <a:r>
              <a:rPr lang="en-GB"/>
              <a:t>Category 3 Pressure ulcer </a:t>
            </a:r>
          </a:p>
        </p:txBody>
      </p:sp>
      <p:sp>
        <p:nvSpPr>
          <p:cNvPr id="27" name="Freeform: Shape 26">
            <a:extLst>
              <a:ext uri="{FF2B5EF4-FFF2-40B4-BE49-F238E27FC236}">
                <a16:creationId xmlns:a16="http://schemas.microsoft.com/office/drawing/2014/main" id="{CB147A70-DC29-4DDF-A34C-2B82C6E22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84038" y="0"/>
            <a:ext cx="842502" cy="354793"/>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Bitten Apple Vector Art, Icons, and Graphics for Free Download">
            <a:extLst>
              <a:ext uri="{FF2B5EF4-FFF2-40B4-BE49-F238E27FC236}">
                <a16:creationId xmlns:a16="http://schemas.microsoft.com/office/drawing/2014/main" id="{FCB12851-70FD-85ED-3A23-6AECCC104B8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tretch>
            <a:fillRect/>
          </a:stretch>
        </p:blipFill>
        <p:spPr bwMode="auto">
          <a:xfrm>
            <a:off x="314802" y="558913"/>
            <a:ext cx="2036872" cy="253342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extLst>
            <a:ext uri="{909E8E84-426E-40DD-AFC4-6F175D3DCCD1}">
              <a14:hiddenFill xmlns:a14="http://schemas.microsoft.com/office/drawing/2010/main">
                <a:solidFill>
                  <a:srgbClr val="FFFFFF"/>
                </a:solidFill>
              </a14:hiddenFill>
            </a:ext>
          </a:extLst>
        </p:spPr>
      </p:pic>
      <p:sp>
        <p:nvSpPr>
          <p:cNvPr id="29" name="Oval 28">
            <a:extLst>
              <a:ext uri="{FF2B5EF4-FFF2-40B4-BE49-F238E27FC236}">
                <a16:creationId xmlns:a16="http://schemas.microsoft.com/office/drawing/2014/main" id="{3B438362-1E1E-4C62-A99E-4134CB163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31108" y="1327365"/>
            <a:ext cx="610857" cy="61085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6C077334-5571-4B83-A83E-4CCCFA7B5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28176" y="0"/>
            <a:ext cx="2093996" cy="1402773"/>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pic>
        <p:nvPicPr>
          <p:cNvPr id="7" name="Picture 2">
            <a:extLst>
              <a:ext uri="{FF2B5EF4-FFF2-40B4-BE49-F238E27FC236}">
                <a16:creationId xmlns:a16="http://schemas.microsoft.com/office/drawing/2014/main" id="{78197A27-DE5E-2538-B74F-E8BD1D7816E5}"/>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4801" y="3991287"/>
            <a:ext cx="2533423" cy="1874732"/>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C50D8B20-97FE-FF22-9142-CE7A054145F3}"/>
              </a:ext>
            </a:extLst>
          </p:cNvPr>
          <p:cNvPicPr>
            <a:picLocks noChangeAspect="1"/>
          </p:cNvPicPr>
          <p:nvPr/>
        </p:nvPicPr>
        <p:blipFill>
          <a:blip r:embed="rId6"/>
          <a:stretch>
            <a:fillRect/>
          </a:stretch>
        </p:blipFill>
        <p:spPr>
          <a:xfrm>
            <a:off x="3188750" y="2392776"/>
            <a:ext cx="2400418" cy="253342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sp>
        <p:nvSpPr>
          <p:cNvPr id="3" name="Content Placeholder 2">
            <a:extLst>
              <a:ext uri="{FF2B5EF4-FFF2-40B4-BE49-F238E27FC236}">
                <a16:creationId xmlns:a16="http://schemas.microsoft.com/office/drawing/2014/main" id="{24EA2D71-40F0-1B3D-3CCD-9E135151ADF7}"/>
              </a:ext>
            </a:extLst>
          </p:cNvPr>
          <p:cNvSpPr>
            <a:spLocks noGrp="1"/>
          </p:cNvSpPr>
          <p:nvPr>
            <p:ph idx="1"/>
          </p:nvPr>
        </p:nvSpPr>
        <p:spPr>
          <a:xfrm>
            <a:off x="6203537" y="1825625"/>
            <a:ext cx="5393361" cy="4351338"/>
          </a:xfrm>
        </p:spPr>
        <p:txBody>
          <a:bodyPr>
            <a:normAutofit/>
          </a:bodyPr>
          <a:lstStyle/>
          <a:p>
            <a:r>
              <a:rPr lang="en-GB"/>
              <a:t>Full thickness tissue loss</a:t>
            </a:r>
          </a:p>
          <a:p>
            <a:r>
              <a:rPr lang="en-GB"/>
              <a:t>Subcutaneous tissue may be visible</a:t>
            </a:r>
          </a:p>
          <a:p>
            <a:r>
              <a:rPr lang="en-GB"/>
              <a:t>Slough does not obscure depth </a:t>
            </a:r>
          </a:p>
          <a:p>
            <a:r>
              <a:rPr lang="en-GB"/>
              <a:t>Bone tendon is not visible or directly palpable </a:t>
            </a:r>
          </a:p>
          <a:p>
            <a:r>
              <a:rPr lang="en-GB"/>
              <a:t>Depth varies according to anatomical location </a:t>
            </a:r>
          </a:p>
        </p:txBody>
      </p:sp>
      <p:sp>
        <p:nvSpPr>
          <p:cNvPr id="33" name="Arc 32">
            <a:extLst>
              <a:ext uri="{FF2B5EF4-FFF2-40B4-BE49-F238E27FC236}">
                <a16:creationId xmlns:a16="http://schemas.microsoft.com/office/drawing/2014/main" id="{4D3DC50D-CA0F-48F9-B17E-20D8669AA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899690" y="5509119"/>
            <a:ext cx="3939038" cy="3939038"/>
          </a:xfrm>
          <a:prstGeom prst="arc">
            <a:avLst>
              <a:gd name="adj1" fmla="val 16200000"/>
              <a:gd name="adj2" fmla="val 20354996"/>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D1B80E9C-CF8A-440B-B8F5-54BF121BF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24986"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087924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1" name="Rectangle 1050">
            <a:extLst>
              <a:ext uri="{FF2B5EF4-FFF2-40B4-BE49-F238E27FC236}">
                <a16:creationId xmlns:a16="http://schemas.microsoft.com/office/drawing/2014/main" id="{9E9F2A28-69A3-4945-B6B6-C2E4A6C55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1E6600-8959-A0DB-7BA6-0638865F624C}"/>
              </a:ext>
            </a:extLst>
          </p:cNvPr>
          <p:cNvSpPr>
            <a:spLocks noGrp="1"/>
          </p:cNvSpPr>
          <p:nvPr>
            <p:ph type="title"/>
          </p:nvPr>
        </p:nvSpPr>
        <p:spPr>
          <a:xfrm>
            <a:off x="6203538" y="365125"/>
            <a:ext cx="5393360" cy="1325563"/>
          </a:xfrm>
        </p:spPr>
        <p:txBody>
          <a:bodyPr>
            <a:normAutofit/>
          </a:bodyPr>
          <a:lstStyle/>
          <a:p>
            <a:r>
              <a:rPr lang="en-GB"/>
              <a:t>Category 4 Pressure Ulcer </a:t>
            </a:r>
          </a:p>
        </p:txBody>
      </p:sp>
      <p:sp>
        <p:nvSpPr>
          <p:cNvPr id="1053" name="Freeform: Shape 1052">
            <a:extLst>
              <a:ext uri="{FF2B5EF4-FFF2-40B4-BE49-F238E27FC236}">
                <a16:creationId xmlns:a16="http://schemas.microsoft.com/office/drawing/2014/main" id="{CB147A70-DC29-4DDF-A34C-2B82C6E22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84038" y="0"/>
            <a:ext cx="842502" cy="354793"/>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90+ Rotten Apple Drawing Illustrations, Royalty-Free Vector Graphics &amp; Clip  Art - iStock">
            <a:extLst>
              <a:ext uri="{FF2B5EF4-FFF2-40B4-BE49-F238E27FC236}">
                <a16:creationId xmlns:a16="http://schemas.microsoft.com/office/drawing/2014/main" id="{38A6E010-F16B-7E5F-0792-B0C26A5D370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4802" y="558913"/>
            <a:ext cx="2533422" cy="2533422"/>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extLst>
            <a:ext uri="{909E8E84-426E-40DD-AFC4-6F175D3DCCD1}">
              <a14:hiddenFill xmlns:a14="http://schemas.microsoft.com/office/drawing/2010/main">
                <a:solidFill>
                  <a:srgbClr val="FFFFFF"/>
                </a:solidFill>
              </a14:hiddenFill>
            </a:ext>
          </a:extLst>
        </p:spPr>
      </p:pic>
      <p:sp>
        <p:nvSpPr>
          <p:cNvPr id="1055" name="Oval 1054">
            <a:extLst>
              <a:ext uri="{FF2B5EF4-FFF2-40B4-BE49-F238E27FC236}">
                <a16:creationId xmlns:a16="http://schemas.microsoft.com/office/drawing/2014/main" id="{3B438362-1E1E-4C62-A99E-4134CB163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31108" y="1327365"/>
            <a:ext cx="610857" cy="61085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Freeform: Shape 1056">
            <a:extLst>
              <a:ext uri="{FF2B5EF4-FFF2-40B4-BE49-F238E27FC236}">
                <a16:creationId xmlns:a16="http://schemas.microsoft.com/office/drawing/2014/main" id="{6C077334-5571-4B83-A83E-4CCCFA7B5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28176" y="0"/>
            <a:ext cx="2093996" cy="1402773"/>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pic>
        <p:nvPicPr>
          <p:cNvPr id="4" name="Picture 3">
            <a:extLst>
              <a:ext uri="{FF2B5EF4-FFF2-40B4-BE49-F238E27FC236}">
                <a16:creationId xmlns:a16="http://schemas.microsoft.com/office/drawing/2014/main" id="{EFF8CDFF-BDC4-6447-53C8-FEF34967DA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688" t="22429" r="33316" b="28843"/>
          <a:stretch/>
        </p:blipFill>
        <p:spPr bwMode="auto">
          <a:xfrm>
            <a:off x="314801" y="4047867"/>
            <a:ext cx="2533423" cy="1761573"/>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0016997F-2378-90E0-5EFA-E9C0AE6C48D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t="9190" r="-362"/>
          <a:stretch/>
        </p:blipFill>
        <p:spPr bwMode="auto">
          <a:xfrm>
            <a:off x="3188750" y="2801520"/>
            <a:ext cx="2533422" cy="1715935"/>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3BC1050-A700-FEA3-5DF9-504326F3435A}"/>
              </a:ext>
            </a:extLst>
          </p:cNvPr>
          <p:cNvSpPr>
            <a:spLocks noGrp="1"/>
          </p:cNvSpPr>
          <p:nvPr>
            <p:ph idx="1"/>
          </p:nvPr>
        </p:nvSpPr>
        <p:spPr>
          <a:xfrm>
            <a:off x="6203537" y="1825625"/>
            <a:ext cx="5393361" cy="4351338"/>
          </a:xfrm>
        </p:spPr>
        <p:txBody>
          <a:bodyPr>
            <a:normAutofit/>
          </a:bodyPr>
          <a:lstStyle/>
          <a:p>
            <a:r>
              <a:rPr lang="en-GB"/>
              <a:t>Full thickness tissue loss with exposed bone, tendon or muscle or directly palpable.</a:t>
            </a:r>
          </a:p>
          <a:p>
            <a:r>
              <a:rPr lang="en-GB"/>
              <a:t>Slough and eschar may be present </a:t>
            </a:r>
          </a:p>
          <a:p>
            <a:r>
              <a:rPr lang="en-GB"/>
              <a:t>Undermining or tunnelling may be observed.</a:t>
            </a:r>
          </a:p>
          <a:p>
            <a:r>
              <a:rPr lang="en-GB"/>
              <a:t>High risk of osteomyelitis</a:t>
            </a:r>
          </a:p>
          <a:p>
            <a:r>
              <a:rPr lang="en-GB"/>
              <a:t>Depth will vary according to location </a:t>
            </a:r>
          </a:p>
        </p:txBody>
      </p:sp>
      <p:sp>
        <p:nvSpPr>
          <p:cNvPr id="1059" name="Arc 1058">
            <a:extLst>
              <a:ext uri="{FF2B5EF4-FFF2-40B4-BE49-F238E27FC236}">
                <a16:creationId xmlns:a16="http://schemas.microsoft.com/office/drawing/2014/main" id="{4D3DC50D-CA0F-48F9-B17E-20D8669AA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899690" y="5509119"/>
            <a:ext cx="3939038" cy="3939038"/>
          </a:xfrm>
          <a:prstGeom prst="arc">
            <a:avLst>
              <a:gd name="adj1" fmla="val 16200000"/>
              <a:gd name="adj2" fmla="val 20354996"/>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61" name="Freeform: Shape 1060">
            <a:extLst>
              <a:ext uri="{FF2B5EF4-FFF2-40B4-BE49-F238E27FC236}">
                <a16:creationId xmlns:a16="http://schemas.microsoft.com/office/drawing/2014/main" id="{D1B80E9C-CF8A-440B-B8F5-54BF121BF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24986"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80832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37">
            <a:extLst>
              <a:ext uri="{FF2B5EF4-FFF2-40B4-BE49-F238E27FC236}">
                <a16:creationId xmlns:a16="http://schemas.microsoft.com/office/drawing/2014/main" id="{FAF68CB5-D519-4070-A998-B86F0FB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descr="202 Rotten Apple Cartoon Stock Vector Illustration and Royalty Free Rotten  Apple Cartoon Clipart">
            <a:extLst>
              <a:ext uri="{FF2B5EF4-FFF2-40B4-BE49-F238E27FC236}">
                <a16:creationId xmlns:a16="http://schemas.microsoft.com/office/drawing/2014/main" id="{10E461DC-6D09-2135-DDCC-732EFF0D93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12678" y="501986"/>
            <a:ext cx="2769973" cy="2769973"/>
          </a:xfrm>
          <a:custGeom>
            <a:avLst/>
            <a:gdLst/>
            <a:ahLst/>
            <a:cxnLst/>
            <a:rect l="l" t="t" r="r" b="b"/>
            <a:pathLst>
              <a:path w="2769973" h="2769973">
                <a:moveTo>
                  <a:pt x="133430" y="0"/>
                </a:moveTo>
                <a:lnTo>
                  <a:pt x="2636543" y="0"/>
                </a:lnTo>
                <a:cubicBezTo>
                  <a:pt x="2710234" y="0"/>
                  <a:pt x="2769973" y="59739"/>
                  <a:pt x="2769973" y="133430"/>
                </a:cubicBezTo>
                <a:lnTo>
                  <a:pt x="2769973" y="2636543"/>
                </a:lnTo>
                <a:cubicBezTo>
                  <a:pt x="2769973" y="2710234"/>
                  <a:pt x="2710234" y="2769973"/>
                  <a:pt x="2636543" y="2769973"/>
                </a:cubicBezTo>
                <a:lnTo>
                  <a:pt x="133430" y="2769973"/>
                </a:lnTo>
                <a:cubicBezTo>
                  <a:pt x="59739" y="2769973"/>
                  <a:pt x="0" y="2710234"/>
                  <a:pt x="0" y="2636543"/>
                </a:cubicBezTo>
                <a:lnTo>
                  <a:pt x="0" y="133430"/>
                </a:lnTo>
                <a:cubicBezTo>
                  <a:pt x="0" y="59739"/>
                  <a:pt x="59739" y="0"/>
                  <a:pt x="133430" y="0"/>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60C79DDB-EB54-48A4-22B0-9F3DD761ED2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999" r="6571" b="-2"/>
          <a:stretch/>
        </p:blipFill>
        <p:spPr bwMode="auto">
          <a:xfrm>
            <a:off x="3276002" y="501987"/>
            <a:ext cx="2769973" cy="2769973"/>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3" descr="A close-up of a person's mouth&#10;&#10;Description automatically generated with low confidence">
            <a:extLst>
              <a:ext uri="{FF2B5EF4-FFF2-40B4-BE49-F238E27FC236}">
                <a16:creationId xmlns:a16="http://schemas.microsoft.com/office/drawing/2014/main" id="{8615D1E8-1F71-E1D8-931D-297D92084D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312" t="2" r="11686" b="16948"/>
          <a:stretch/>
        </p:blipFill>
        <p:spPr bwMode="auto">
          <a:xfrm>
            <a:off x="312774" y="3429005"/>
            <a:ext cx="2839659" cy="2769963"/>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5" descr="A close up of a person's foot&#10;&#10;Description automatically generated with low confidence">
            <a:extLst>
              <a:ext uri="{FF2B5EF4-FFF2-40B4-BE49-F238E27FC236}">
                <a16:creationId xmlns:a16="http://schemas.microsoft.com/office/drawing/2014/main" id="{7FD80610-5634-D8AA-C0F5-8FB5C607F5C1}"/>
              </a:ext>
            </a:extLst>
          </p:cNvPr>
          <p:cNvPicPr>
            <a:picLocks noChangeAspect="1"/>
          </p:cNvPicPr>
          <p:nvPr/>
        </p:nvPicPr>
        <p:blipFill rotWithShape="1">
          <a:blip r:embed="rId6"/>
          <a:srcRect l="21323" r="8430" b="4"/>
          <a:stretch/>
        </p:blipFill>
        <p:spPr>
          <a:xfrm>
            <a:off x="3276003" y="3428994"/>
            <a:ext cx="2769973" cy="2769974"/>
          </a:xfrm>
          <a:custGeom>
            <a:avLst/>
            <a:gdLst/>
            <a:ahLst/>
            <a:cxnLst/>
            <a:rect l="l" t="t" r="r" b="b"/>
            <a:pathLst>
              <a:path w="3118718" h="3118719">
                <a:moveTo>
                  <a:pt x="127306" y="0"/>
                </a:moveTo>
                <a:lnTo>
                  <a:pt x="2991412" y="0"/>
                </a:lnTo>
                <a:cubicBezTo>
                  <a:pt x="3061721" y="0"/>
                  <a:pt x="3118718" y="56997"/>
                  <a:pt x="3118718" y="127306"/>
                </a:cubicBezTo>
                <a:lnTo>
                  <a:pt x="3118718" y="2991413"/>
                </a:lnTo>
                <a:cubicBezTo>
                  <a:pt x="3118718" y="3061722"/>
                  <a:pt x="3061721" y="3118719"/>
                  <a:pt x="2991412" y="3118719"/>
                </a:cubicBezTo>
                <a:lnTo>
                  <a:pt x="127306" y="3118719"/>
                </a:lnTo>
                <a:cubicBezTo>
                  <a:pt x="56997" y="3118719"/>
                  <a:pt x="0" y="3061722"/>
                  <a:pt x="0" y="2991413"/>
                </a:cubicBezTo>
                <a:lnTo>
                  <a:pt x="0" y="127306"/>
                </a:lnTo>
                <a:cubicBezTo>
                  <a:pt x="0" y="56997"/>
                  <a:pt x="56997" y="0"/>
                  <a:pt x="127306" y="0"/>
                </a:cubicBezTo>
                <a:close/>
              </a:path>
            </a:pathLst>
          </a:custGeom>
        </p:spPr>
      </p:pic>
      <p:sp>
        <p:nvSpPr>
          <p:cNvPr id="1043" name="Arc 1039">
            <a:extLst>
              <a:ext uri="{FF2B5EF4-FFF2-40B4-BE49-F238E27FC236}">
                <a16:creationId xmlns:a16="http://schemas.microsoft.com/office/drawing/2014/main" id="{7586665A-47B3-4AEE-BC94-15D89FF70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36468">
            <a:off x="7783403" y="326268"/>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1A8B3538-7D61-FB8F-1F30-97AF0C589A3A}"/>
              </a:ext>
            </a:extLst>
          </p:cNvPr>
          <p:cNvSpPr>
            <a:spLocks noGrp="1"/>
          </p:cNvSpPr>
          <p:nvPr>
            <p:ph type="title"/>
          </p:nvPr>
        </p:nvSpPr>
        <p:spPr>
          <a:xfrm>
            <a:off x="6532728" y="486184"/>
            <a:ext cx="5015804" cy="1325563"/>
          </a:xfrm>
        </p:spPr>
        <p:txBody>
          <a:bodyPr>
            <a:normAutofit/>
          </a:bodyPr>
          <a:lstStyle/>
          <a:p>
            <a:r>
              <a:rPr lang="en-GB"/>
              <a:t>Deep Tissue Injury (DTI)</a:t>
            </a:r>
          </a:p>
        </p:txBody>
      </p:sp>
      <p:sp>
        <p:nvSpPr>
          <p:cNvPr id="3" name="Content Placeholder 2">
            <a:extLst>
              <a:ext uri="{FF2B5EF4-FFF2-40B4-BE49-F238E27FC236}">
                <a16:creationId xmlns:a16="http://schemas.microsoft.com/office/drawing/2014/main" id="{81964300-7746-5042-7505-EB93DA552A76}"/>
              </a:ext>
            </a:extLst>
          </p:cNvPr>
          <p:cNvSpPr>
            <a:spLocks noGrp="1"/>
          </p:cNvSpPr>
          <p:nvPr>
            <p:ph idx="1"/>
          </p:nvPr>
        </p:nvSpPr>
        <p:spPr>
          <a:xfrm>
            <a:off x="6532728" y="1946684"/>
            <a:ext cx="5015804" cy="4351338"/>
          </a:xfrm>
        </p:spPr>
        <p:txBody>
          <a:bodyPr>
            <a:normAutofit/>
          </a:bodyPr>
          <a:lstStyle/>
          <a:p>
            <a:r>
              <a:rPr lang="en-GB"/>
              <a:t>Purple/maroon localised discolouration </a:t>
            </a:r>
          </a:p>
          <a:p>
            <a:r>
              <a:rPr lang="en-GB"/>
              <a:t>Intact skin or blood filled blister</a:t>
            </a:r>
          </a:p>
          <a:p>
            <a:r>
              <a:rPr lang="en-GB"/>
              <a:t>May present as thin blister with dark wound bed </a:t>
            </a:r>
          </a:p>
          <a:p>
            <a:r>
              <a:rPr lang="en-GB"/>
              <a:t>Damage to underlying tissue through pressure/shear</a:t>
            </a:r>
          </a:p>
          <a:p>
            <a:r>
              <a:rPr lang="en-GB"/>
              <a:t>May evolve despite appropriate interventions </a:t>
            </a:r>
          </a:p>
        </p:txBody>
      </p:sp>
    </p:spTree>
    <p:extLst>
      <p:ext uri="{BB962C8B-B14F-4D97-AF65-F5344CB8AC3E}">
        <p14:creationId xmlns:p14="http://schemas.microsoft.com/office/powerpoint/2010/main" val="2649344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2F8B3-1F66-120F-AEE4-FC11D0D1917C}"/>
              </a:ext>
            </a:extLst>
          </p:cNvPr>
          <p:cNvSpPr>
            <a:spLocks noGrp="1"/>
          </p:cNvSpPr>
          <p:nvPr>
            <p:ph type="title"/>
          </p:nvPr>
        </p:nvSpPr>
        <p:spPr>
          <a:xfrm>
            <a:off x="838201" y="345810"/>
            <a:ext cx="4960945" cy="1325563"/>
          </a:xfrm>
        </p:spPr>
        <p:txBody>
          <a:bodyPr>
            <a:normAutofit/>
          </a:bodyPr>
          <a:lstStyle/>
          <a:p>
            <a:r>
              <a:rPr lang="en-GB"/>
              <a:t>Unstageable Pressure Ulcer </a:t>
            </a:r>
            <a:endParaRPr lang="en-GB" dirty="0"/>
          </a:p>
        </p:txBody>
      </p:sp>
      <p:sp>
        <p:nvSpPr>
          <p:cNvPr id="3" name="Content Placeholder 2">
            <a:extLst>
              <a:ext uri="{FF2B5EF4-FFF2-40B4-BE49-F238E27FC236}">
                <a16:creationId xmlns:a16="http://schemas.microsoft.com/office/drawing/2014/main" id="{3D0DBFB2-81FE-E168-4398-0A82F2ED3010}"/>
              </a:ext>
            </a:extLst>
          </p:cNvPr>
          <p:cNvSpPr>
            <a:spLocks noGrp="1"/>
          </p:cNvSpPr>
          <p:nvPr>
            <p:ph idx="1"/>
          </p:nvPr>
        </p:nvSpPr>
        <p:spPr>
          <a:xfrm>
            <a:off x="838201" y="1825625"/>
            <a:ext cx="4933462" cy="4351338"/>
          </a:xfrm>
        </p:spPr>
        <p:txBody>
          <a:bodyPr>
            <a:normAutofit/>
          </a:bodyPr>
          <a:lstStyle/>
          <a:p>
            <a:r>
              <a:rPr lang="en-GB"/>
              <a:t>Full thickness tissue loss</a:t>
            </a:r>
          </a:p>
          <a:p>
            <a:r>
              <a:rPr lang="en-GB"/>
              <a:t>Ulcer obscured by slough/eschar</a:t>
            </a:r>
          </a:p>
          <a:p>
            <a:r>
              <a:rPr lang="en-GB"/>
              <a:t>Unable to determine true depth until devitalised tissue removed.</a:t>
            </a:r>
          </a:p>
          <a:p>
            <a:r>
              <a:rPr lang="en-GB"/>
              <a:t>Likely to debride to C3/C4 pressure ulcer. </a:t>
            </a:r>
          </a:p>
          <a:p>
            <a:endParaRPr lang="en-GB" dirty="0"/>
          </a:p>
        </p:txBody>
      </p:sp>
      <p:pic>
        <p:nvPicPr>
          <p:cNvPr id="5" name="Picture 3">
            <a:extLst>
              <a:ext uri="{FF2B5EF4-FFF2-40B4-BE49-F238E27FC236}">
                <a16:creationId xmlns:a16="http://schemas.microsoft.com/office/drawing/2014/main" id="{56720EF5-5F81-2C08-7171-4C36DED160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91" r="8920"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Arc 205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2050" name="Picture 2">
            <a:extLst>
              <a:ext uri="{FF2B5EF4-FFF2-40B4-BE49-F238E27FC236}">
                <a16:creationId xmlns:a16="http://schemas.microsoft.com/office/drawing/2014/main" id="{7A054EC9-FB7C-3238-3D06-2F6A947D169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5929"/>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4" descr="Bitten Apple Vector Art, Icons, and Graphics for Free Download">
            <a:extLst>
              <a:ext uri="{FF2B5EF4-FFF2-40B4-BE49-F238E27FC236}">
                <a16:creationId xmlns:a16="http://schemas.microsoft.com/office/drawing/2014/main" id="{30B6E807-F592-4137-FD59-0C234FE1064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artisticPlasticWrap/>
                    </a14:imgEffect>
                  </a14:imgLayer>
                </a14:imgProps>
              </a:ext>
              <a:ext uri="{28A0092B-C50C-407E-A947-70E740481C1C}">
                <a14:useLocalDpi xmlns:a14="http://schemas.microsoft.com/office/drawing/2010/main" val="0"/>
              </a:ext>
            </a:extLst>
          </a:blip>
          <a:srcRect l="13497" r="7478" b="2"/>
          <a:stretch/>
        </p:blipFill>
        <p:spPr bwMode="auto">
          <a:xfrm>
            <a:off x="9728369" y="289715"/>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601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74BE8-8C66-FF71-380E-6B4CDF181497}"/>
              </a:ext>
            </a:extLst>
          </p:cNvPr>
          <p:cNvSpPr>
            <a:spLocks noGrp="1"/>
          </p:cNvSpPr>
          <p:nvPr>
            <p:ph type="title"/>
          </p:nvPr>
        </p:nvSpPr>
        <p:spPr>
          <a:xfrm>
            <a:off x="704209" y="635069"/>
            <a:ext cx="4509236" cy="1139139"/>
          </a:xfrm>
        </p:spPr>
        <p:txBody>
          <a:bodyPr>
            <a:normAutofit/>
          </a:bodyPr>
          <a:lstStyle/>
          <a:p>
            <a:r>
              <a:rPr lang="en-GB" sz="3600" dirty="0">
                <a:solidFill>
                  <a:srgbClr val="FF0000"/>
                </a:solidFill>
              </a:rPr>
              <a:t>S </a:t>
            </a:r>
            <a:r>
              <a:rPr lang="en-GB" sz="3600" dirty="0"/>
              <a:t>= Surface</a:t>
            </a:r>
          </a:p>
        </p:txBody>
      </p:sp>
      <p:sp>
        <p:nvSpPr>
          <p:cNvPr id="4" name="Content Placeholder 3">
            <a:extLst>
              <a:ext uri="{FF2B5EF4-FFF2-40B4-BE49-F238E27FC236}">
                <a16:creationId xmlns:a16="http://schemas.microsoft.com/office/drawing/2014/main" id="{6477BFF2-FF46-F9C3-4829-82F71BAED8E7}"/>
              </a:ext>
            </a:extLst>
          </p:cNvPr>
          <p:cNvSpPr>
            <a:spLocks noGrp="1"/>
          </p:cNvSpPr>
          <p:nvPr>
            <p:ph idx="1"/>
          </p:nvPr>
        </p:nvSpPr>
        <p:spPr>
          <a:xfrm>
            <a:off x="720992" y="1941362"/>
            <a:ext cx="4492454" cy="2419097"/>
          </a:xfrm>
        </p:spPr>
        <p:txBody>
          <a:bodyPr anchor="t">
            <a:normAutofit/>
          </a:bodyPr>
          <a:lstStyle/>
          <a:p>
            <a:pPr marL="194310" indent="-194310" defTabSz="777240">
              <a:spcBef>
                <a:spcPts val="850"/>
              </a:spcBef>
            </a:pPr>
            <a:r>
              <a:rPr lang="en-GB" sz="1800" kern="1200" dirty="0">
                <a:latin typeface="+mn-lt"/>
                <a:ea typeface="+mn-ea"/>
                <a:cs typeface="+mn-cs"/>
              </a:rPr>
              <a:t>High specification foam mattress </a:t>
            </a:r>
          </a:p>
          <a:p>
            <a:pPr marL="194310" indent="-194310" defTabSz="777240">
              <a:spcBef>
                <a:spcPts val="850"/>
              </a:spcBef>
            </a:pPr>
            <a:r>
              <a:rPr lang="en-GB" sz="1800" kern="1200" dirty="0">
                <a:latin typeface="+mn-lt"/>
                <a:ea typeface="+mn-ea"/>
                <a:cs typeface="+mn-cs"/>
              </a:rPr>
              <a:t>Hybrid – powered/non-powered</a:t>
            </a:r>
          </a:p>
          <a:p>
            <a:pPr marL="194310" indent="-194310" defTabSz="777240">
              <a:spcBef>
                <a:spcPts val="850"/>
              </a:spcBef>
            </a:pPr>
            <a:r>
              <a:rPr lang="en-GB" sz="1800" kern="1200" dirty="0">
                <a:latin typeface="+mn-lt"/>
                <a:ea typeface="+mn-ea"/>
                <a:cs typeface="+mn-cs"/>
              </a:rPr>
              <a:t>Dynamic mattress</a:t>
            </a:r>
          </a:p>
          <a:p>
            <a:pPr marL="194310" indent="-194310" defTabSz="777240">
              <a:spcBef>
                <a:spcPts val="850"/>
              </a:spcBef>
            </a:pPr>
            <a:r>
              <a:rPr lang="en-GB" sz="1800" kern="1200" dirty="0">
                <a:latin typeface="+mn-lt"/>
                <a:ea typeface="+mn-ea"/>
                <a:cs typeface="+mn-cs"/>
              </a:rPr>
              <a:t>Lateral turning systems</a:t>
            </a:r>
          </a:p>
          <a:p>
            <a:pPr marL="194310" indent="-194310" defTabSz="777240">
              <a:spcBef>
                <a:spcPts val="850"/>
              </a:spcBef>
            </a:pPr>
            <a:r>
              <a:rPr lang="en-GB" sz="1800" dirty="0"/>
              <a:t>Think seating – postural support </a:t>
            </a:r>
            <a:endParaRPr lang="en-GB" sz="1800" kern="1200" dirty="0">
              <a:latin typeface="+mn-lt"/>
              <a:ea typeface="+mn-ea"/>
              <a:cs typeface="+mn-cs"/>
            </a:endParaRPr>
          </a:p>
        </p:txBody>
      </p:sp>
      <p:sp>
        <p:nvSpPr>
          <p:cNvPr id="5175" name="Oval 5174">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42" name="Picture 22" descr="Integrity Alternating Pressure Cushion">
            <a:extLst>
              <a:ext uri="{FF2B5EF4-FFF2-40B4-BE49-F238E27FC236}">
                <a16:creationId xmlns:a16="http://schemas.microsoft.com/office/drawing/2014/main" id="{B558467F-5EDA-28AA-6026-9ED488F833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 b="-5"/>
          <a:stretch/>
        </p:blipFill>
        <p:spPr bwMode="auto">
          <a:xfrm>
            <a:off x="571420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rgbClr val="FFFFFF"/>
                </a:solidFill>
              </a14:hiddenFill>
            </a:ext>
          </a:extLst>
        </p:spPr>
      </p:pic>
      <p:sp>
        <p:nvSpPr>
          <p:cNvPr id="5177" name="Freeform: Shape 5176">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626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79" name="Oval 5178">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44" name="Picture 24" descr="Picture of NRS Healthcare Comfort Cushion">
            <a:extLst>
              <a:ext uri="{FF2B5EF4-FFF2-40B4-BE49-F238E27FC236}">
                <a16:creationId xmlns:a16="http://schemas.microsoft.com/office/drawing/2014/main" id="{A5E6C895-9334-9339-B894-77DFA380DE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88602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a:extLst>
            <a:ext uri="{909E8E84-426E-40DD-AFC4-6F175D3DCCD1}">
              <a14:hiddenFill xmlns:a14="http://schemas.microsoft.com/office/drawing/2010/main">
                <a:solidFill>
                  <a:srgbClr val="FFFFFF"/>
                </a:solidFill>
              </a14:hiddenFill>
            </a:ext>
          </a:extLst>
        </p:spPr>
      </p:pic>
      <p:pic>
        <p:nvPicPr>
          <p:cNvPr id="5136" name="Picture 16" descr="Purchase Air-O-Flow Low Air Loss Mattress System Apollo -1">
            <a:extLst>
              <a:ext uri="{FF2B5EF4-FFF2-40B4-BE49-F238E27FC236}">
                <a16:creationId xmlns:a16="http://schemas.microsoft.com/office/drawing/2014/main" id="{B5F3CEEC-9FC3-BFFC-2913-700C6F8AF2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969" r="-4" b="10172"/>
          <a:stretch/>
        </p:blipFill>
        <p:spPr bwMode="auto">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a:extLst>
            <a:ext uri="{909E8E84-426E-40DD-AFC4-6F175D3DCCD1}">
              <a14:hiddenFill xmlns:a14="http://schemas.microsoft.com/office/drawing/2010/main">
                <a:solidFill>
                  <a:srgbClr val="FFFFFF"/>
                </a:solidFill>
              </a14:hiddenFill>
            </a:ext>
          </a:extLst>
        </p:spPr>
      </p:pic>
      <p:sp>
        <p:nvSpPr>
          <p:cNvPr id="5181" name="Freeform: Shape 5180">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4" name="Picture 4" descr="Purchase Apollo Premium Plus Apollo -1">
            <a:extLst>
              <a:ext uri="{FF2B5EF4-FFF2-40B4-BE49-F238E27FC236}">
                <a16:creationId xmlns:a16="http://schemas.microsoft.com/office/drawing/2014/main" id="{4D6A44E4-21CF-E541-CA34-45909EB52FC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3127" r="5" b="24006"/>
          <a:stretch/>
        </p:blipFill>
        <p:spPr bwMode="auto">
          <a:xfrm>
            <a:off x="1818614"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noFill/>
          <a:extLst>
            <a:ext uri="{909E8E84-426E-40DD-AFC4-6F175D3DCCD1}">
              <a14:hiddenFill xmlns:a14="http://schemas.microsoft.com/office/drawing/2010/main">
                <a:solidFill>
                  <a:srgbClr val="FFFFFF"/>
                </a:solidFill>
              </a14:hiddenFill>
            </a:ext>
          </a:extLst>
        </p:spPr>
      </p:pic>
      <p:sp>
        <p:nvSpPr>
          <p:cNvPr id="5183" name="Freeform: Shape 5182">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128" name="Picture 8">
            <a:extLst>
              <a:ext uri="{FF2B5EF4-FFF2-40B4-BE49-F238E27FC236}">
                <a16:creationId xmlns:a16="http://schemas.microsoft.com/office/drawing/2014/main" id="{12318EDA-9C1F-72A0-39FF-46FFB54BE48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4353" r="-4" b="9877"/>
          <a:stretch/>
        </p:blipFill>
        <p:spPr bwMode="auto">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591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9D921-6F56-C958-5CF2-FE7DD8E0DCB1}"/>
              </a:ext>
            </a:extLst>
          </p:cNvPr>
          <p:cNvSpPr>
            <a:spLocks noGrp="1"/>
          </p:cNvSpPr>
          <p:nvPr>
            <p:ph type="title"/>
          </p:nvPr>
        </p:nvSpPr>
        <p:spPr/>
        <p:txBody>
          <a:bodyPr/>
          <a:lstStyle/>
          <a:p>
            <a:r>
              <a:rPr lang="en-GB" dirty="0">
                <a:solidFill>
                  <a:srgbClr val="FF0000"/>
                </a:solidFill>
              </a:rPr>
              <a:t>S= </a:t>
            </a:r>
            <a:r>
              <a:rPr lang="en-GB" dirty="0"/>
              <a:t>Surface continued </a:t>
            </a:r>
          </a:p>
        </p:txBody>
      </p:sp>
      <p:sp>
        <p:nvSpPr>
          <p:cNvPr id="3" name="Content Placeholder 2">
            <a:extLst>
              <a:ext uri="{FF2B5EF4-FFF2-40B4-BE49-F238E27FC236}">
                <a16:creationId xmlns:a16="http://schemas.microsoft.com/office/drawing/2014/main" id="{7B9989DF-4734-9E81-EFA8-C852D8481809}"/>
              </a:ext>
            </a:extLst>
          </p:cNvPr>
          <p:cNvSpPr>
            <a:spLocks noGrp="1"/>
          </p:cNvSpPr>
          <p:nvPr>
            <p:ph idx="1"/>
          </p:nvPr>
        </p:nvSpPr>
        <p:spPr>
          <a:xfrm>
            <a:off x="838200" y="1825625"/>
            <a:ext cx="4312534" cy="3822821"/>
          </a:xfrm>
        </p:spPr>
        <p:txBody>
          <a:bodyPr/>
          <a:lstStyle/>
          <a:p>
            <a:r>
              <a:rPr lang="en-GB" dirty="0"/>
              <a:t>Offloading is the most effective pressure ulcer prevention intervention offering zero pressure </a:t>
            </a:r>
          </a:p>
          <a:p>
            <a:r>
              <a:rPr lang="en-GB" dirty="0"/>
              <a:t>Silicone pressure redistributing devices </a:t>
            </a:r>
          </a:p>
          <a:p>
            <a:r>
              <a:rPr lang="en-GB" dirty="0"/>
              <a:t>Think footwear – refer to orthotics/podiatry </a:t>
            </a:r>
          </a:p>
        </p:txBody>
      </p:sp>
      <p:pic>
        <p:nvPicPr>
          <p:cNvPr id="4" name="Picture 3">
            <a:extLst>
              <a:ext uri="{FF2B5EF4-FFF2-40B4-BE49-F238E27FC236}">
                <a16:creationId xmlns:a16="http://schemas.microsoft.com/office/drawing/2014/main" id="{71EF07ED-EA34-7581-9764-76B17D8B91A3}"/>
              </a:ext>
            </a:extLst>
          </p:cNvPr>
          <p:cNvPicPr/>
          <p:nvPr/>
        </p:nvPicPr>
        <p:blipFill rotWithShape="1">
          <a:blip r:embed="rId3" cstate="print">
            <a:extLst>
              <a:ext uri="{28A0092B-C50C-407E-A947-70E740481C1C}">
                <a14:useLocalDpi xmlns:a14="http://schemas.microsoft.com/office/drawing/2010/main" val="0"/>
              </a:ext>
            </a:extLst>
          </a:blip>
          <a:srcRect l="6392" t="8497" r="6931" b="13350"/>
          <a:stretch/>
        </p:blipFill>
        <p:spPr bwMode="auto">
          <a:xfrm>
            <a:off x="5515505" y="2356971"/>
            <a:ext cx="4967927" cy="1989055"/>
          </a:xfrm>
          <a:prstGeom prst="rect">
            <a:avLst/>
          </a:prstGeom>
          <a:noFill/>
          <a:ln>
            <a:noFill/>
          </a:ln>
        </p:spPr>
      </p:pic>
      <p:grpSp>
        <p:nvGrpSpPr>
          <p:cNvPr id="5" name="Group 4">
            <a:extLst>
              <a:ext uri="{FF2B5EF4-FFF2-40B4-BE49-F238E27FC236}">
                <a16:creationId xmlns:a16="http://schemas.microsoft.com/office/drawing/2014/main" id="{80E6212D-E162-4BA6-1E0A-790E2179B224}"/>
              </a:ext>
            </a:extLst>
          </p:cNvPr>
          <p:cNvGrpSpPr/>
          <p:nvPr/>
        </p:nvGrpSpPr>
        <p:grpSpPr>
          <a:xfrm>
            <a:off x="5383530" y="4361655"/>
            <a:ext cx="5347056" cy="1809751"/>
            <a:chOff x="377072" y="4142028"/>
            <a:chExt cx="5347056" cy="1809751"/>
          </a:xfrm>
        </p:grpSpPr>
        <p:pic>
          <p:nvPicPr>
            <p:cNvPr id="6" name="Picture 2" descr="C:\Users\david.berry\AppData\Local\Microsoft\Windows\Temporary Internet Files\Content.Outlook\7XY2F0W5\ker.jpg">
              <a:extLst>
                <a:ext uri="{FF2B5EF4-FFF2-40B4-BE49-F238E27FC236}">
                  <a16:creationId xmlns:a16="http://schemas.microsoft.com/office/drawing/2014/main" id="{FC6E419D-C2EC-3D06-4923-950F1EB9CC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69" r="5502"/>
            <a:stretch/>
          </p:blipFill>
          <p:spPr bwMode="auto">
            <a:xfrm>
              <a:off x="377072" y="4142029"/>
              <a:ext cx="1781666" cy="18097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david.berry\AppData\Local\Microsoft\Windows\Temporary Internet Files\Content.Outlook\7XY2F0W5\kerrapro.jpg">
              <a:extLst>
                <a:ext uri="{FF2B5EF4-FFF2-40B4-BE49-F238E27FC236}">
                  <a16:creationId xmlns:a16="http://schemas.microsoft.com/office/drawing/2014/main" id="{4D9F2560-72EB-CB34-DBAF-B841B71DCAA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45" r="5369"/>
            <a:stretch/>
          </p:blipFill>
          <p:spPr bwMode="auto">
            <a:xfrm>
              <a:off x="2158739" y="4142029"/>
              <a:ext cx="1668544" cy="18001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david.berry\AppData\Local\Microsoft\Windows\Temporary Internet Files\Content.Outlook\7XY2F0W5\kerr.jpg">
              <a:extLst>
                <a:ext uri="{FF2B5EF4-FFF2-40B4-BE49-F238E27FC236}">
                  <a16:creationId xmlns:a16="http://schemas.microsoft.com/office/drawing/2014/main" id="{44E7BF30-8561-244F-0E03-8A4603E5BA6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104" r="12598"/>
            <a:stretch/>
          </p:blipFill>
          <p:spPr bwMode="auto">
            <a:xfrm>
              <a:off x="3801060" y="4142028"/>
              <a:ext cx="1923068" cy="1800199"/>
            </a:xfrm>
            <a:prstGeom prst="rect">
              <a:avLst/>
            </a:prstGeom>
            <a:noFill/>
            <a:extLst>
              <a:ext uri="{909E8E84-426E-40DD-AFC4-6F175D3DCCD1}">
                <a14:hiddenFill xmlns:a14="http://schemas.microsoft.com/office/drawing/2010/main">
                  <a:solidFill>
                    <a:srgbClr val="FFFFFF"/>
                  </a:solidFill>
                </a14:hiddenFill>
              </a:ext>
            </a:extLst>
          </p:spPr>
        </p:pic>
      </p:grpSp>
      <p:pic>
        <p:nvPicPr>
          <p:cNvPr id="6146" name="Picture 2" descr="HeelPro Advance Heel Protection Boot | Health and Care">
            <a:extLst>
              <a:ext uri="{FF2B5EF4-FFF2-40B4-BE49-F238E27FC236}">
                <a16:creationId xmlns:a16="http://schemas.microsoft.com/office/drawing/2014/main" id="{9CA7CD83-FD37-E765-044C-672059BFBB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25084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DARCO HeelWedge – PPL Biomechanics">
            <a:extLst>
              <a:ext uri="{FF2B5EF4-FFF2-40B4-BE49-F238E27FC236}">
                <a16:creationId xmlns:a16="http://schemas.microsoft.com/office/drawing/2014/main" id="{1421627B-5851-0B86-B5E6-06A7B8186B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0884" y="39158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504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5313597-4B4D-642F-9F20-7C106838A847}"/>
              </a:ext>
            </a:extLst>
          </p:cNvPr>
          <p:cNvSpPr>
            <a:spLocks noGrp="1"/>
          </p:cNvSpPr>
          <p:nvPr>
            <p:ph type="title"/>
          </p:nvPr>
        </p:nvSpPr>
        <p:spPr>
          <a:xfrm>
            <a:off x="838200" y="365125"/>
            <a:ext cx="10515600" cy="1325563"/>
          </a:xfrm>
        </p:spPr>
        <p:txBody>
          <a:bodyPr>
            <a:normAutofit/>
          </a:bodyPr>
          <a:lstStyle/>
          <a:p>
            <a:r>
              <a:rPr lang="en-GB" dirty="0">
                <a:solidFill>
                  <a:srgbClr val="FF0000"/>
                </a:solidFill>
              </a:rPr>
              <a:t>I</a:t>
            </a:r>
            <a:r>
              <a:rPr lang="en-GB" dirty="0"/>
              <a:t> = Incontinence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935991C-5A73-2FA3-D5D7-EA6ACC337652}"/>
              </a:ext>
            </a:extLst>
          </p:cNvPr>
          <p:cNvSpPr>
            <a:spLocks noGrp="1"/>
          </p:cNvSpPr>
          <p:nvPr>
            <p:ph idx="1"/>
          </p:nvPr>
        </p:nvSpPr>
        <p:spPr>
          <a:xfrm>
            <a:off x="838200" y="1825625"/>
            <a:ext cx="10515600" cy="4351338"/>
          </a:xfrm>
        </p:spPr>
        <p:txBody>
          <a:bodyPr>
            <a:normAutofit/>
          </a:bodyPr>
          <a:lstStyle/>
          <a:p>
            <a:pPr marL="0" indent="0">
              <a:buNone/>
            </a:pPr>
            <a:endParaRPr lang="en-GB" b="0" i="0" dirty="0">
              <a:effectLst/>
              <a:latin typeface="BlinkMacSystemFont"/>
            </a:endParaRPr>
          </a:p>
          <a:p>
            <a:pPr marL="0" indent="0">
              <a:buNone/>
            </a:pPr>
            <a:r>
              <a:rPr lang="en-GB" b="0" i="0" dirty="0">
                <a:effectLst/>
                <a:latin typeface="BlinkMacSystemFont"/>
              </a:rPr>
              <a:t>Moisture-associated skin damage (MASD) is caused by prolonged exposure to various sources of moisture, including urine or stool, perspiration, wound exudate, mucus, saliva, and their contents. MASD is characterized by inflammation of the skin, occurring with or without erosion or secondary cutaneous infection.</a:t>
            </a:r>
          </a:p>
          <a:p>
            <a:pPr marL="0" indent="0">
              <a:buNone/>
            </a:pPr>
            <a:r>
              <a:rPr lang="en-GB" dirty="0">
                <a:latin typeface="BlinkMacSystemFont"/>
              </a:rPr>
              <a:t>(Gray et al, 2011)</a:t>
            </a:r>
            <a:endParaRPr lang="en-GB" dirty="0"/>
          </a:p>
        </p:txBody>
      </p:sp>
    </p:spTree>
    <p:extLst>
      <p:ext uri="{BB962C8B-B14F-4D97-AF65-F5344CB8AC3E}">
        <p14:creationId xmlns:p14="http://schemas.microsoft.com/office/powerpoint/2010/main" val="104867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12" name="Rectangle 11">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a:extLst>
              <a:ext uri="{FF2B5EF4-FFF2-40B4-BE49-F238E27FC236}">
                <a16:creationId xmlns:a16="http://schemas.microsoft.com/office/drawing/2014/main" id="{DD496ED4-CD80-E17B-A6AA-793A7D59991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9332" b="13700"/>
          <a:stretch/>
        </p:blipFill>
        <p:spPr>
          <a:xfrm>
            <a:off x="838200" y="704765"/>
            <a:ext cx="10628376" cy="544000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0D7507F2-9978-6559-C44D-0F90AA5DA698}"/>
              </a:ext>
            </a:extLst>
          </p:cNvPr>
          <p:cNvSpPr txBox="1"/>
          <p:nvPr/>
        </p:nvSpPr>
        <p:spPr>
          <a:xfrm>
            <a:off x="9508189" y="6383189"/>
            <a:ext cx="1956121" cy="369332"/>
          </a:xfrm>
          <a:prstGeom prst="rect">
            <a:avLst/>
          </a:prstGeom>
          <a:noFill/>
        </p:spPr>
        <p:txBody>
          <a:bodyPr wrap="square" rtlCol="0">
            <a:spAutoFit/>
          </a:bodyPr>
          <a:lstStyle/>
          <a:p>
            <a:r>
              <a:rPr lang="en-GB" dirty="0" err="1"/>
              <a:t>Beeckman</a:t>
            </a:r>
            <a:r>
              <a:rPr lang="en-GB" dirty="0"/>
              <a:t>, 2015</a:t>
            </a:r>
          </a:p>
        </p:txBody>
      </p:sp>
    </p:spTree>
    <p:extLst>
      <p:ext uri="{BB962C8B-B14F-4D97-AF65-F5344CB8AC3E}">
        <p14:creationId xmlns:p14="http://schemas.microsoft.com/office/powerpoint/2010/main" val="1517988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14" name="Rectangle 3104">
            <a:extLst>
              <a:ext uri="{FF2B5EF4-FFF2-40B4-BE49-F238E27FC236}">
                <a16:creationId xmlns:a16="http://schemas.microsoft.com/office/drawing/2014/main" id="{9E9F2A28-69A3-4945-B6B6-C2E4A6C55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2E6227-B1FC-FF18-202E-32272F047B45}"/>
              </a:ext>
            </a:extLst>
          </p:cNvPr>
          <p:cNvSpPr>
            <a:spLocks noGrp="1"/>
          </p:cNvSpPr>
          <p:nvPr>
            <p:ph type="title"/>
          </p:nvPr>
        </p:nvSpPr>
        <p:spPr>
          <a:xfrm>
            <a:off x="6203538" y="365125"/>
            <a:ext cx="5393360" cy="1325563"/>
          </a:xfrm>
        </p:spPr>
        <p:txBody>
          <a:bodyPr>
            <a:normAutofit/>
          </a:bodyPr>
          <a:lstStyle/>
          <a:p>
            <a:r>
              <a:rPr lang="en-GB" sz="4100"/>
              <a:t>Incontinence Associated Dermatitis (IAD)</a:t>
            </a:r>
          </a:p>
        </p:txBody>
      </p:sp>
      <p:sp>
        <p:nvSpPr>
          <p:cNvPr id="3107" name="Freeform: Shape 3106">
            <a:extLst>
              <a:ext uri="{FF2B5EF4-FFF2-40B4-BE49-F238E27FC236}">
                <a16:creationId xmlns:a16="http://schemas.microsoft.com/office/drawing/2014/main" id="{CB147A70-DC29-4DDF-A34C-2B82C6E22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84038" y="0"/>
            <a:ext cx="842502" cy="354793"/>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4E418717-EEF1-2603-9359-5C519E58B3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295"/>
          <a:stretch/>
        </p:blipFill>
        <p:spPr bwMode="auto">
          <a:xfrm>
            <a:off x="409083" y="3180954"/>
            <a:ext cx="2171505" cy="2044614"/>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16" name="Oval 3108">
            <a:extLst>
              <a:ext uri="{FF2B5EF4-FFF2-40B4-BE49-F238E27FC236}">
                <a16:creationId xmlns:a16="http://schemas.microsoft.com/office/drawing/2014/main" id="{3B438362-1E1E-4C62-A99E-4134CB163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31108" y="1327365"/>
            <a:ext cx="610857" cy="61085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7" name="Freeform: Shape 3110">
            <a:extLst>
              <a:ext uri="{FF2B5EF4-FFF2-40B4-BE49-F238E27FC236}">
                <a16:creationId xmlns:a16="http://schemas.microsoft.com/office/drawing/2014/main" id="{6C077334-5571-4B83-A83E-4CCCFA7B5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28176" y="0"/>
            <a:ext cx="2093996" cy="1402773"/>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pic>
        <p:nvPicPr>
          <p:cNvPr id="3074" name="Picture 2" descr="pH in skincare is so important, it determines the depth of product  penetration : Aqua Skin Care">
            <a:extLst>
              <a:ext uri="{FF2B5EF4-FFF2-40B4-BE49-F238E27FC236}">
                <a16:creationId xmlns:a16="http://schemas.microsoft.com/office/drawing/2014/main" id="{C0A3C39B-3E28-2EA1-A2D3-B163EE62D99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01599" y="1082489"/>
            <a:ext cx="3757979" cy="977073"/>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F8DC78CF-5F69-0226-F5B6-68312EFA668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a:xfrm>
            <a:off x="3170858" y="2462898"/>
            <a:ext cx="2533422" cy="1488385"/>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a:extLst>
              <a:ext uri="{FF2B5EF4-FFF2-40B4-BE49-F238E27FC236}">
                <a16:creationId xmlns:a16="http://schemas.microsoft.com/office/drawing/2014/main" id="{B0F2E471-9CDC-60CB-C2BF-9D4ABBDDB491}"/>
              </a:ext>
            </a:extLst>
          </p:cNvPr>
          <p:cNvSpPr>
            <a:spLocks noGrp="1"/>
          </p:cNvSpPr>
          <p:nvPr>
            <p:ph idx="1"/>
          </p:nvPr>
        </p:nvSpPr>
        <p:spPr>
          <a:xfrm>
            <a:off x="6203537" y="1825625"/>
            <a:ext cx="5393361" cy="4351338"/>
          </a:xfrm>
        </p:spPr>
        <p:txBody>
          <a:bodyPr>
            <a:normAutofit/>
          </a:bodyPr>
          <a:lstStyle/>
          <a:p>
            <a:r>
              <a:rPr lang="en-GB" sz="2200" b="0" i="0">
                <a:effectLst/>
                <a:ea typeface="Open Sans" panose="020B0606030504020204" pitchFamily="34" charset="0"/>
                <a:cs typeface="Open Sans" panose="020B0606030504020204" pitchFamily="34" charset="0"/>
              </a:rPr>
              <a:t>IAD is a form of irritant contact dermatitis caused by prolonged contact with urine and/or faeces.</a:t>
            </a:r>
          </a:p>
          <a:p>
            <a:r>
              <a:rPr lang="en-GB" sz="2200" b="0" i="0">
                <a:effectLst/>
                <a:ea typeface="Open Sans" panose="020B0606030504020204" pitchFamily="34" charset="0"/>
                <a:cs typeface="Open Sans" panose="020B0606030504020204" pitchFamily="34" charset="0"/>
              </a:rPr>
              <a:t>Urine and faeces increase PH levels which weakens the barrier function</a:t>
            </a:r>
          </a:p>
          <a:p>
            <a:r>
              <a:rPr lang="en-GB" sz="2200" b="0" i="0">
                <a:effectLst/>
                <a:ea typeface="Open Sans" panose="020B0606030504020204" pitchFamily="34" charset="0"/>
                <a:cs typeface="Open Sans" panose="020B0606030504020204" pitchFamily="34" charset="0"/>
              </a:rPr>
              <a:t>Friction causes physical irritation which weakens skin integrity further which can contribute to skin erosions and/or blistering.</a:t>
            </a:r>
          </a:p>
          <a:p>
            <a:r>
              <a:rPr lang="en-GB" sz="2200" b="0" i="0">
                <a:effectLst/>
                <a:ea typeface="Open Sans" panose="020B0606030504020204" pitchFamily="34" charset="0"/>
                <a:cs typeface="Open Sans" panose="020B0606030504020204" pitchFamily="34" charset="0"/>
              </a:rPr>
              <a:t>Maybe symmetrical or asymmetrical</a:t>
            </a:r>
          </a:p>
          <a:p>
            <a:r>
              <a:rPr lang="en-GB" sz="2200">
                <a:ea typeface="Open Sans" panose="020B0606030504020204" pitchFamily="34" charset="0"/>
                <a:cs typeface="Open Sans" panose="020B0606030504020204" pitchFamily="34" charset="0"/>
              </a:rPr>
              <a:t>Painful</a:t>
            </a:r>
            <a:endParaRPr lang="en-GB" sz="2200" b="0" i="0">
              <a:effectLst/>
              <a:ea typeface="Open Sans" panose="020B0606030504020204" pitchFamily="34" charset="0"/>
              <a:cs typeface="Open Sans" panose="020B0606030504020204" pitchFamily="34" charset="0"/>
            </a:endParaRPr>
          </a:p>
          <a:p>
            <a:r>
              <a:rPr lang="en-GB" sz="2200">
                <a:ea typeface="Open Sans" panose="020B0606030504020204" pitchFamily="34" charset="0"/>
                <a:cs typeface="Open Sans" panose="020B0606030504020204" pitchFamily="34" charset="0"/>
              </a:rPr>
              <a:t>Increases risk of pressure damage </a:t>
            </a:r>
            <a:endParaRPr lang="en-GB" sz="2200" b="0" i="0">
              <a:effectLst/>
              <a:ea typeface="Open Sans" panose="020B0606030504020204" pitchFamily="34" charset="0"/>
              <a:cs typeface="Open Sans" panose="020B0606030504020204" pitchFamily="34" charset="0"/>
            </a:endParaRPr>
          </a:p>
        </p:txBody>
      </p:sp>
      <p:sp>
        <p:nvSpPr>
          <p:cNvPr id="3113" name="Arc 3112">
            <a:extLst>
              <a:ext uri="{FF2B5EF4-FFF2-40B4-BE49-F238E27FC236}">
                <a16:creationId xmlns:a16="http://schemas.microsoft.com/office/drawing/2014/main" id="{4D3DC50D-CA0F-48F9-B17E-20D8669AA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899690" y="5509119"/>
            <a:ext cx="3939038" cy="3939038"/>
          </a:xfrm>
          <a:prstGeom prst="arc">
            <a:avLst>
              <a:gd name="adj1" fmla="val 16200000"/>
              <a:gd name="adj2" fmla="val 20354996"/>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15" name="Freeform: Shape 3114">
            <a:extLst>
              <a:ext uri="{FF2B5EF4-FFF2-40B4-BE49-F238E27FC236}">
                <a16:creationId xmlns:a16="http://schemas.microsoft.com/office/drawing/2014/main" id="{D1B80E9C-CF8A-440B-B8F5-54BF121BF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24986"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extBox 5">
            <a:extLst>
              <a:ext uri="{FF2B5EF4-FFF2-40B4-BE49-F238E27FC236}">
                <a16:creationId xmlns:a16="http://schemas.microsoft.com/office/drawing/2014/main" id="{DCADA14A-7522-BC3A-CC9D-6EFDD0777135}"/>
              </a:ext>
            </a:extLst>
          </p:cNvPr>
          <p:cNvSpPr txBox="1"/>
          <p:nvPr/>
        </p:nvSpPr>
        <p:spPr>
          <a:xfrm>
            <a:off x="698353" y="6202048"/>
            <a:ext cx="6094070" cy="246221"/>
          </a:xfrm>
          <a:prstGeom prst="rect">
            <a:avLst/>
          </a:prstGeom>
          <a:noFill/>
        </p:spPr>
        <p:txBody>
          <a:bodyPr wrap="square">
            <a:spAutoFit/>
          </a:bodyPr>
          <a:lstStyle/>
          <a:p>
            <a:pPr>
              <a:spcAft>
                <a:spcPts val="600"/>
              </a:spcAft>
            </a:pPr>
            <a:r>
              <a:rPr lang="en-GB" sz="1000" b="0" i="0">
                <a:solidFill>
                  <a:srgbClr val="212121"/>
                </a:solidFill>
                <a:effectLst/>
                <a:latin typeface="BlinkMacSystemFont"/>
              </a:rPr>
              <a:t>(Image courtesy of Ghent Global IAD Categorization Tool (GLOBIAD), Beeckman et al, 2015)</a:t>
            </a:r>
            <a:endParaRPr lang="en-GB" sz="1000"/>
          </a:p>
        </p:txBody>
      </p:sp>
    </p:spTree>
    <p:extLst>
      <p:ext uri="{BB962C8B-B14F-4D97-AF65-F5344CB8AC3E}">
        <p14:creationId xmlns:p14="http://schemas.microsoft.com/office/powerpoint/2010/main" val="3925175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225" name="Freeform: Shape 9224">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218" name="Picture 2" descr="Incontinence Pads for Men and Women | Best Incontinence Pads">
            <a:extLst>
              <a:ext uri="{FF2B5EF4-FFF2-40B4-BE49-F238E27FC236}">
                <a16:creationId xmlns:a16="http://schemas.microsoft.com/office/drawing/2014/main" id="{51D43D7D-7C78-4A28-3550-4B63AC85CEC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41053" y="1352071"/>
            <a:ext cx="4777381" cy="398115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9227" name="Arc 9226">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CE40C34-2218-369A-2296-6C2AC21F6FBD}"/>
              </a:ext>
            </a:extLst>
          </p:cNvPr>
          <p:cNvSpPr>
            <a:spLocks noGrp="1"/>
          </p:cNvSpPr>
          <p:nvPr>
            <p:ph type="title"/>
          </p:nvPr>
        </p:nvSpPr>
        <p:spPr>
          <a:xfrm>
            <a:off x="838199" y="201701"/>
            <a:ext cx="5257800" cy="1325563"/>
          </a:xfrm>
        </p:spPr>
        <p:txBody>
          <a:bodyPr>
            <a:normAutofit/>
          </a:bodyPr>
          <a:lstStyle/>
          <a:p>
            <a:r>
              <a:rPr lang="en-GB" dirty="0"/>
              <a:t>Prevention and Management of IAD</a:t>
            </a:r>
          </a:p>
        </p:txBody>
      </p:sp>
      <p:sp>
        <p:nvSpPr>
          <p:cNvPr id="3" name="Content Placeholder 2">
            <a:extLst>
              <a:ext uri="{FF2B5EF4-FFF2-40B4-BE49-F238E27FC236}">
                <a16:creationId xmlns:a16="http://schemas.microsoft.com/office/drawing/2014/main" id="{F090F7C3-F8B2-886F-6920-F9B291B7C0F3}"/>
              </a:ext>
            </a:extLst>
          </p:cNvPr>
          <p:cNvSpPr>
            <a:spLocks noGrp="1"/>
          </p:cNvSpPr>
          <p:nvPr>
            <p:ph idx="1"/>
          </p:nvPr>
        </p:nvSpPr>
        <p:spPr>
          <a:xfrm>
            <a:off x="821998" y="1771715"/>
            <a:ext cx="6627470" cy="4884583"/>
          </a:xfrm>
        </p:spPr>
        <p:txBody>
          <a:bodyPr>
            <a:noAutofit/>
          </a:bodyPr>
          <a:lstStyle/>
          <a:p>
            <a:r>
              <a:rPr lang="en-GB" sz="1800" b="1" dirty="0"/>
              <a:t>Identify the cause of incontinence</a:t>
            </a:r>
          </a:p>
          <a:p>
            <a:r>
              <a:rPr lang="en-GB" sz="1800" b="1" dirty="0"/>
              <a:t>Optimise skin integrity – </a:t>
            </a:r>
          </a:p>
          <a:p>
            <a:pPr lvl="1"/>
            <a:r>
              <a:rPr lang="en-GB" sz="1800" dirty="0"/>
              <a:t>Soap substitutes/ PH balanced cleansers</a:t>
            </a:r>
          </a:p>
          <a:p>
            <a:pPr lvl="1"/>
            <a:r>
              <a:rPr lang="en-GB" sz="1800" dirty="0"/>
              <a:t>Emollient therapy</a:t>
            </a:r>
          </a:p>
          <a:p>
            <a:pPr lvl="1"/>
            <a:r>
              <a:rPr lang="en-GB" sz="1800" dirty="0"/>
              <a:t>Use barrier products to protect skin from moisture </a:t>
            </a:r>
          </a:p>
          <a:p>
            <a:r>
              <a:rPr lang="en-GB" sz="1800" b="1" dirty="0"/>
              <a:t>Choose the least invasive continence product to meet patient needs:</a:t>
            </a:r>
          </a:p>
          <a:p>
            <a:pPr lvl="1"/>
            <a:r>
              <a:rPr lang="en-GB" sz="1800" dirty="0"/>
              <a:t>Incontinence pad secured with underwear or incontinence pants</a:t>
            </a:r>
          </a:p>
          <a:p>
            <a:pPr lvl="1"/>
            <a:r>
              <a:rPr lang="en-GB" sz="1800" dirty="0"/>
              <a:t>Sheath</a:t>
            </a:r>
          </a:p>
          <a:p>
            <a:pPr lvl="1"/>
            <a:r>
              <a:rPr lang="en-GB" sz="1800" dirty="0"/>
              <a:t>Intermittent/indwelling catheter (with fixation device)</a:t>
            </a:r>
          </a:p>
          <a:p>
            <a:pPr lvl="1"/>
            <a:r>
              <a:rPr lang="en-GB" sz="1800" dirty="0"/>
              <a:t>Faecal management system</a:t>
            </a:r>
          </a:p>
          <a:p>
            <a:r>
              <a:rPr lang="en-GB" sz="1800" b="1" dirty="0"/>
              <a:t>Incontinence management frequency to be met according to individual need. </a:t>
            </a:r>
          </a:p>
          <a:p>
            <a:r>
              <a:rPr lang="en-GB" sz="1800" b="1" dirty="0">
                <a:solidFill>
                  <a:srgbClr val="92D050"/>
                </a:solidFill>
              </a:rPr>
              <a:t>Refer to Bladder and Bowel/Continence team and/or Tissue Viability as per local policy. </a:t>
            </a:r>
          </a:p>
        </p:txBody>
      </p:sp>
    </p:spTree>
    <p:extLst>
      <p:ext uri="{BB962C8B-B14F-4D97-AF65-F5344CB8AC3E}">
        <p14:creationId xmlns:p14="http://schemas.microsoft.com/office/powerpoint/2010/main" val="3920151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0" name="Rectangle 3089">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34496F-6F17-7F06-3229-15CD021255BD}"/>
              </a:ext>
            </a:extLst>
          </p:cNvPr>
          <p:cNvSpPr>
            <a:spLocks noGrp="1"/>
          </p:cNvSpPr>
          <p:nvPr>
            <p:ph type="title"/>
          </p:nvPr>
        </p:nvSpPr>
        <p:spPr>
          <a:xfrm>
            <a:off x="838201" y="345810"/>
            <a:ext cx="5120561" cy="1325563"/>
          </a:xfrm>
        </p:spPr>
        <p:txBody>
          <a:bodyPr>
            <a:normAutofit/>
          </a:bodyPr>
          <a:lstStyle/>
          <a:p>
            <a:r>
              <a:rPr lang="en-GB" b="1" dirty="0"/>
              <a:t>Avoid…</a:t>
            </a:r>
          </a:p>
        </p:txBody>
      </p:sp>
      <p:sp>
        <p:nvSpPr>
          <p:cNvPr id="3" name="Content Placeholder 2">
            <a:extLst>
              <a:ext uri="{FF2B5EF4-FFF2-40B4-BE49-F238E27FC236}">
                <a16:creationId xmlns:a16="http://schemas.microsoft.com/office/drawing/2014/main" id="{CC4442F5-2EEA-C05F-A86C-111E32B7B0BA}"/>
              </a:ext>
            </a:extLst>
          </p:cNvPr>
          <p:cNvSpPr>
            <a:spLocks noGrp="1"/>
          </p:cNvSpPr>
          <p:nvPr>
            <p:ph idx="1"/>
          </p:nvPr>
        </p:nvSpPr>
        <p:spPr>
          <a:xfrm>
            <a:off x="838201" y="1825625"/>
            <a:ext cx="5092194" cy="4351338"/>
          </a:xfrm>
        </p:spPr>
        <p:txBody>
          <a:bodyPr>
            <a:normAutofit/>
          </a:bodyPr>
          <a:lstStyle/>
          <a:p>
            <a:r>
              <a:rPr lang="en-GB" dirty="0"/>
              <a:t>Baby wipes</a:t>
            </a:r>
          </a:p>
          <a:p>
            <a:r>
              <a:rPr lang="en-GB" dirty="0"/>
              <a:t>Perfumed soaps/shower gels </a:t>
            </a:r>
          </a:p>
          <a:p>
            <a:r>
              <a:rPr lang="en-GB" dirty="0"/>
              <a:t>Zinc oxide creams and </a:t>
            </a:r>
          </a:p>
          <a:p>
            <a:pPr marL="0" indent="0">
              <a:buNone/>
            </a:pPr>
            <a:r>
              <a:rPr lang="en-GB" dirty="0"/>
              <a:t>   titanium dioxide ointments</a:t>
            </a:r>
          </a:p>
          <a:p>
            <a:r>
              <a:rPr lang="en-GB" dirty="0"/>
              <a:t>Incontinence/procedure sheets </a:t>
            </a:r>
          </a:p>
          <a:p>
            <a:r>
              <a:rPr lang="en-GB" dirty="0"/>
              <a:t>Occlusive dressings </a:t>
            </a:r>
          </a:p>
          <a:p>
            <a:r>
              <a:rPr lang="en-GB" dirty="0"/>
              <a:t>Multiple incontinence pads </a:t>
            </a:r>
          </a:p>
        </p:txBody>
      </p:sp>
      <p:sp>
        <p:nvSpPr>
          <p:cNvPr id="3092" name="Oval 309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074" name="Picture 2" descr="Wet wipes - Free beauty icons">
            <a:extLst>
              <a:ext uri="{FF2B5EF4-FFF2-40B4-BE49-F238E27FC236}">
                <a16:creationId xmlns:a16="http://schemas.microsoft.com/office/drawing/2014/main" id="{B2EB3E52-66A0-A750-6018-E728DF44E1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40"/>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3094" name="Arc 3093">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3076" name="Picture 4" descr="Disposable Bed Pads Incontinence Protection Sheets High Absorbency 60cm x 60cm  - Picture 1 of 1">
            <a:extLst>
              <a:ext uri="{FF2B5EF4-FFF2-40B4-BE49-F238E27FC236}">
                <a16:creationId xmlns:a16="http://schemas.microsoft.com/office/drawing/2014/main" id="{DE5932C2-2D9D-16AD-64BC-39C410443A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309" r="2"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394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C1A1C5D3-C053-4EE9-BE1A-419B6E27C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32">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5C2CFA-B63E-EAFD-00EA-6587F760965E}"/>
              </a:ext>
            </a:extLst>
          </p:cNvPr>
          <p:cNvSpPr>
            <a:spLocks noGrp="1"/>
          </p:cNvSpPr>
          <p:nvPr>
            <p:ph type="title"/>
          </p:nvPr>
        </p:nvSpPr>
        <p:spPr>
          <a:xfrm>
            <a:off x="2103121" y="310343"/>
            <a:ext cx="7985759" cy="868823"/>
          </a:xfrm>
        </p:spPr>
        <p:txBody>
          <a:bodyPr vert="horz" lIns="91440" tIns="45720" rIns="91440" bIns="45720" rtlCol="0" anchor="ctr">
            <a:normAutofit fontScale="90000"/>
          </a:bodyPr>
          <a:lstStyle/>
          <a:p>
            <a:pPr algn="ctr"/>
            <a:r>
              <a:rPr lang="en-US" sz="4000" kern="1200">
                <a:solidFill>
                  <a:schemeClr val="tx1"/>
                </a:solidFill>
                <a:latin typeface="+mj-lt"/>
                <a:ea typeface="+mj-ea"/>
                <a:cs typeface="+mj-cs"/>
              </a:rPr>
              <a:t> Incontinence Associated Dermatitis vs Pressure Damage</a:t>
            </a:r>
            <a:endParaRPr lang="en-US" sz="4000" kern="1200" dirty="0">
              <a:solidFill>
                <a:schemeClr val="tx1"/>
              </a:solidFill>
              <a:latin typeface="+mj-lt"/>
              <a:ea typeface="+mj-ea"/>
              <a:cs typeface="+mj-cs"/>
            </a:endParaRPr>
          </a:p>
        </p:txBody>
      </p:sp>
      <p:sp>
        <p:nvSpPr>
          <p:cNvPr id="35" name="Rectangle: Rounded Corners 34">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17" name="Picture 16">
            <a:extLst>
              <a:ext uri="{FF2B5EF4-FFF2-40B4-BE49-F238E27FC236}">
                <a16:creationId xmlns:a16="http://schemas.microsoft.com/office/drawing/2014/main" id="{6D120E15-97FA-65C8-25DB-E6B67C0289CB}"/>
              </a:ext>
            </a:extLst>
          </p:cNvPr>
          <p:cNvPicPr>
            <a:picLocks noChangeAspect="1"/>
          </p:cNvPicPr>
          <p:nvPr/>
        </p:nvPicPr>
        <p:blipFill>
          <a:blip r:embed="rId3"/>
          <a:stretch>
            <a:fillRect/>
          </a:stretch>
        </p:blipFill>
        <p:spPr>
          <a:xfrm>
            <a:off x="1363569" y="1929448"/>
            <a:ext cx="9641676" cy="3938977"/>
          </a:xfrm>
          <a:prstGeom prst="rect">
            <a:avLst/>
          </a:prstGeom>
        </p:spPr>
      </p:pic>
      <p:sp>
        <p:nvSpPr>
          <p:cNvPr id="3" name="TextBox 2">
            <a:extLst>
              <a:ext uri="{FF2B5EF4-FFF2-40B4-BE49-F238E27FC236}">
                <a16:creationId xmlns:a16="http://schemas.microsoft.com/office/drawing/2014/main" id="{03C7C653-44E4-545C-9B5D-B465CB112D82}"/>
              </a:ext>
            </a:extLst>
          </p:cNvPr>
          <p:cNvSpPr txBox="1"/>
          <p:nvPr/>
        </p:nvSpPr>
        <p:spPr>
          <a:xfrm>
            <a:off x="1422564" y="6076074"/>
            <a:ext cx="9523686" cy="646331"/>
          </a:xfrm>
          <a:prstGeom prst="rect">
            <a:avLst/>
          </a:prstGeom>
          <a:noFill/>
        </p:spPr>
        <p:txBody>
          <a:bodyPr wrap="square" rtlCol="0">
            <a:spAutoFit/>
          </a:bodyPr>
          <a:lstStyle/>
          <a:p>
            <a:r>
              <a:rPr lang="en-GB" b="1" dirty="0">
                <a:solidFill>
                  <a:srgbClr val="92D050"/>
                </a:solidFill>
              </a:rPr>
              <a:t>Tissue damage may be a combination of pressure with moisture – this should be categorised according to the level of pressure damage. </a:t>
            </a:r>
          </a:p>
        </p:txBody>
      </p:sp>
    </p:spTree>
    <p:extLst>
      <p:ext uri="{BB962C8B-B14F-4D97-AF65-F5344CB8AC3E}">
        <p14:creationId xmlns:p14="http://schemas.microsoft.com/office/powerpoint/2010/main" val="31483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6" name="Rectangle 4102">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82C80B7E-E886-AC32-9241-A4B74783275C}"/>
              </a:ext>
            </a:extLst>
          </p:cNvPr>
          <p:cNvSpPr>
            <a:spLocks noGrp="1"/>
          </p:cNvSpPr>
          <p:nvPr>
            <p:ph type="title"/>
          </p:nvPr>
        </p:nvSpPr>
        <p:spPr>
          <a:xfrm>
            <a:off x="838201" y="365125"/>
            <a:ext cx="5393360" cy="1325563"/>
          </a:xfrm>
        </p:spPr>
        <p:txBody>
          <a:bodyPr>
            <a:normAutofit/>
          </a:bodyPr>
          <a:lstStyle/>
          <a:p>
            <a:r>
              <a:rPr lang="en-GB" dirty="0">
                <a:solidFill>
                  <a:srgbClr val="FF0000"/>
                </a:solidFill>
              </a:rPr>
              <a:t>N</a:t>
            </a:r>
            <a:r>
              <a:rPr lang="en-GB" dirty="0"/>
              <a:t>= Nutrition</a:t>
            </a:r>
          </a:p>
        </p:txBody>
      </p:sp>
      <p:sp>
        <p:nvSpPr>
          <p:cNvPr id="4105" name="Freeform: Shape 4104">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5D55DD1-6ABC-1E32-B5B0-C3D3625D6E39}"/>
              </a:ext>
            </a:extLst>
          </p:cNvPr>
          <p:cNvSpPr>
            <a:spLocks noGrp="1"/>
          </p:cNvSpPr>
          <p:nvPr>
            <p:ph idx="1"/>
          </p:nvPr>
        </p:nvSpPr>
        <p:spPr>
          <a:xfrm>
            <a:off x="838200" y="1825625"/>
            <a:ext cx="5393361" cy="4351338"/>
          </a:xfrm>
        </p:spPr>
        <p:txBody>
          <a:bodyPr>
            <a:normAutofit/>
          </a:bodyPr>
          <a:lstStyle/>
          <a:p>
            <a:r>
              <a:rPr lang="en-GB" sz="1800" dirty="0"/>
              <a:t>Optimising nutrition supports the immune system and tissue repair. </a:t>
            </a:r>
          </a:p>
          <a:p>
            <a:r>
              <a:rPr lang="en-GB" sz="1800" dirty="0"/>
              <a:t>Malnutrition &amp; dehydration increases risk of infection, delayed healing, falls and confusion </a:t>
            </a:r>
          </a:p>
          <a:p>
            <a:r>
              <a:rPr lang="en-GB" sz="1800" dirty="0"/>
              <a:t>MUST assessment should be completed within 24hrs in the acute setting and weekly thereafter. It should be completed at first community visit and repeated where there is clinical concern. </a:t>
            </a:r>
          </a:p>
          <a:p>
            <a:r>
              <a:rPr lang="en-GB" sz="1800" dirty="0"/>
              <a:t>Adults with a pressure ulcer should be offered referral to a dietician or clinician trained to complete a comprehensive nutritional assessment.  </a:t>
            </a:r>
          </a:p>
          <a:p>
            <a:r>
              <a:rPr lang="en-GB" sz="1800" dirty="0"/>
              <a:t>Individuals who are it risk of malnourishment should have an individualised care plan </a:t>
            </a:r>
          </a:p>
        </p:txBody>
      </p:sp>
      <p:sp>
        <p:nvSpPr>
          <p:cNvPr id="4107" name="Oval 4106">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Freeform: Shape 4108">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4098" name="Picture 2" descr="Fruits and Vegetables Help Reduce Future Heart Risk | CardioSmart –  American College of Cardiology">
            <a:extLst>
              <a:ext uri="{FF2B5EF4-FFF2-40B4-BE49-F238E27FC236}">
                <a16:creationId xmlns:a16="http://schemas.microsoft.com/office/drawing/2014/main" id="{F934DDE2-887A-6FE8-88F7-234BD2BA60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2"/>
          <a:stretch/>
        </p:blipFill>
        <p:spPr bwMode="auto">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111" name="Freeform: Shape 4110">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4113" name="Straight Connector 4112">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115" name="Freeform: Shape 4114">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17" name="Freeform: Shape 4116">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4111367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7" name="Rectangle 1039">
            <a:extLst>
              <a:ext uri="{FF2B5EF4-FFF2-40B4-BE49-F238E27FC236}">
                <a16:creationId xmlns:a16="http://schemas.microsoft.com/office/drawing/2014/main" id="{C9B9F33B-F0CC-4410-85D0-1B957DF43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F9C052-83A7-3C79-F2D9-61E472F9B5B9}"/>
              </a:ext>
            </a:extLst>
          </p:cNvPr>
          <p:cNvSpPr>
            <a:spLocks noGrp="1"/>
          </p:cNvSpPr>
          <p:nvPr>
            <p:ph type="title"/>
          </p:nvPr>
        </p:nvSpPr>
        <p:spPr>
          <a:xfrm>
            <a:off x="838201" y="365125"/>
            <a:ext cx="5393360" cy="1325563"/>
          </a:xfrm>
        </p:spPr>
        <p:txBody>
          <a:bodyPr>
            <a:normAutofit/>
          </a:bodyPr>
          <a:lstStyle/>
          <a:p>
            <a:r>
              <a:rPr lang="en-GB"/>
              <a:t>K= Keep Moving </a:t>
            </a:r>
            <a:endParaRPr lang="en-GB" dirty="0"/>
          </a:p>
        </p:txBody>
      </p:sp>
      <p:sp>
        <p:nvSpPr>
          <p:cNvPr id="1049" name="Freeform: Shape 1041">
            <a:extLst>
              <a:ext uri="{FF2B5EF4-FFF2-40B4-BE49-F238E27FC236}">
                <a16:creationId xmlns:a16="http://schemas.microsoft.com/office/drawing/2014/main" id="{55CB1B7E-4B0B-4E99-9560-9667270DA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796A97C-FFEB-9D4E-5329-FEFC61DAFCE6}"/>
              </a:ext>
            </a:extLst>
          </p:cNvPr>
          <p:cNvSpPr>
            <a:spLocks noGrp="1"/>
          </p:cNvSpPr>
          <p:nvPr>
            <p:ph idx="1"/>
          </p:nvPr>
        </p:nvSpPr>
        <p:spPr>
          <a:xfrm>
            <a:off x="838200" y="1825625"/>
            <a:ext cx="5393361" cy="4351338"/>
          </a:xfrm>
        </p:spPr>
        <p:txBody>
          <a:bodyPr>
            <a:normAutofit fontScale="92500"/>
          </a:bodyPr>
          <a:lstStyle/>
          <a:p>
            <a:r>
              <a:rPr lang="en-GB" sz="2000" b="1" dirty="0"/>
              <a:t>Repositioning is one of the most effective interventions in pressure ulcer prevention </a:t>
            </a:r>
          </a:p>
          <a:p>
            <a:pPr lvl="1"/>
            <a:r>
              <a:rPr lang="en-GB" sz="1600" b="1" dirty="0"/>
              <a:t>Repositioning frequency based on individual assessment</a:t>
            </a:r>
          </a:p>
          <a:p>
            <a:r>
              <a:rPr lang="en-GB" sz="2000" b="1" dirty="0"/>
              <a:t>Good moving and handling is crucial</a:t>
            </a:r>
          </a:p>
          <a:p>
            <a:pPr lvl="1"/>
            <a:r>
              <a:rPr lang="en-GB" sz="2000" dirty="0"/>
              <a:t>Full length slide sheets</a:t>
            </a:r>
          </a:p>
          <a:p>
            <a:pPr lvl="1"/>
            <a:r>
              <a:rPr lang="en-GB" sz="2000" dirty="0"/>
              <a:t>Utilise 30 degree tilt when reposition </a:t>
            </a:r>
          </a:p>
          <a:p>
            <a:pPr lvl="1"/>
            <a:r>
              <a:rPr lang="en-GB" sz="2000" dirty="0"/>
              <a:t>Apply knee brake to reduce shearing damage </a:t>
            </a:r>
          </a:p>
          <a:p>
            <a:pPr lvl="1"/>
            <a:r>
              <a:rPr lang="en-GB" sz="2000" dirty="0"/>
              <a:t>Consider lateral turning system to compliment repositioning regime</a:t>
            </a:r>
          </a:p>
          <a:p>
            <a:r>
              <a:rPr lang="en-GB" sz="2000" b="1" dirty="0"/>
              <a:t>Refer to wider MDT</a:t>
            </a:r>
          </a:p>
          <a:p>
            <a:pPr lvl="1"/>
            <a:r>
              <a:rPr lang="en-GB" sz="2000" dirty="0"/>
              <a:t>Physiotherapy to optimise mobility </a:t>
            </a:r>
          </a:p>
          <a:p>
            <a:pPr lvl="1"/>
            <a:r>
              <a:rPr lang="en-GB" sz="2000" dirty="0"/>
              <a:t>Occupational therapy for adaptations to increase independence</a:t>
            </a:r>
          </a:p>
        </p:txBody>
      </p:sp>
      <p:sp>
        <p:nvSpPr>
          <p:cNvPr id="1051" name="Oval 1043">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631" y="2700688"/>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0" descr="Toto Lateral Turning System | Health and Care">
            <a:extLst>
              <a:ext uri="{FF2B5EF4-FFF2-40B4-BE49-F238E27FC236}">
                <a16:creationId xmlns:a16="http://schemas.microsoft.com/office/drawing/2014/main" id="{0278A36F-4BB0-2263-66A7-746F02F45A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3"/>
          <a:stretch/>
        </p:blipFill>
        <p:spPr bwMode="auto">
          <a:xfrm>
            <a:off x="5460579" y="3877970"/>
            <a:ext cx="3096807" cy="309680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1046" name="Freeform: Shape 1045">
            <a:extLst>
              <a:ext uri="{FF2B5EF4-FFF2-40B4-BE49-F238E27FC236}">
                <a16:creationId xmlns:a16="http://schemas.microsoft.com/office/drawing/2014/main" id="{196DE3D2-178D-4017-842D-87C88CE92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3881"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048" name="Straight Connector 1047">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55865" y="1026771"/>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pic>
        <p:nvPicPr>
          <p:cNvPr id="1026" name="Picture 2" descr="Repositioning Patients to Prevent Pressure Injuries | Shield HealthCare">
            <a:extLst>
              <a:ext uri="{FF2B5EF4-FFF2-40B4-BE49-F238E27FC236}">
                <a16:creationId xmlns:a16="http://schemas.microsoft.com/office/drawing/2014/main" id="{A7F26680-DCF9-8750-FD6E-1792C2CBC3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78" r="16639" b="-1"/>
          <a:stretch/>
        </p:blipFill>
        <p:spPr bwMode="auto">
          <a:xfrm>
            <a:off x="7294083" y="855614"/>
            <a:ext cx="4316234" cy="3430580"/>
          </a:xfrm>
          <a:custGeom>
            <a:avLst/>
            <a:gdLst/>
            <a:ahLst/>
            <a:cxnLst/>
            <a:rect l="l" t="t" r="r" b="b"/>
            <a:pathLst>
              <a:path w="2733741" h="2172801">
                <a:moveTo>
                  <a:pt x="1366871" y="0"/>
                </a:moveTo>
                <a:cubicBezTo>
                  <a:pt x="2121772" y="0"/>
                  <a:pt x="2733741" y="595368"/>
                  <a:pt x="2733741" y="1329791"/>
                </a:cubicBezTo>
                <a:cubicBezTo>
                  <a:pt x="2733741" y="1605200"/>
                  <a:pt x="2647683" y="1861054"/>
                  <a:pt x="2500301" y="2073290"/>
                </a:cubicBezTo>
                <a:lnTo>
                  <a:pt x="2423813" y="2172801"/>
                </a:lnTo>
                <a:lnTo>
                  <a:pt x="309928" y="2172801"/>
                </a:lnTo>
                <a:lnTo>
                  <a:pt x="233440" y="2073290"/>
                </a:lnTo>
                <a:cubicBezTo>
                  <a:pt x="86058" y="1861054"/>
                  <a:pt x="0" y="1605200"/>
                  <a:pt x="0" y="1329791"/>
                </a:cubicBezTo>
                <a:cubicBezTo>
                  <a:pt x="0" y="595368"/>
                  <a:pt x="611969" y="0"/>
                  <a:pt x="1366871" y="0"/>
                </a:cubicBezTo>
                <a:close/>
              </a:path>
            </a:pathLst>
          </a:custGeom>
          <a:noFill/>
          <a:extLst>
            <a:ext uri="{909E8E84-426E-40DD-AFC4-6F175D3DCCD1}">
              <a14:hiddenFill xmlns:a14="http://schemas.microsoft.com/office/drawing/2010/main">
                <a:solidFill>
                  <a:srgbClr val="FFFFFF"/>
                </a:solidFill>
              </a14:hiddenFill>
            </a:ext>
          </a:extLst>
        </p:spPr>
      </p:pic>
      <p:sp>
        <p:nvSpPr>
          <p:cNvPr id="1050" name="Arc 1049">
            <a:extLst>
              <a:ext uri="{FF2B5EF4-FFF2-40B4-BE49-F238E27FC236}">
                <a16:creationId xmlns:a16="http://schemas.microsoft.com/office/drawing/2014/main" id="{034ACCCC-54D4-4F78-9B85-4A34FEBAA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54998">
            <a:off x="6055857" y="4209253"/>
            <a:ext cx="3868217" cy="3868217"/>
          </a:xfrm>
          <a:prstGeom prst="arc">
            <a:avLst>
              <a:gd name="adj1" fmla="val 16200000"/>
              <a:gd name="adj2" fmla="val 20479261"/>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52" name="Freeform: Shape 1051">
            <a:extLst>
              <a:ext uri="{FF2B5EF4-FFF2-40B4-BE49-F238E27FC236}">
                <a16:creationId xmlns:a16="http://schemas.microsoft.com/office/drawing/2014/main" id="{72413CFE-8B8A-45C9-B7BA-CF49986D4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699264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9591A4-4EA4-026E-E96B-FC65C26163F6}"/>
              </a:ext>
            </a:extLst>
          </p:cNvPr>
          <p:cNvSpPr>
            <a:spLocks noGrp="1"/>
          </p:cNvSpPr>
          <p:nvPr>
            <p:ph type="title"/>
          </p:nvPr>
        </p:nvSpPr>
        <p:spPr>
          <a:xfrm>
            <a:off x="838200" y="556995"/>
            <a:ext cx="10515600" cy="1133693"/>
          </a:xfrm>
        </p:spPr>
        <p:txBody>
          <a:bodyPr>
            <a:normAutofit/>
          </a:bodyPr>
          <a:lstStyle/>
          <a:p>
            <a:r>
              <a:rPr lang="en-GB" sz="5200" dirty="0">
                <a:solidFill>
                  <a:srgbClr val="FF0000"/>
                </a:solidFill>
              </a:rPr>
              <a:t>G</a:t>
            </a:r>
            <a:r>
              <a:rPr lang="en-GB" sz="5200" dirty="0"/>
              <a:t>= Giving information </a:t>
            </a:r>
          </a:p>
        </p:txBody>
      </p:sp>
      <p:graphicFrame>
        <p:nvGraphicFramePr>
          <p:cNvPr id="14" name="Content Placeholder 2">
            <a:extLst>
              <a:ext uri="{FF2B5EF4-FFF2-40B4-BE49-F238E27FC236}">
                <a16:creationId xmlns:a16="http://schemas.microsoft.com/office/drawing/2014/main" id="{4FC683F8-19A5-674D-F009-549489DE3C2D}"/>
              </a:ext>
            </a:extLst>
          </p:cNvPr>
          <p:cNvGraphicFramePr>
            <a:graphicFrameLocks noGrp="1"/>
          </p:cNvGraphicFramePr>
          <p:nvPr>
            <p:ph idx="1"/>
            <p:extLst>
              <p:ext uri="{D42A27DB-BD31-4B8C-83A1-F6EECF244321}">
                <p14:modId xmlns:p14="http://schemas.microsoft.com/office/powerpoint/2010/main" val="153854256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8781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DA38ED-F170-394B-1A26-70381D431C7B}"/>
              </a:ext>
            </a:extLst>
          </p:cNvPr>
          <p:cNvSpPr>
            <a:spLocks noGrp="1"/>
          </p:cNvSpPr>
          <p:nvPr>
            <p:ph type="title"/>
          </p:nvPr>
        </p:nvSpPr>
        <p:spPr>
          <a:xfrm>
            <a:off x="1389278" y="1233241"/>
            <a:ext cx="3240506" cy="4064628"/>
          </a:xfrm>
        </p:spPr>
        <p:txBody>
          <a:bodyPr>
            <a:normAutofit/>
          </a:bodyPr>
          <a:lstStyle/>
          <a:p>
            <a:r>
              <a:rPr lang="en-GB">
                <a:solidFill>
                  <a:srgbClr val="FFFFFF"/>
                </a:solidFill>
              </a:rPr>
              <a:t>Summary </a:t>
            </a:r>
          </a:p>
        </p:txBody>
      </p:sp>
      <p:sp>
        <p:nvSpPr>
          <p:cNvPr id="40" name="Freeform: Shape 39">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2FB5824-BF74-D7A3-EFA2-03BB44544189}"/>
              </a:ext>
            </a:extLst>
          </p:cNvPr>
          <p:cNvSpPr>
            <a:spLocks noGrp="1"/>
          </p:cNvSpPr>
          <p:nvPr>
            <p:ph idx="1"/>
          </p:nvPr>
        </p:nvSpPr>
        <p:spPr>
          <a:xfrm>
            <a:off x="6096000" y="820880"/>
            <a:ext cx="5257799" cy="5788264"/>
          </a:xfrm>
        </p:spPr>
        <p:txBody>
          <a:bodyPr anchor="t">
            <a:normAutofit lnSpcReduction="10000"/>
          </a:bodyPr>
          <a:lstStyle/>
          <a:p>
            <a:r>
              <a:rPr lang="en-GB" sz="2000" dirty="0"/>
              <a:t>Many pressure ulcers are preventable with early intervention</a:t>
            </a:r>
          </a:p>
          <a:p>
            <a:r>
              <a:rPr lang="en-GB" sz="2000" dirty="0"/>
              <a:t>ASSKING framework should be used to guide and support clinicians holistic assessment in the prevention of pressure ulcers</a:t>
            </a:r>
          </a:p>
          <a:p>
            <a:r>
              <a:rPr lang="en-GB" sz="2000" dirty="0"/>
              <a:t>Result of assessment should trigger intervention. </a:t>
            </a:r>
          </a:p>
          <a:p>
            <a:r>
              <a:rPr lang="en-GB" sz="2000" dirty="0"/>
              <a:t>Incontinence management is a crucial element of pressure ulcer prevention. </a:t>
            </a:r>
          </a:p>
          <a:p>
            <a:r>
              <a:rPr lang="en-GB" sz="2000" dirty="0"/>
              <a:t>Differentiation of pressure damage from MASD IAD is challenging and requires holistic assessment. </a:t>
            </a:r>
          </a:p>
          <a:p>
            <a:r>
              <a:rPr lang="en-GB" sz="2000" dirty="0"/>
              <a:t>Both pressure damage and MASD effect a patients quality of life.</a:t>
            </a:r>
          </a:p>
          <a:p>
            <a:r>
              <a:rPr lang="en-GB" sz="2000" dirty="0"/>
              <a:t>MASD and category 2 pressure ulcers and above require an incident report. </a:t>
            </a:r>
          </a:p>
          <a:p>
            <a:r>
              <a:rPr lang="en-GB" sz="2000" dirty="0"/>
              <a:t>MDT working is required to preserve patient safety and prevent pressure ulcers.</a:t>
            </a:r>
          </a:p>
        </p:txBody>
      </p:sp>
      <p:sp>
        <p:nvSpPr>
          <p:cNvPr id="46" name="Freeform: Shape 45">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70690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05" name="Rectangle 7204">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52FF24-37FC-4E68-F637-F3D657BF34EB}"/>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6000"/>
              <a:t>Thank you</a:t>
            </a:r>
          </a:p>
        </p:txBody>
      </p:sp>
      <p:sp>
        <p:nvSpPr>
          <p:cNvPr id="3" name="Content Placeholder 2">
            <a:extLst>
              <a:ext uri="{FF2B5EF4-FFF2-40B4-BE49-F238E27FC236}">
                <a16:creationId xmlns:a16="http://schemas.microsoft.com/office/drawing/2014/main" id="{4F11285A-11FF-E559-D856-8F27CB740328}"/>
              </a:ext>
            </a:extLst>
          </p:cNvPr>
          <p:cNvSpPr>
            <a:spLocks noGrp="1"/>
          </p:cNvSpPr>
          <p:nvPr>
            <p:ph idx="1"/>
          </p:nvPr>
        </p:nvSpPr>
        <p:spPr>
          <a:xfrm>
            <a:off x="6194715" y="3836197"/>
            <a:ext cx="5334931" cy="2189214"/>
          </a:xfrm>
        </p:spPr>
        <p:txBody>
          <a:bodyPr vert="horz" lIns="91440" tIns="45720" rIns="91440" bIns="45720" rtlCol="0">
            <a:normAutofit/>
          </a:bodyPr>
          <a:lstStyle/>
          <a:p>
            <a:pPr marL="0" indent="0" algn="ctr">
              <a:buNone/>
            </a:pPr>
            <a:r>
              <a:rPr lang="en-US" sz="2400"/>
              <a:t>Any questions? </a:t>
            </a:r>
          </a:p>
        </p:txBody>
      </p:sp>
      <p:sp>
        <p:nvSpPr>
          <p:cNvPr id="7207" name="Freeform: Shape 7206">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09" name="Freeform: Shape 7208">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7211" name="Freeform: Shape 7210">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13" name="Freeform: Shape 7212">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7215" name="Freeform: Shape 7214">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7170" name="Picture 2" descr="National audit of pressure ulcer prevalence in England: a cross sectional  study">
            <a:extLst>
              <a:ext uri="{FF2B5EF4-FFF2-40B4-BE49-F238E27FC236}">
                <a16:creationId xmlns:a16="http://schemas.microsoft.com/office/drawing/2014/main" id="{384DFFA2-DD91-4612-D24D-7D8CA647E2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62" r="811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7217" name="Freeform: Shape 7216">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61860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2040</TotalTime>
  <Words>3569</Words>
  <Application>Microsoft Office PowerPoint</Application>
  <PresentationFormat>Widescreen</PresentationFormat>
  <Paragraphs>360</Paragraphs>
  <Slides>33</Slides>
  <Notes>31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Aharoni</vt:lpstr>
      <vt:lpstr>Arial</vt:lpstr>
      <vt:lpstr>Arial</vt:lpstr>
      <vt:lpstr>BlinkMacSystemFont</vt:lpstr>
      <vt:lpstr>Calibri</vt:lpstr>
      <vt:lpstr>Calibri Light</vt:lpstr>
      <vt:lpstr>Georgia</vt:lpstr>
      <vt:lpstr>Google Sans</vt:lpstr>
      <vt:lpstr>Inter</vt:lpstr>
      <vt:lpstr>Lora</vt:lpstr>
      <vt:lpstr>open sans</vt:lpstr>
      <vt:lpstr>Office Theme</vt:lpstr>
      <vt:lpstr>PowerPoint Presentation</vt:lpstr>
      <vt:lpstr>PowerPoint Presentation</vt:lpstr>
      <vt:lpstr>Prevention, diagnosis and management of pressure ulcers</vt:lpstr>
      <vt:lpstr>Learning Outcomes </vt:lpstr>
      <vt:lpstr>Why do we need to protect patients from Pressure Damage? </vt:lpstr>
      <vt:lpstr>Definition of a Pressure Ulcer </vt:lpstr>
      <vt:lpstr>Pressure damage cycle </vt:lpstr>
      <vt:lpstr>ASSKING Framework  (NHSE, 2018)</vt:lpstr>
      <vt:lpstr>A= Assessment</vt:lpstr>
      <vt:lpstr>When should we risk assess?</vt:lpstr>
      <vt:lpstr>Pressure Ulcers: Risk Factors</vt:lpstr>
      <vt:lpstr>Vulnerable pressure areas – A BEST SHOT </vt:lpstr>
      <vt:lpstr>What are we looking for?</vt:lpstr>
      <vt:lpstr>Blanching Erythema</vt:lpstr>
      <vt:lpstr>Category 1 Pressure Ulcer </vt:lpstr>
      <vt:lpstr>Category 2 Pressure Ulcer </vt:lpstr>
      <vt:lpstr>Category 3 Pressure ulcer </vt:lpstr>
      <vt:lpstr>Category 4 Pressure Ulcer </vt:lpstr>
      <vt:lpstr>Deep Tissue Injury (DTI)</vt:lpstr>
      <vt:lpstr>Unstageable Pressure Ulcer </vt:lpstr>
      <vt:lpstr>S = Surface</vt:lpstr>
      <vt:lpstr>S= Surface continued </vt:lpstr>
      <vt:lpstr>I = Incontinence</vt:lpstr>
      <vt:lpstr>PowerPoint Presentation</vt:lpstr>
      <vt:lpstr>Incontinence Associated Dermatitis (IAD)</vt:lpstr>
      <vt:lpstr>Prevention and Management of IAD</vt:lpstr>
      <vt:lpstr>Avoid…</vt:lpstr>
      <vt:lpstr> Incontinence Associated Dermatitis vs Pressure Damage</vt:lpstr>
      <vt:lpstr>N= Nutrition</vt:lpstr>
      <vt:lpstr>K= Keep Moving </vt:lpstr>
      <vt:lpstr>G= Giving information </vt:lpstr>
      <vt:lpstr>Summary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Prevention, diagnosis and management of pressure ulcers</dc:title>
  <dc:creator>Claire Spence</dc:creator>
  <cp:lastModifiedBy>Claire Spence</cp:lastModifiedBy>
  <cp:revision>29</cp:revision>
  <cp:lastPrinted>2023-03-27T08:08:08Z</cp:lastPrinted>
  <dcterms:created xsi:type="dcterms:W3CDTF">2023-03-25T15:34:32Z</dcterms:created>
  <dcterms:modified xsi:type="dcterms:W3CDTF">2023-03-27T11:32:48Z</dcterms:modified>
</cp:coreProperties>
</file>