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4" r:id="rId3"/>
    <p:sldId id="257" r:id="rId4"/>
    <p:sldId id="259" r:id="rId5"/>
    <p:sldId id="260" r:id="rId6"/>
    <p:sldId id="313" r:id="rId7"/>
    <p:sldId id="262" r:id="rId8"/>
    <p:sldId id="263" r:id="rId9"/>
    <p:sldId id="266" r:id="rId10"/>
    <p:sldId id="267" r:id="rId11"/>
    <p:sldId id="311" r:id="rId12"/>
    <p:sldId id="268" r:id="rId13"/>
    <p:sldId id="276" r:id="rId14"/>
    <p:sldId id="277" r:id="rId15"/>
    <p:sldId id="278" r:id="rId16"/>
    <p:sldId id="279" r:id="rId17"/>
    <p:sldId id="284" r:id="rId18"/>
    <p:sldId id="286" r:id="rId19"/>
    <p:sldId id="288" r:id="rId20"/>
    <p:sldId id="289"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5" r:id="rId35"/>
    <p:sldId id="310" r:id="rId36"/>
    <p:sldId id="315" r:id="rId37"/>
    <p:sldId id="316" r:id="rId38"/>
    <p:sldId id="306" r:id="rId39"/>
    <p:sldId id="307" r:id="rId40"/>
    <p:sldId id="308" r:id="rId41"/>
    <p:sldId id="309" r:id="rId42"/>
    <p:sldId id="31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C8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BFFC3-678B-F764-92CC-6363B94F76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808D86-04BD-97B9-D4B7-524CE57CB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197EE29-3347-EEB5-C66D-53F0BE262093}"/>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5" name="Footer Placeholder 4">
            <a:extLst>
              <a:ext uri="{FF2B5EF4-FFF2-40B4-BE49-F238E27FC236}">
                <a16:creationId xmlns:a16="http://schemas.microsoft.com/office/drawing/2014/main" id="{1B2F6882-3925-6EF5-2B6A-BEAE8145A6B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DBAF4CB-2EFB-2ED7-CFF2-9250BDB20034}"/>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3951933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1B0F7-B24B-6761-67ED-4C0B76DA47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075FC65-5308-0F06-30C5-3508DF44A0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A4B5B5-7A33-C8B2-B33C-6D810B30963A}"/>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5" name="Footer Placeholder 4">
            <a:extLst>
              <a:ext uri="{FF2B5EF4-FFF2-40B4-BE49-F238E27FC236}">
                <a16:creationId xmlns:a16="http://schemas.microsoft.com/office/drawing/2014/main" id="{6F03DF95-6472-8439-E92E-469A8BF684A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F4E95FE-654C-520C-797D-A7AF34E438E9}"/>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2588078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ED32-7893-297D-C3F8-D0627967AD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83E822B-C3AB-D008-971F-5C76C7DE9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8D444-F443-959B-A2B0-FB05105DEFDF}"/>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5" name="Footer Placeholder 4">
            <a:extLst>
              <a:ext uri="{FF2B5EF4-FFF2-40B4-BE49-F238E27FC236}">
                <a16:creationId xmlns:a16="http://schemas.microsoft.com/office/drawing/2014/main" id="{67AB0DAD-EEB3-CD52-88F5-2E2829E2863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5568E6D-0B36-8A53-E445-5EC1BEE10263}"/>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328013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513C-1455-F9CF-8552-4C2DA31F2EB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735897-FE8D-1DD7-7B01-09A3809719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84CE5AA-A2A8-7429-718A-97E9801504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CDFF09F-9FD4-4812-B356-32E419061B5D}"/>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6" name="Footer Placeholder 5">
            <a:extLst>
              <a:ext uri="{FF2B5EF4-FFF2-40B4-BE49-F238E27FC236}">
                <a16:creationId xmlns:a16="http://schemas.microsoft.com/office/drawing/2014/main" id="{EF5E6A2B-8AE2-203A-59C5-772FC6A182B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E131046-6F14-4976-8691-E016A884117E}"/>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4100816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FD9E-2E34-C4EF-0EFE-6BE699DA86A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6DEAC4-7C1B-F04F-5472-0EC8B3106D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905624-8293-6E2B-00DF-7799821368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D3063E-CBD7-C563-0AE5-C046A1D3D1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010EA4-3B32-E4D9-2CFD-E87DAFFB8C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88A113-7C50-30B3-BCEC-02B81DA2A608}"/>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8" name="Footer Placeholder 7">
            <a:extLst>
              <a:ext uri="{FF2B5EF4-FFF2-40B4-BE49-F238E27FC236}">
                <a16:creationId xmlns:a16="http://schemas.microsoft.com/office/drawing/2014/main" id="{2DA06BE4-17D2-E76A-C7BE-FA6145DAC508}"/>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F3A09F9-3866-4E1C-C0D6-B4F3080D810B}"/>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306530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FB3C-A8B7-EDAB-A096-D797212900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7726544-337E-A846-215E-B662C7D8E2D9}"/>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4" name="Footer Placeholder 3">
            <a:extLst>
              <a:ext uri="{FF2B5EF4-FFF2-40B4-BE49-F238E27FC236}">
                <a16:creationId xmlns:a16="http://schemas.microsoft.com/office/drawing/2014/main" id="{BDFE05EF-E968-F906-113F-910657FB15D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1F21C0D-1B00-4DE7-2942-11A3AA01BBEB}"/>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2027098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AF7A6D-99CF-E5DB-82E1-89853F939393}"/>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3" name="Footer Placeholder 2">
            <a:extLst>
              <a:ext uri="{FF2B5EF4-FFF2-40B4-BE49-F238E27FC236}">
                <a16:creationId xmlns:a16="http://schemas.microsoft.com/office/drawing/2014/main" id="{6C040CD3-371D-4037-F6B4-50397DBA7872}"/>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59EA45AE-C700-4F12-ADC5-F91777DACFD3}"/>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1647964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4D4F-1A06-170D-A4B0-D1DAEF24ED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59C7425-0916-FEB6-4FF9-B0DA988D1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FDBAAE6-C740-F10A-54F1-852A42DB39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E368E6-C1B5-65F1-06C6-6645415156A4}"/>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6" name="Footer Placeholder 5">
            <a:extLst>
              <a:ext uri="{FF2B5EF4-FFF2-40B4-BE49-F238E27FC236}">
                <a16:creationId xmlns:a16="http://schemas.microsoft.com/office/drawing/2014/main" id="{9F6D75C7-4CD6-3273-A93C-EF1380E3B5F3}"/>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2DFDBE3-4316-505D-6BF9-CEBCB0AB0BE1}"/>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509723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B849-78CD-BD3A-5781-844632E6BC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455BF4-E77E-2163-23DB-AB3F794502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A46F12A6-8999-7A2A-E7CA-DB9819768D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8BA466-B8B1-3612-0488-B854C47EDF3D}"/>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6" name="Footer Placeholder 5">
            <a:extLst>
              <a:ext uri="{FF2B5EF4-FFF2-40B4-BE49-F238E27FC236}">
                <a16:creationId xmlns:a16="http://schemas.microsoft.com/office/drawing/2014/main" id="{991912FF-A52F-4C93-7436-446E2097A65F}"/>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C2B4EEB-D719-BE05-8BE0-E90F92BEBCAC}"/>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3690603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77A6-E5D5-1A5E-0672-C121783021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0EEEE2-4E0F-5924-A115-F37BA7B3B3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BFDE1E-15EC-1F36-9981-EF8110373247}"/>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5" name="Footer Placeholder 4">
            <a:extLst>
              <a:ext uri="{FF2B5EF4-FFF2-40B4-BE49-F238E27FC236}">
                <a16:creationId xmlns:a16="http://schemas.microsoft.com/office/drawing/2014/main" id="{BAACDA35-297C-068E-C0B9-763FA314967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52DBBE8-14FD-D706-2408-9E47894FEA71}"/>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1988578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B57DD4-917C-36EA-EA7C-99546C3E14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27AF11-9AAA-1F8A-D7AF-0EC6C82B03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FB0D94-9B75-8331-9DE3-62BC4987D71E}"/>
              </a:ext>
            </a:extLst>
          </p:cNvPr>
          <p:cNvSpPr>
            <a:spLocks noGrp="1"/>
          </p:cNvSpPr>
          <p:nvPr>
            <p:ph type="dt" sz="half" idx="10"/>
          </p:nvPr>
        </p:nvSpPr>
        <p:spPr/>
        <p:txBody>
          <a:bodyPr/>
          <a:lstStyle/>
          <a:p>
            <a:fld id="{7F739661-78F1-4C23-BA55-78DA3AD58D02}" type="datetimeFigureOut">
              <a:rPr lang="en-GB" smtClean="0"/>
              <a:t>17/05/2022</a:t>
            </a:fld>
            <a:endParaRPr lang="en-GB" dirty="0"/>
          </a:p>
        </p:txBody>
      </p:sp>
      <p:sp>
        <p:nvSpPr>
          <p:cNvPr id="5" name="Footer Placeholder 4">
            <a:extLst>
              <a:ext uri="{FF2B5EF4-FFF2-40B4-BE49-F238E27FC236}">
                <a16:creationId xmlns:a16="http://schemas.microsoft.com/office/drawing/2014/main" id="{CDB5E307-88C2-694E-E65E-48B7DAB0065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5769A58-8001-A9AB-4A39-B75B52349837}"/>
              </a:ext>
            </a:extLst>
          </p:cNvPr>
          <p:cNvSpPr>
            <a:spLocks noGrp="1"/>
          </p:cNvSpPr>
          <p:nvPr>
            <p:ph type="sldNum" sz="quarter" idx="12"/>
          </p:nvPr>
        </p:nvSpPr>
        <p:spPr/>
        <p:txBody>
          <a:bodyPr/>
          <a:lstStyle/>
          <a:p>
            <a:fld id="{70828E77-BFC0-40F2-9559-1356E4F4F223}" type="slidenum">
              <a:rPr lang="en-GB" smtClean="0"/>
              <a:t>‹#›</a:t>
            </a:fld>
            <a:endParaRPr lang="en-GB" dirty="0"/>
          </a:p>
        </p:txBody>
      </p:sp>
    </p:spTree>
    <p:extLst>
      <p:ext uri="{BB962C8B-B14F-4D97-AF65-F5344CB8AC3E}">
        <p14:creationId xmlns:p14="http://schemas.microsoft.com/office/powerpoint/2010/main" val="1162260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133DD0-300B-4BDA-790A-7999FD57CB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CC85F0-7120-BB54-D7B8-69D6687905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B525D0-A603-80DB-AD32-DD156FF962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39661-78F1-4C23-BA55-78DA3AD58D02}" type="datetimeFigureOut">
              <a:rPr lang="en-GB" smtClean="0"/>
              <a:t>17/05/2022</a:t>
            </a:fld>
            <a:endParaRPr lang="en-GB" dirty="0"/>
          </a:p>
        </p:txBody>
      </p:sp>
      <p:sp>
        <p:nvSpPr>
          <p:cNvPr id="5" name="Footer Placeholder 4">
            <a:extLst>
              <a:ext uri="{FF2B5EF4-FFF2-40B4-BE49-F238E27FC236}">
                <a16:creationId xmlns:a16="http://schemas.microsoft.com/office/drawing/2014/main" id="{2E7EBE8D-F7E9-9B34-DABD-96D0E5CBA9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577DE216-6470-FAB9-81D1-A4FDC776E1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28E77-BFC0-40F2-9559-1356E4F4F223}" type="slidenum">
              <a:rPr lang="en-GB" smtClean="0"/>
              <a:t>‹#›</a:t>
            </a:fld>
            <a:endParaRPr lang="en-GB" dirty="0"/>
          </a:p>
        </p:txBody>
      </p:sp>
      <p:pic>
        <p:nvPicPr>
          <p:cNvPr id="7" name="Picture 6" descr="logo">
            <a:extLst>
              <a:ext uri="{FF2B5EF4-FFF2-40B4-BE49-F238E27FC236}">
                <a16:creationId xmlns:a16="http://schemas.microsoft.com/office/drawing/2014/main" id="{A7A98578-82B2-A670-38AB-2E18B7A19E3A}"/>
              </a:ext>
            </a:extLst>
          </p:cNvPr>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492296" y="230188"/>
            <a:ext cx="2741930" cy="914400"/>
          </a:xfrm>
          <a:prstGeom prst="rect">
            <a:avLst/>
          </a:prstGeom>
          <a:noFill/>
          <a:ln>
            <a:noFill/>
          </a:ln>
        </p:spPr>
      </p:pic>
      <p:pic>
        <p:nvPicPr>
          <p:cNvPr id="8" name="Picture 7" descr="C:\Users\tr96348\AppData\Local\Microsoft\Windows\INetCache\Content.MSO\50AF2676.tmp">
            <a:extLst>
              <a:ext uri="{FF2B5EF4-FFF2-40B4-BE49-F238E27FC236}">
                <a16:creationId xmlns:a16="http://schemas.microsoft.com/office/drawing/2014/main" id="{CBF5DB9E-6899-8C3A-346C-EF82302E629C}"/>
              </a:ext>
            </a:extLst>
          </p:cNvPr>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9486594" y="185738"/>
            <a:ext cx="2446655" cy="863600"/>
          </a:xfrm>
          <a:prstGeom prst="rect">
            <a:avLst/>
          </a:prstGeom>
          <a:noFill/>
          <a:ln>
            <a:noFill/>
          </a:ln>
        </p:spPr>
      </p:pic>
    </p:spTree>
    <p:extLst>
      <p:ext uri="{BB962C8B-B14F-4D97-AF65-F5344CB8AC3E}">
        <p14:creationId xmlns:p14="http://schemas.microsoft.com/office/powerpoint/2010/main" val="427953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protect-eu.mimecast.com/s/825RCQ1k9S3wAoTrco0Y?domain=judiciary.u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FD2C-B9B5-C187-AD01-BF02ED295EE8}"/>
              </a:ext>
            </a:extLst>
          </p:cNvPr>
          <p:cNvSpPr>
            <a:spLocks noGrp="1"/>
          </p:cNvSpPr>
          <p:nvPr>
            <p:ph type="title"/>
          </p:nvPr>
        </p:nvSpPr>
        <p:spPr>
          <a:xfrm>
            <a:off x="838200" y="365125"/>
            <a:ext cx="10515600" cy="3660775"/>
          </a:xfrm>
        </p:spPr>
        <p:txBody>
          <a:bodyPr>
            <a:normAutofit fontScale="90000"/>
          </a:bodyPr>
          <a:lstStyle/>
          <a:p>
            <a:pPr algn="ctr"/>
            <a:br>
              <a:rPr lang="en-GB" dirty="0"/>
            </a:br>
            <a:br>
              <a:rPr lang="en-GB" dirty="0"/>
            </a:br>
            <a:br>
              <a:rPr lang="en-GB" dirty="0"/>
            </a:br>
            <a:br>
              <a:rPr lang="en-GB" dirty="0"/>
            </a:br>
            <a:br>
              <a:rPr lang="en-GB" dirty="0"/>
            </a:br>
            <a:r>
              <a:rPr lang="en-GB" sz="5300" b="1" dirty="0"/>
              <a:t>Fact-Finding Hearings (Private Law) </a:t>
            </a:r>
            <a:br>
              <a:rPr lang="en-GB" sz="5300" b="1" dirty="0"/>
            </a:br>
            <a:r>
              <a:rPr lang="en-GB" sz="5300" b="1" dirty="0"/>
              <a:t>Post </a:t>
            </a:r>
            <a:r>
              <a:rPr lang="en-GB" sz="5300" b="1" i="1" dirty="0"/>
              <a:t>Re H-N</a:t>
            </a:r>
            <a:br>
              <a:rPr lang="en-GB" b="1" dirty="0"/>
            </a:br>
            <a:br>
              <a:rPr lang="en-GB" b="1" dirty="0"/>
            </a:br>
            <a:r>
              <a:rPr lang="en-GB" sz="3600" b="1" dirty="0"/>
              <a:t>Laura Morley – Barrister at 4PB and</a:t>
            </a:r>
            <a:br>
              <a:rPr lang="en-GB" sz="3600" b="1" dirty="0"/>
            </a:br>
            <a:r>
              <a:rPr lang="en-GB" sz="3600" b="1" dirty="0"/>
              <a:t>Simon Craddock – Partner at Brethertons LLP</a:t>
            </a:r>
          </a:p>
        </p:txBody>
      </p:sp>
    </p:spTree>
    <p:extLst>
      <p:ext uri="{BB962C8B-B14F-4D97-AF65-F5344CB8AC3E}">
        <p14:creationId xmlns:p14="http://schemas.microsoft.com/office/powerpoint/2010/main" val="13224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B6D762-BE83-5DE0-289D-B842470B83B1}"/>
              </a:ext>
            </a:extLst>
          </p:cNvPr>
          <p:cNvSpPr txBox="1"/>
          <p:nvPr/>
        </p:nvSpPr>
        <p:spPr>
          <a:xfrm>
            <a:off x="519157" y="433138"/>
            <a:ext cx="6097424" cy="646331"/>
          </a:xfrm>
          <a:prstGeom prst="rect">
            <a:avLst/>
          </a:prstGeom>
          <a:noFill/>
        </p:spPr>
        <p:txBody>
          <a:bodyPr wrap="square">
            <a:spAutoFit/>
          </a:bodyPr>
          <a:lstStyle/>
          <a:p>
            <a:r>
              <a:rPr lang="en-GB" sz="3600" b="1" dirty="0"/>
              <a:t>Speakers</a:t>
            </a:r>
            <a:endParaRPr lang="en-GB" sz="3600" dirty="0"/>
          </a:p>
        </p:txBody>
      </p:sp>
      <p:pic>
        <p:nvPicPr>
          <p:cNvPr id="6" name="Picture 5" descr="A person in a suit smiling&#10;&#10;Description automatically generated with medium confidence">
            <a:extLst>
              <a:ext uri="{FF2B5EF4-FFF2-40B4-BE49-F238E27FC236}">
                <a16:creationId xmlns:a16="http://schemas.microsoft.com/office/drawing/2014/main" id="{84D81D01-2982-BF16-5F07-D311CA7AC29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11064" b="9929"/>
          <a:stretch/>
        </p:blipFill>
        <p:spPr>
          <a:xfrm>
            <a:off x="1988977" y="1496807"/>
            <a:ext cx="3446149" cy="4052395"/>
          </a:xfrm>
          <a:prstGeom prst="rect">
            <a:avLst/>
          </a:prstGeom>
        </p:spPr>
      </p:pic>
      <p:sp>
        <p:nvSpPr>
          <p:cNvPr id="8" name="TextBox 7">
            <a:extLst>
              <a:ext uri="{FF2B5EF4-FFF2-40B4-BE49-F238E27FC236}">
                <a16:creationId xmlns:a16="http://schemas.microsoft.com/office/drawing/2014/main" id="{26FBB759-853D-D340-2C2A-65731E83F76D}"/>
              </a:ext>
            </a:extLst>
          </p:cNvPr>
          <p:cNvSpPr txBox="1"/>
          <p:nvPr/>
        </p:nvSpPr>
        <p:spPr>
          <a:xfrm>
            <a:off x="5077546" y="5549202"/>
            <a:ext cx="6097424" cy="646331"/>
          </a:xfrm>
          <a:prstGeom prst="rect">
            <a:avLst/>
          </a:prstGeom>
          <a:noFill/>
        </p:spPr>
        <p:txBody>
          <a:bodyPr wrap="square">
            <a:spAutoFit/>
          </a:bodyPr>
          <a:lstStyle/>
          <a:p>
            <a:pPr algn="ctr"/>
            <a:r>
              <a:rPr lang="en-GB" sz="1800" b="1" dirty="0"/>
              <a:t>Laura Morley – Barrister </a:t>
            </a:r>
            <a:endParaRPr lang="en-GB" b="1" dirty="0"/>
          </a:p>
          <a:p>
            <a:pPr algn="ctr"/>
            <a:r>
              <a:rPr lang="en-GB" sz="1800" b="1" dirty="0"/>
              <a:t>4PB </a:t>
            </a:r>
            <a:endParaRPr lang="en-GB" dirty="0"/>
          </a:p>
        </p:txBody>
      </p:sp>
      <p:sp>
        <p:nvSpPr>
          <p:cNvPr id="10" name="TextBox 9">
            <a:extLst>
              <a:ext uri="{FF2B5EF4-FFF2-40B4-BE49-F238E27FC236}">
                <a16:creationId xmlns:a16="http://schemas.microsoft.com/office/drawing/2014/main" id="{1D8724E1-2E2E-5182-3332-150220AF8A57}"/>
              </a:ext>
            </a:extLst>
          </p:cNvPr>
          <p:cNvSpPr txBox="1"/>
          <p:nvPr/>
        </p:nvSpPr>
        <p:spPr>
          <a:xfrm>
            <a:off x="498463" y="5595368"/>
            <a:ext cx="6427176" cy="923330"/>
          </a:xfrm>
          <a:prstGeom prst="rect">
            <a:avLst/>
          </a:prstGeom>
          <a:noFill/>
        </p:spPr>
        <p:txBody>
          <a:bodyPr wrap="square">
            <a:spAutoFit/>
          </a:bodyPr>
          <a:lstStyle/>
          <a:p>
            <a:pPr algn="ctr"/>
            <a:r>
              <a:rPr lang="en-GB" sz="1800" b="1" dirty="0"/>
              <a:t>Simon Craddock – Partner </a:t>
            </a:r>
            <a:endParaRPr lang="en-GB" b="1" dirty="0"/>
          </a:p>
          <a:p>
            <a:pPr algn="ctr"/>
            <a:r>
              <a:rPr lang="en-GB" sz="1800" b="1" dirty="0"/>
              <a:t>Brethertons LLP</a:t>
            </a:r>
          </a:p>
          <a:p>
            <a:pPr algn="ctr"/>
            <a:r>
              <a:rPr lang="en-GB" b="1" dirty="0"/>
              <a:t>simoncraddock@brethertons.co.uk</a:t>
            </a:r>
            <a:endParaRPr lang="en-GB" dirty="0"/>
          </a:p>
        </p:txBody>
      </p:sp>
      <p:pic>
        <p:nvPicPr>
          <p:cNvPr id="1026" name="Picture 2" descr="https://www.4pb.com/wp-content/uploads/2021/10/Laura_Morley_profi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430" y="1496806"/>
            <a:ext cx="3305779" cy="406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99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321A8-EA8B-A1FB-360F-2949ECB9EEC5}"/>
              </a:ext>
            </a:extLst>
          </p:cNvPr>
          <p:cNvSpPr>
            <a:spLocks noGrp="1"/>
          </p:cNvSpPr>
          <p:nvPr>
            <p:ph type="title"/>
          </p:nvPr>
        </p:nvSpPr>
        <p:spPr>
          <a:xfrm>
            <a:off x="152400" y="198071"/>
            <a:ext cx="10515600" cy="1325563"/>
          </a:xfrm>
        </p:spPr>
        <p:txBody>
          <a:bodyPr/>
          <a:lstStyle/>
          <a:p>
            <a:r>
              <a:rPr lang="en-GB" b="1" dirty="0"/>
              <a:t>Today we will discuss:-</a:t>
            </a:r>
          </a:p>
        </p:txBody>
      </p:sp>
      <p:sp>
        <p:nvSpPr>
          <p:cNvPr id="3" name="Content Placeholder 2">
            <a:extLst>
              <a:ext uri="{FF2B5EF4-FFF2-40B4-BE49-F238E27FC236}">
                <a16:creationId xmlns:a16="http://schemas.microsoft.com/office/drawing/2014/main" id="{FEEEC3A7-8C9C-1919-9DB8-07F04880BF82}"/>
              </a:ext>
            </a:extLst>
          </p:cNvPr>
          <p:cNvSpPr>
            <a:spLocks noGrp="1"/>
          </p:cNvSpPr>
          <p:nvPr>
            <p:ph idx="1"/>
          </p:nvPr>
        </p:nvSpPr>
        <p:spPr/>
        <p:txBody>
          <a:bodyPr/>
          <a:lstStyle/>
          <a:p>
            <a:pPr marL="514350" indent="-514350">
              <a:buAutoNum type="alphaLcParenBoth"/>
            </a:pPr>
            <a:r>
              <a:rPr lang="en-GB" dirty="0"/>
              <a:t>Procedure</a:t>
            </a:r>
          </a:p>
          <a:p>
            <a:pPr marL="514350" indent="-514350">
              <a:buAutoNum type="alphaLcParenBoth"/>
            </a:pPr>
            <a:r>
              <a:rPr lang="en-GB" dirty="0"/>
              <a:t>Evolution of fact-finding hearings through case law</a:t>
            </a:r>
          </a:p>
          <a:p>
            <a:pPr marL="514350" indent="-514350">
              <a:buAutoNum type="alphaLcParenBoth"/>
            </a:pPr>
            <a:r>
              <a:rPr lang="en-GB" dirty="0"/>
              <a:t>Fact-finding hearings and domestic abuse in private law children proceedings – Guidance for Judges and Magistrates</a:t>
            </a:r>
          </a:p>
          <a:p>
            <a:pPr marL="514350" indent="-514350">
              <a:buAutoNum type="alphaLcParenBoth"/>
            </a:pPr>
            <a:r>
              <a:rPr lang="en-GB" i="1" dirty="0"/>
              <a:t>Re H-N </a:t>
            </a:r>
            <a:r>
              <a:rPr lang="en-GB" dirty="0"/>
              <a:t>and others</a:t>
            </a:r>
          </a:p>
          <a:p>
            <a:pPr marL="514350" indent="-514350">
              <a:buAutoNum type="alphaLcParenBoth"/>
            </a:pPr>
            <a:r>
              <a:rPr lang="en-GB" dirty="0"/>
              <a:t>Case Law post </a:t>
            </a:r>
            <a:r>
              <a:rPr lang="en-GB" i="1" dirty="0"/>
              <a:t>Re H-N</a:t>
            </a:r>
          </a:p>
          <a:p>
            <a:pPr marL="514350" indent="-514350">
              <a:buAutoNum type="alphaLcParenBoth"/>
            </a:pPr>
            <a:r>
              <a:rPr lang="en-GB" dirty="0"/>
              <a:t>Outcome of Resolution survey</a:t>
            </a:r>
          </a:p>
          <a:p>
            <a:pPr marL="514350" indent="-514350">
              <a:buAutoNum type="alphaLcParenBoth"/>
            </a:pPr>
            <a:r>
              <a:rPr lang="en-GB" dirty="0"/>
              <a:t>Practical tips and outcomes in real world examples</a:t>
            </a:r>
          </a:p>
        </p:txBody>
      </p:sp>
    </p:spTree>
    <p:extLst>
      <p:ext uri="{BB962C8B-B14F-4D97-AF65-F5344CB8AC3E}">
        <p14:creationId xmlns:p14="http://schemas.microsoft.com/office/powerpoint/2010/main" val="379168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BFAE-EFF6-C355-62F4-9797B12967CC}"/>
              </a:ext>
            </a:extLst>
          </p:cNvPr>
          <p:cNvSpPr>
            <a:spLocks noGrp="1"/>
          </p:cNvSpPr>
          <p:nvPr>
            <p:ph type="title"/>
          </p:nvPr>
        </p:nvSpPr>
        <p:spPr>
          <a:xfrm>
            <a:off x="140677" y="549762"/>
            <a:ext cx="10515600" cy="1325563"/>
          </a:xfrm>
        </p:spPr>
        <p:txBody>
          <a:bodyPr/>
          <a:lstStyle/>
          <a:p>
            <a:r>
              <a:rPr lang="en-GB" b="1" dirty="0"/>
              <a:t>Case Management &amp; </a:t>
            </a:r>
            <a:br>
              <a:rPr lang="en-GB" b="1" dirty="0"/>
            </a:br>
            <a:r>
              <a:rPr lang="en-GB" b="1" dirty="0"/>
              <a:t>Relevant Legal Principles</a:t>
            </a:r>
          </a:p>
        </p:txBody>
      </p:sp>
      <p:sp>
        <p:nvSpPr>
          <p:cNvPr id="3" name="Content Placeholder 2">
            <a:extLst>
              <a:ext uri="{FF2B5EF4-FFF2-40B4-BE49-F238E27FC236}">
                <a16:creationId xmlns:a16="http://schemas.microsoft.com/office/drawing/2014/main" id="{49D6DC2A-69D8-1037-60AD-E9CB6939CAB0}"/>
              </a:ext>
            </a:extLst>
          </p:cNvPr>
          <p:cNvSpPr>
            <a:spLocks noGrp="1"/>
          </p:cNvSpPr>
          <p:nvPr>
            <p:ph idx="1"/>
          </p:nvPr>
        </p:nvSpPr>
        <p:spPr>
          <a:xfrm>
            <a:off x="838200" y="2514600"/>
            <a:ext cx="10515600" cy="3662362"/>
          </a:xfrm>
        </p:spPr>
        <p:txBody>
          <a:bodyPr/>
          <a:lstStyle/>
          <a:p>
            <a:pPr marL="514350" indent="-514350">
              <a:buAutoNum type="alphaLcParenBoth"/>
            </a:pPr>
            <a:r>
              <a:rPr lang="en-GB" dirty="0"/>
              <a:t>Burden of proof – on the person making allegations</a:t>
            </a:r>
          </a:p>
          <a:p>
            <a:pPr marL="514350" indent="-514350">
              <a:buAutoNum type="alphaLcParenBoth"/>
            </a:pPr>
            <a:endParaRPr lang="en-GB" dirty="0"/>
          </a:p>
          <a:p>
            <a:pPr marL="514350" indent="-514350">
              <a:buAutoNum type="alphaLcParenBoth"/>
            </a:pPr>
            <a:r>
              <a:rPr lang="en-GB" dirty="0"/>
              <a:t>Standard of proof – “Balance of Probabilities”</a:t>
            </a:r>
          </a:p>
          <a:p>
            <a:pPr marL="514350" indent="-514350">
              <a:buAutoNum type="alphaLcParenBoth"/>
            </a:pPr>
            <a:endParaRPr lang="en-GB" dirty="0"/>
          </a:p>
          <a:p>
            <a:pPr marL="514350" indent="-514350">
              <a:buAutoNum type="alphaLcParenBoth"/>
            </a:pPr>
            <a:r>
              <a:rPr lang="en-GB" dirty="0"/>
              <a:t>Each allegation is proved or not proved – no fence sitting allowed</a:t>
            </a:r>
          </a:p>
        </p:txBody>
      </p:sp>
    </p:spTree>
    <p:extLst>
      <p:ext uri="{BB962C8B-B14F-4D97-AF65-F5344CB8AC3E}">
        <p14:creationId xmlns:p14="http://schemas.microsoft.com/office/powerpoint/2010/main" val="2503436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0B3A-F101-95B8-F058-81C43ED5B8C6}"/>
              </a:ext>
            </a:extLst>
          </p:cNvPr>
          <p:cNvSpPr>
            <a:spLocks noGrp="1"/>
          </p:cNvSpPr>
          <p:nvPr>
            <p:ph type="title"/>
          </p:nvPr>
        </p:nvSpPr>
        <p:spPr>
          <a:xfrm>
            <a:off x="231448" y="279667"/>
            <a:ext cx="10515600" cy="1325563"/>
          </a:xfrm>
        </p:spPr>
        <p:txBody>
          <a:bodyPr>
            <a:normAutofit/>
          </a:bodyPr>
          <a:lstStyle/>
          <a:p>
            <a:r>
              <a:rPr lang="en-GB" b="1" dirty="0"/>
              <a:t>Evidence &amp; Giving </a:t>
            </a:r>
            <a:br>
              <a:rPr lang="en-GB" b="1" dirty="0"/>
            </a:br>
            <a:r>
              <a:rPr lang="en-GB" b="1" dirty="0"/>
              <a:t>Evidence in Court</a:t>
            </a:r>
          </a:p>
        </p:txBody>
      </p:sp>
      <p:sp>
        <p:nvSpPr>
          <p:cNvPr id="3" name="Content Placeholder 2">
            <a:extLst>
              <a:ext uri="{FF2B5EF4-FFF2-40B4-BE49-F238E27FC236}">
                <a16:creationId xmlns:a16="http://schemas.microsoft.com/office/drawing/2014/main" id="{3FA38385-8F1F-9B8E-EE38-AE2212E1E16E}"/>
              </a:ext>
            </a:extLst>
          </p:cNvPr>
          <p:cNvSpPr>
            <a:spLocks noGrp="1"/>
          </p:cNvSpPr>
          <p:nvPr>
            <p:ph idx="1"/>
          </p:nvPr>
        </p:nvSpPr>
        <p:spPr>
          <a:xfrm>
            <a:off x="496334" y="1904334"/>
            <a:ext cx="10250714" cy="4486274"/>
          </a:xfrm>
        </p:spPr>
        <p:txBody>
          <a:bodyPr>
            <a:normAutofit lnSpcReduction="10000"/>
          </a:bodyPr>
          <a:lstStyle/>
          <a:p>
            <a:pPr marL="514350" indent="-514350">
              <a:lnSpc>
                <a:spcPct val="100000"/>
              </a:lnSpc>
              <a:buAutoNum type="alphaLcParenBoth"/>
            </a:pPr>
            <a:r>
              <a:rPr lang="en-GB" dirty="0"/>
              <a:t>Medical Evidence</a:t>
            </a:r>
          </a:p>
          <a:p>
            <a:pPr marL="514350" indent="-514350">
              <a:lnSpc>
                <a:spcPct val="100000"/>
              </a:lnSpc>
              <a:buAutoNum type="alphaLcParenBoth"/>
            </a:pPr>
            <a:r>
              <a:rPr lang="en-GB" dirty="0"/>
              <a:t>Police Disclosure</a:t>
            </a:r>
          </a:p>
          <a:p>
            <a:pPr marL="514350" indent="-514350">
              <a:lnSpc>
                <a:spcPct val="100000"/>
              </a:lnSpc>
              <a:buAutoNum type="alphaLcParenBoth"/>
            </a:pPr>
            <a:r>
              <a:rPr lang="en-GB" dirty="0"/>
              <a:t>Social Services</a:t>
            </a:r>
          </a:p>
          <a:p>
            <a:pPr marL="514350" indent="-514350">
              <a:lnSpc>
                <a:spcPct val="100000"/>
              </a:lnSpc>
              <a:buAutoNum type="alphaLcParenBoth"/>
            </a:pPr>
            <a:r>
              <a:rPr lang="en-GB" dirty="0"/>
              <a:t>Propensity/Third Party evidence</a:t>
            </a:r>
          </a:p>
          <a:p>
            <a:pPr marL="514350" indent="-514350">
              <a:lnSpc>
                <a:spcPct val="100000"/>
              </a:lnSpc>
              <a:buAutoNum type="alphaLcParenBoth"/>
            </a:pPr>
            <a:r>
              <a:rPr lang="en-GB" dirty="0"/>
              <a:t>Hearsay</a:t>
            </a:r>
          </a:p>
          <a:p>
            <a:pPr marL="514350" indent="-514350">
              <a:lnSpc>
                <a:spcPct val="100000"/>
              </a:lnSpc>
              <a:buAutoNum type="alphaLcParenBoth"/>
            </a:pPr>
            <a:endParaRPr lang="en-US" dirty="0"/>
          </a:p>
          <a:p>
            <a:r>
              <a:rPr lang="en-GB" b="1" dirty="0"/>
              <a:t>LIES</a:t>
            </a:r>
            <a:r>
              <a:rPr lang="en-GB" dirty="0"/>
              <a:t>: </a:t>
            </a:r>
            <a:r>
              <a:rPr lang="en-GB" i="1" dirty="0"/>
              <a:t>R v Lucas[1982] QB 720 </a:t>
            </a:r>
            <a:r>
              <a:rPr lang="en-GB" dirty="0"/>
              <a:t>– Politician’s Defence</a:t>
            </a:r>
          </a:p>
          <a:p>
            <a:endParaRPr lang="en-GB" dirty="0"/>
          </a:p>
          <a:p>
            <a:r>
              <a:rPr lang="en-GB" dirty="0"/>
              <a:t>Similar Fact Evidence</a:t>
            </a:r>
          </a:p>
          <a:p>
            <a:pPr marL="514350" indent="-514350">
              <a:lnSpc>
                <a:spcPct val="100000"/>
              </a:lnSpc>
              <a:buAutoNum type="alphaLcParenBoth"/>
            </a:pPr>
            <a:endParaRPr lang="en-GB" dirty="0"/>
          </a:p>
        </p:txBody>
      </p:sp>
    </p:spTree>
    <p:extLst>
      <p:ext uri="{BB962C8B-B14F-4D97-AF65-F5344CB8AC3E}">
        <p14:creationId xmlns:p14="http://schemas.microsoft.com/office/powerpoint/2010/main" val="436123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082" y="500062"/>
            <a:ext cx="10515600" cy="1325563"/>
          </a:xfrm>
        </p:spPr>
        <p:txBody>
          <a:bodyPr>
            <a:normAutofit fontScale="90000"/>
          </a:bodyPr>
          <a:lstStyle/>
          <a:p>
            <a:r>
              <a:rPr lang="en-US" b="1" dirty="0"/>
              <a:t>Special Measures &amp; </a:t>
            </a:r>
            <a:br>
              <a:rPr lang="en-US" b="1" dirty="0"/>
            </a:br>
            <a:r>
              <a:rPr lang="en-US" b="1" dirty="0"/>
              <a:t>Vulnerable Witness</a:t>
            </a:r>
            <a:br>
              <a:rPr lang="en-US" b="1" dirty="0"/>
            </a:br>
            <a:endParaRPr lang="en-GB" b="1" dirty="0"/>
          </a:p>
        </p:txBody>
      </p:sp>
      <p:sp>
        <p:nvSpPr>
          <p:cNvPr id="3" name="Content Placeholder 2"/>
          <p:cNvSpPr>
            <a:spLocks noGrp="1"/>
          </p:cNvSpPr>
          <p:nvPr>
            <p:ph idx="1"/>
          </p:nvPr>
        </p:nvSpPr>
        <p:spPr/>
        <p:txBody>
          <a:bodyPr/>
          <a:lstStyle/>
          <a:p>
            <a:r>
              <a:rPr lang="en-GB" dirty="0"/>
              <a:t>Part 3A FPR and PD3AA the court has the power to make special provisions to support vulnerable witnesses. E.g. Screens, separate waiting/conference rooms/exits or entrances, video link attendance and for shorter hearings simply turning the camera off</a:t>
            </a:r>
          </a:p>
          <a:p>
            <a:pPr marL="0" indent="0">
              <a:buNone/>
            </a:pPr>
            <a:endParaRPr lang="en-GB" dirty="0"/>
          </a:p>
          <a:p>
            <a:r>
              <a:rPr lang="en-GB" dirty="0"/>
              <a:t>The importance of Part 3A FPR was highlighted in </a:t>
            </a:r>
            <a:r>
              <a:rPr lang="en-GB" i="1" dirty="0"/>
              <a:t>H v F [2020] EWHC 86 (Fam)</a:t>
            </a:r>
            <a:r>
              <a:rPr lang="en-GB" dirty="0"/>
              <a:t>. On appeal Russell J found that there had been serious procedural irregularities at the hearing with regards to the witnesses</a:t>
            </a:r>
          </a:p>
        </p:txBody>
      </p:sp>
    </p:spTree>
    <p:extLst>
      <p:ext uri="{BB962C8B-B14F-4D97-AF65-F5344CB8AC3E}">
        <p14:creationId xmlns:p14="http://schemas.microsoft.com/office/powerpoint/2010/main" val="2317306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23190-4F70-FF1C-5F44-D5DF342BD81D}"/>
              </a:ext>
            </a:extLst>
          </p:cNvPr>
          <p:cNvSpPr>
            <a:spLocks noGrp="1"/>
          </p:cNvSpPr>
          <p:nvPr>
            <p:ph type="title"/>
          </p:nvPr>
        </p:nvSpPr>
        <p:spPr>
          <a:xfrm>
            <a:off x="128899" y="330943"/>
            <a:ext cx="10515600" cy="1325563"/>
          </a:xfrm>
        </p:spPr>
        <p:txBody>
          <a:bodyPr/>
          <a:lstStyle/>
          <a:p>
            <a:r>
              <a:rPr lang="en-GB" b="1" dirty="0"/>
              <a:t>Evolution of Fact-Finding </a:t>
            </a:r>
            <a:br>
              <a:rPr lang="en-GB" b="1" dirty="0"/>
            </a:br>
            <a:r>
              <a:rPr lang="en-GB" b="1" dirty="0"/>
              <a:t>Hearings through Case Law</a:t>
            </a:r>
          </a:p>
        </p:txBody>
      </p:sp>
      <p:sp>
        <p:nvSpPr>
          <p:cNvPr id="3" name="Content Placeholder 2">
            <a:extLst>
              <a:ext uri="{FF2B5EF4-FFF2-40B4-BE49-F238E27FC236}">
                <a16:creationId xmlns:a16="http://schemas.microsoft.com/office/drawing/2014/main" id="{B459243C-EB6C-79B6-7ADD-FD920AAFB074}"/>
              </a:ext>
            </a:extLst>
          </p:cNvPr>
          <p:cNvSpPr>
            <a:spLocks noGrp="1"/>
          </p:cNvSpPr>
          <p:nvPr>
            <p:ph idx="1"/>
          </p:nvPr>
        </p:nvSpPr>
        <p:spPr>
          <a:xfrm>
            <a:off x="351090" y="1987994"/>
            <a:ext cx="10515600" cy="4448175"/>
          </a:xfrm>
        </p:spPr>
        <p:txBody>
          <a:bodyPr>
            <a:normAutofit fontScale="85000" lnSpcReduction="20000"/>
          </a:bodyPr>
          <a:lstStyle/>
          <a:p>
            <a:pPr algn="just">
              <a:lnSpc>
                <a:spcPct val="150000"/>
              </a:lnSpc>
            </a:pPr>
            <a:r>
              <a:rPr lang="en-GB" i="1" dirty="0"/>
              <a:t>L &amp; Ors (children) [2000] EWCA Civ 194</a:t>
            </a:r>
          </a:p>
          <a:p>
            <a:pPr marL="457200" lvl="1" indent="0" algn="just">
              <a:lnSpc>
                <a:spcPct val="150000"/>
              </a:lnSpc>
              <a:buNone/>
            </a:pPr>
            <a:r>
              <a:rPr lang="en-GB" dirty="0"/>
              <a:t>Children Act Sub-Committee of the Advisors Board of Family Law (see summary of Report in handout).</a:t>
            </a:r>
          </a:p>
          <a:p>
            <a:pPr algn="just">
              <a:lnSpc>
                <a:spcPct val="150000"/>
              </a:lnSpc>
            </a:pPr>
            <a:r>
              <a:rPr lang="en-GB" i="1" dirty="0"/>
              <a:t>F v G [2020] EWHC</a:t>
            </a:r>
          </a:p>
          <a:p>
            <a:pPr marL="457200" lvl="1" indent="0" algn="just">
              <a:lnSpc>
                <a:spcPct val="150000"/>
              </a:lnSpc>
              <a:buNone/>
            </a:pPr>
            <a:r>
              <a:rPr lang="en-GB" dirty="0"/>
              <a:t>Mrs Justice Judd highlights the importance of active case management/considering necessity of fact finding hearing at earliest opportunity and importance of PD 12J paras 16/17.</a:t>
            </a:r>
          </a:p>
          <a:p>
            <a:pPr algn="just">
              <a:lnSpc>
                <a:spcPct val="150000"/>
              </a:lnSpc>
            </a:pPr>
            <a:r>
              <a:rPr lang="en-GB" i="1" dirty="0"/>
              <a:t>F v M [2021] EWFC 4 </a:t>
            </a:r>
            <a:r>
              <a:rPr lang="en-GB" sz="2600" dirty="0"/>
              <a:t>(Mr Justice Hayden)</a:t>
            </a:r>
          </a:p>
          <a:p>
            <a:pPr marL="457200" lvl="1" indent="0" algn="just">
              <a:lnSpc>
                <a:spcPct val="150000"/>
              </a:lnSpc>
              <a:buNone/>
            </a:pPr>
            <a:r>
              <a:rPr lang="en-GB" dirty="0"/>
              <a:t>First known reported cases in the family courts that dealt comprehensively with allegations of coercive control. Very helpful list of paradigm (abusive) behaviours (see handout).</a:t>
            </a:r>
          </a:p>
        </p:txBody>
      </p:sp>
    </p:spTree>
    <p:extLst>
      <p:ext uri="{BB962C8B-B14F-4D97-AF65-F5344CB8AC3E}">
        <p14:creationId xmlns:p14="http://schemas.microsoft.com/office/powerpoint/2010/main" val="3583295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A134-C913-098E-EA5D-2F5943805799}"/>
              </a:ext>
            </a:extLst>
          </p:cNvPr>
          <p:cNvSpPr>
            <a:spLocks noGrp="1"/>
          </p:cNvSpPr>
          <p:nvPr>
            <p:ph type="title"/>
          </p:nvPr>
        </p:nvSpPr>
        <p:spPr>
          <a:xfrm>
            <a:off x="265632" y="296758"/>
            <a:ext cx="10515600" cy="1325563"/>
          </a:xfrm>
        </p:spPr>
        <p:txBody>
          <a:bodyPr/>
          <a:lstStyle/>
          <a:p>
            <a:r>
              <a:rPr lang="en-GB" b="1" dirty="0"/>
              <a:t>Impact of </a:t>
            </a:r>
            <a:r>
              <a:rPr lang="en-GB" b="1" i="1" dirty="0"/>
              <a:t>Re H-N </a:t>
            </a:r>
            <a:r>
              <a:rPr lang="en-GB" b="1" dirty="0"/>
              <a:t>on </a:t>
            </a:r>
            <a:br>
              <a:rPr lang="en-GB" b="1" dirty="0"/>
            </a:br>
            <a:r>
              <a:rPr lang="en-GB" b="1" dirty="0"/>
              <a:t>Fact-Finding Hearings</a:t>
            </a:r>
          </a:p>
        </p:txBody>
      </p:sp>
      <p:sp>
        <p:nvSpPr>
          <p:cNvPr id="3" name="Content Placeholder 2">
            <a:extLst>
              <a:ext uri="{FF2B5EF4-FFF2-40B4-BE49-F238E27FC236}">
                <a16:creationId xmlns:a16="http://schemas.microsoft.com/office/drawing/2014/main" id="{B81F9CB4-BDCD-D282-73DD-0CA8F03F451E}"/>
              </a:ext>
            </a:extLst>
          </p:cNvPr>
          <p:cNvSpPr>
            <a:spLocks noGrp="1"/>
          </p:cNvSpPr>
          <p:nvPr>
            <p:ph idx="1"/>
          </p:nvPr>
        </p:nvSpPr>
        <p:spPr>
          <a:xfrm>
            <a:off x="325453" y="1929570"/>
            <a:ext cx="11108820" cy="5067300"/>
          </a:xfrm>
        </p:spPr>
        <p:txBody>
          <a:bodyPr>
            <a:normAutofit fontScale="92500" lnSpcReduction="10000"/>
          </a:bodyPr>
          <a:lstStyle/>
          <a:p>
            <a:pPr marL="0" indent="0" algn="just">
              <a:buNone/>
            </a:pPr>
            <a:r>
              <a:rPr lang="en-GB" i="1" u="sng" dirty="0"/>
              <a:t>Re H-N: </a:t>
            </a:r>
            <a:r>
              <a:rPr lang="en-GB" u="sng" dirty="0"/>
              <a:t>Background</a:t>
            </a:r>
          </a:p>
          <a:p>
            <a:pPr marL="0" lvl="0" indent="0" algn="just">
              <a:buNone/>
            </a:pPr>
            <a:r>
              <a:rPr lang="en-GB" dirty="0"/>
              <a:t>Four conjoined appeals, all of which involved women who had raised issues of domestic abuse in the context of private children proceedings</a:t>
            </a:r>
          </a:p>
          <a:p>
            <a:pPr marL="0" indent="0" algn="just">
              <a:buNone/>
            </a:pPr>
            <a:endParaRPr lang="en-GB" u="sng" dirty="0"/>
          </a:p>
          <a:p>
            <a:pPr marL="0" indent="0" algn="just">
              <a:buNone/>
            </a:pPr>
            <a:r>
              <a:rPr lang="en-GB" u="sng" dirty="0"/>
              <a:t>Main Points</a:t>
            </a:r>
          </a:p>
          <a:p>
            <a:pPr lvl="1" algn="just"/>
            <a:r>
              <a:rPr lang="en-GB" dirty="0"/>
              <a:t>The court should examine the </a:t>
            </a:r>
            <a:r>
              <a:rPr lang="en-GB" b="1" dirty="0"/>
              <a:t>nature of the allegations</a:t>
            </a:r>
            <a:r>
              <a:rPr lang="en-GB" dirty="0"/>
              <a:t> and extent to which it is likely to be </a:t>
            </a:r>
            <a:r>
              <a:rPr lang="en-GB" b="1" dirty="0"/>
              <a:t>relevant</a:t>
            </a:r>
            <a:r>
              <a:rPr lang="en-GB" dirty="0"/>
              <a:t> in deciding whether to make a child arrangements order and in what terms</a:t>
            </a:r>
          </a:p>
          <a:p>
            <a:pPr lvl="1" algn="just"/>
            <a:r>
              <a:rPr lang="en-GB" dirty="0"/>
              <a:t>the court should consider the </a:t>
            </a:r>
            <a:r>
              <a:rPr lang="en-GB" b="1" dirty="0"/>
              <a:t>purpose</a:t>
            </a:r>
            <a:r>
              <a:rPr lang="en-GB" dirty="0"/>
              <a:t> </a:t>
            </a:r>
            <a:r>
              <a:rPr lang="en-GB" b="1" dirty="0"/>
              <a:t>of a fact-finding hearing</a:t>
            </a:r>
            <a:r>
              <a:rPr lang="en-GB" dirty="0"/>
              <a:t>, namely to provide a basis of assessment of risk and the impact of the alleged abuse on the child</a:t>
            </a:r>
          </a:p>
          <a:p>
            <a:pPr lvl="1" algn="just"/>
            <a:r>
              <a:rPr lang="en-GB" dirty="0"/>
              <a:t>the court should contemplate whether there is other evidence that provides a </a:t>
            </a:r>
            <a:r>
              <a:rPr lang="en-GB" b="1" dirty="0"/>
              <a:t>sufficient factual basis</a:t>
            </a:r>
            <a:r>
              <a:rPr lang="en-GB" dirty="0"/>
              <a:t> to proceed and the relevant to the issue before the court is the allegations are proved </a:t>
            </a:r>
          </a:p>
          <a:p>
            <a:pPr lvl="1" algn="just"/>
            <a:r>
              <a:rPr lang="en-GB" dirty="0"/>
              <a:t>the court should consider whether a fact-finding hearing is </a:t>
            </a:r>
            <a:r>
              <a:rPr lang="en-GB" b="1" dirty="0"/>
              <a:t>necessary </a:t>
            </a:r>
            <a:r>
              <a:rPr lang="en-GB" dirty="0"/>
              <a:t>and </a:t>
            </a:r>
            <a:r>
              <a:rPr lang="en-GB" b="1" dirty="0"/>
              <a:t>proportionate </a:t>
            </a:r>
            <a:r>
              <a:rPr lang="en-GB" dirty="0"/>
              <a:t>bearing in mind the </a:t>
            </a:r>
            <a:r>
              <a:rPr lang="en-GB" b="1" dirty="0"/>
              <a:t>overriding objective</a:t>
            </a:r>
            <a:r>
              <a:rPr lang="en-GB" dirty="0"/>
              <a:t> </a:t>
            </a:r>
          </a:p>
        </p:txBody>
      </p:sp>
    </p:spTree>
    <p:extLst>
      <p:ext uri="{BB962C8B-B14F-4D97-AF65-F5344CB8AC3E}">
        <p14:creationId xmlns:p14="http://schemas.microsoft.com/office/powerpoint/2010/main" val="749774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5BB5-36E2-0B4B-4F90-DEE99440928D}"/>
              </a:ext>
            </a:extLst>
          </p:cNvPr>
          <p:cNvSpPr>
            <a:spLocks noGrp="1"/>
          </p:cNvSpPr>
          <p:nvPr>
            <p:ph type="title"/>
          </p:nvPr>
        </p:nvSpPr>
        <p:spPr>
          <a:xfrm>
            <a:off x="351090" y="424945"/>
            <a:ext cx="10515600" cy="1325563"/>
          </a:xfrm>
        </p:spPr>
        <p:txBody>
          <a:bodyPr/>
          <a:lstStyle/>
          <a:p>
            <a:r>
              <a:rPr lang="en-GB" b="1" i="1" dirty="0"/>
              <a:t>Re H-N</a:t>
            </a:r>
            <a:r>
              <a:rPr lang="en-GB" b="1" dirty="0"/>
              <a:t>: Comments </a:t>
            </a:r>
            <a:br>
              <a:rPr lang="en-GB" b="1" dirty="0"/>
            </a:br>
            <a:r>
              <a:rPr lang="en-GB" b="1" dirty="0"/>
              <a:t>on PD 12J</a:t>
            </a:r>
          </a:p>
        </p:txBody>
      </p:sp>
      <p:sp>
        <p:nvSpPr>
          <p:cNvPr id="3" name="Content Placeholder 2">
            <a:extLst>
              <a:ext uri="{FF2B5EF4-FFF2-40B4-BE49-F238E27FC236}">
                <a16:creationId xmlns:a16="http://schemas.microsoft.com/office/drawing/2014/main" id="{A5337252-4687-63F7-6C4C-89CF9743AA3E}"/>
              </a:ext>
            </a:extLst>
          </p:cNvPr>
          <p:cNvSpPr>
            <a:spLocks noGrp="1"/>
          </p:cNvSpPr>
          <p:nvPr>
            <p:ph idx="1"/>
          </p:nvPr>
        </p:nvSpPr>
        <p:spPr>
          <a:xfrm>
            <a:off x="351090" y="1903932"/>
            <a:ext cx="11002710" cy="5092700"/>
          </a:xfrm>
        </p:spPr>
        <p:txBody>
          <a:bodyPr>
            <a:normAutofit lnSpcReduction="10000"/>
          </a:bodyPr>
          <a:lstStyle/>
          <a:p>
            <a:pPr marL="0" indent="0">
              <a:buNone/>
            </a:pPr>
            <a:r>
              <a:rPr lang="en-GB" u="sng" dirty="0"/>
              <a:t>Purpose</a:t>
            </a:r>
            <a:r>
              <a:rPr lang="en-GB" dirty="0"/>
              <a:t>: to explain what</a:t>
            </a:r>
            <a:r>
              <a:rPr lang="en-GB" dirty="0">
                <a:solidFill>
                  <a:srgbClr val="FF0000"/>
                </a:solidFill>
              </a:rPr>
              <a:t> </a:t>
            </a:r>
            <a:r>
              <a:rPr lang="en-GB" dirty="0"/>
              <a:t>the court is to do in any case where an allegation or admission is made in relation to domestic abuse perpetrated by the other party or there is a risk of such abuse being perpetrated.</a:t>
            </a:r>
          </a:p>
          <a:p>
            <a:pPr marL="514350" indent="-514350">
              <a:buFont typeface="+mj-lt"/>
              <a:buAutoNum type="alphaLcParenR"/>
            </a:pPr>
            <a:r>
              <a:rPr lang="en-GB" dirty="0"/>
              <a:t>PD 12J is focussed upon domestic abuse and harm in the context of child arrangements and contact orders; it does not establish a free standing jurisdiction to determine domestic abuse allegations which are not relevant to the determination of child welfare issues before the court (para 58)</a:t>
            </a:r>
          </a:p>
          <a:p>
            <a:pPr marL="514350" indent="-514350">
              <a:buFont typeface="+mj-lt"/>
              <a:buAutoNum type="alphaLcParenR"/>
            </a:pPr>
            <a:r>
              <a:rPr lang="en-GB" dirty="0"/>
              <a:t>Re-emphasises PD 12J para 16 -  is a fact-finding necessary?</a:t>
            </a:r>
          </a:p>
          <a:p>
            <a:pPr marL="1028700" lvl="1" indent="-571500">
              <a:buFont typeface="+mj-lt"/>
              <a:buAutoNum type="romanLcPeriod"/>
            </a:pPr>
            <a:r>
              <a:rPr lang="en-GB" dirty="0"/>
              <a:t>To provide factual basis for any welfare report or other assessments</a:t>
            </a:r>
          </a:p>
          <a:p>
            <a:pPr marL="1028700" lvl="1" indent="-571500">
              <a:buFont typeface="+mj-lt"/>
              <a:buAutoNum type="romanLcPeriod"/>
            </a:pPr>
            <a:r>
              <a:rPr lang="en-GB" dirty="0"/>
              <a:t>To provide a basis for the accurate assessment of risk</a:t>
            </a:r>
            <a:endParaRPr lang="en-GB" dirty="0">
              <a:solidFill>
                <a:srgbClr val="FF0000"/>
              </a:solidFill>
            </a:endParaRPr>
          </a:p>
          <a:p>
            <a:pPr marL="1028700" lvl="1" indent="-571500">
              <a:buFont typeface="+mj-lt"/>
              <a:buAutoNum type="romanLcPeriod"/>
            </a:pPr>
            <a:r>
              <a:rPr lang="en-GB" dirty="0"/>
              <a:t>To consider any final welfare based order or</a:t>
            </a:r>
          </a:p>
          <a:p>
            <a:pPr marL="1028700" lvl="1" indent="-571500">
              <a:buFont typeface="+mj-lt"/>
              <a:buAutoNum type="romanLcPeriod"/>
            </a:pPr>
            <a:r>
              <a:rPr lang="en-GB" dirty="0"/>
              <a:t>To consider the need for domestic abuse  - related activity</a:t>
            </a:r>
            <a:endParaRPr lang="en-GB" dirty="0">
              <a:solidFill>
                <a:srgbClr val="FF0000"/>
              </a:solidFill>
            </a:endParaRPr>
          </a:p>
        </p:txBody>
      </p:sp>
    </p:spTree>
    <p:extLst>
      <p:ext uri="{BB962C8B-B14F-4D97-AF65-F5344CB8AC3E}">
        <p14:creationId xmlns:p14="http://schemas.microsoft.com/office/powerpoint/2010/main" val="300998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B671-9CBE-361B-4254-440AAFCE3F19}"/>
              </a:ext>
            </a:extLst>
          </p:cNvPr>
          <p:cNvSpPr>
            <a:spLocks noGrp="1"/>
          </p:cNvSpPr>
          <p:nvPr>
            <p:ph type="title"/>
          </p:nvPr>
        </p:nvSpPr>
        <p:spPr>
          <a:xfrm>
            <a:off x="205811" y="356579"/>
            <a:ext cx="10515600" cy="1325563"/>
          </a:xfrm>
        </p:spPr>
        <p:txBody>
          <a:bodyPr/>
          <a:lstStyle/>
          <a:p>
            <a:r>
              <a:rPr lang="en-GB" b="1" i="1" dirty="0"/>
              <a:t>Re H-N</a:t>
            </a:r>
            <a:r>
              <a:rPr lang="en-GB" b="1" dirty="0"/>
              <a:t>: comments on PD </a:t>
            </a:r>
            <a:br>
              <a:rPr lang="en-GB" b="1" dirty="0"/>
            </a:br>
            <a:r>
              <a:rPr lang="en-GB" b="1" dirty="0"/>
              <a:t>12J (continued)</a:t>
            </a:r>
          </a:p>
        </p:txBody>
      </p:sp>
      <p:sp>
        <p:nvSpPr>
          <p:cNvPr id="3" name="Content Placeholder 2">
            <a:extLst>
              <a:ext uri="{FF2B5EF4-FFF2-40B4-BE49-F238E27FC236}">
                <a16:creationId xmlns:a16="http://schemas.microsoft.com/office/drawing/2014/main" id="{A4727E94-2B9E-E115-3BC1-CF0EF072556A}"/>
              </a:ext>
            </a:extLst>
          </p:cNvPr>
          <p:cNvSpPr>
            <a:spLocks noGrp="1"/>
          </p:cNvSpPr>
          <p:nvPr>
            <p:ph idx="1"/>
          </p:nvPr>
        </p:nvSpPr>
        <p:spPr/>
        <p:txBody>
          <a:bodyPr>
            <a:normAutofit fontScale="85000" lnSpcReduction="10000"/>
          </a:bodyPr>
          <a:lstStyle/>
          <a:p>
            <a:pPr marL="0" indent="0">
              <a:buNone/>
            </a:pPr>
            <a:r>
              <a:rPr lang="en-GB" dirty="0"/>
              <a:t>Where court decides fact-finding hearing is necessary:</a:t>
            </a:r>
          </a:p>
          <a:p>
            <a:r>
              <a:rPr lang="en-GB" dirty="0"/>
              <a:t>Only those allegations which are necessary to support the process should be listed for determination</a:t>
            </a:r>
          </a:p>
          <a:p>
            <a:r>
              <a:rPr lang="en-GB" dirty="0"/>
              <a:t>Every case where domestic abuse is alleged both parents should be asked to describe in short terms their overall experience of being in a relationship with each other</a:t>
            </a:r>
          </a:p>
          <a:p>
            <a:r>
              <a:rPr lang="en-GB" dirty="0"/>
              <a:t>Where one or both parties assert a pattern of coercive and/or controlling behaviour and  where a fact find necessary, that assertion should be the primary issue for determination at the fact finding hearing. Any other more specific facts alleged should be selected for trial because of their potential probative relevance to the allegation pattern of behaviour and not otherwise unless any particular facts alleged are so serious that they justify determination irrespective of any pattern of coercive and /or control behaviour</a:t>
            </a:r>
            <a:endParaRPr lang="en-GB" dirty="0">
              <a:solidFill>
                <a:srgbClr val="FF0000"/>
              </a:solidFill>
            </a:endParaRPr>
          </a:p>
          <a:p>
            <a:endParaRPr lang="en-GB" dirty="0"/>
          </a:p>
        </p:txBody>
      </p:sp>
    </p:spTree>
    <p:extLst>
      <p:ext uri="{BB962C8B-B14F-4D97-AF65-F5344CB8AC3E}">
        <p14:creationId xmlns:p14="http://schemas.microsoft.com/office/powerpoint/2010/main" val="4241757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AD3D-16D9-5E99-D8B6-29444949C711}"/>
              </a:ext>
            </a:extLst>
          </p:cNvPr>
          <p:cNvSpPr>
            <a:spLocks noGrp="1"/>
          </p:cNvSpPr>
          <p:nvPr>
            <p:ph type="title"/>
          </p:nvPr>
        </p:nvSpPr>
        <p:spPr>
          <a:xfrm>
            <a:off x="205811" y="296759"/>
            <a:ext cx="10515600" cy="1325563"/>
          </a:xfrm>
        </p:spPr>
        <p:txBody>
          <a:bodyPr/>
          <a:lstStyle/>
          <a:p>
            <a:r>
              <a:rPr lang="en-GB" b="1" dirty="0"/>
              <a:t>Criticisms of </a:t>
            </a:r>
            <a:br>
              <a:rPr lang="en-GB" b="1" dirty="0"/>
            </a:br>
            <a:r>
              <a:rPr lang="en-GB" b="1" dirty="0"/>
              <a:t>Scott Schedules</a:t>
            </a:r>
          </a:p>
        </p:txBody>
      </p:sp>
      <p:sp>
        <p:nvSpPr>
          <p:cNvPr id="3" name="Content Placeholder 2">
            <a:extLst>
              <a:ext uri="{FF2B5EF4-FFF2-40B4-BE49-F238E27FC236}">
                <a16:creationId xmlns:a16="http://schemas.microsoft.com/office/drawing/2014/main" id="{2D4E7AE6-480A-E21E-77B4-6796D0B3ADD0}"/>
              </a:ext>
            </a:extLst>
          </p:cNvPr>
          <p:cNvSpPr>
            <a:spLocks noGrp="1"/>
          </p:cNvSpPr>
          <p:nvPr>
            <p:ph idx="1"/>
          </p:nvPr>
        </p:nvSpPr>
        <p:spPr/>
        <p:txBody>
          <a:bodyPr>
            <a:normAutofit lnSpcReduction="10000"/>
          </a:bodyPr>
          <a:lstStyle/>
          <a:p>
            <a:pPr marL="514350" indent="-514350">
              <a:buAutoNum type="alphaLcParenBoth"/>
            </a:pPr>
            <a:r>
              <a:rPr lang="en-GB" dirty="0"/>
              <a:t>May prevent court from focussing on wider context where there has been patterns of coercive and controlling behaviour</a:t>
            </a:r>
          </a:p>
          <a:p>
            <a:pPr marL="514350" indent="-514350">
              <a:buAutoNum type="alphaLcParenBoth"/>
            </a:pPr>
            <a:r>
              <a:rPr lang="en-GB" dirty="0"/>
              <a:t>By limiting allegations there is a risk that court presented with false portrayal of parties relationship</a:t>
            </a:r>
          </a:p>
          <a:p>
            <a:pPr marL="514350" indent="-514350">
              <a:buAutoNum type="alphaLcParenBoth"/>
            </a:pPr>
            <a:r>
              <a:rPr lang="en-GB" dirty="0"/>
              <a:t>If the courts need to consider whether there was a pattern of controlling and coercive behaviour and determine specific allegations made, this may add to the length of proceedings (paragraphs [58] and [59] give guidance as to how this may be approached)</a:t>
            </a:r>
          </a:p>
          <a:p>
            <a:pPr marL="514350" indent="-514350">
              <a:buAutoNum type="alphaLcParenBoth"/>
            </a:pPr>
            <a:r>
              <a:rPr lang="en-GB" dirty="0"/>
              <a:t>Serious thought needed to develop different ways of summarising</a:t>
            </a:r>
            <a:r>
              <a:rPr lang="en-GB" dirty="0">
                <a:solidFill>
                  <a:srgbClr val="FF0000"/>
                </a:solidFill>
              </a:rPr>
              <a:t>   </a:t>
            </a:r>
            <a:r>
              <a:rPr lang="en-GB" dirty="0"/>
              <a:t>and organising matters to be tried at fact-finding.</a:t>
            </a:r>
          </a:p>
        </p:txBody>
      </p:sp>
    </p:spTree>
    <p:extLst>
      <p:ext uri="{BB962C8B-B14F-4D97-AF65-F5344CB8AC3E}">
        <p14:creationId xmlns:p14="http://schemas.microsoft.com/office/powerpoint/2010/main" val="2628146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62D4-175F-8F19-2EFF-3406D713C4A8}"/>
              </a:ext>
            </a:extLst>
          </p:cNvPr>
          <p:cNvSpPr>
            <a:spLocks noGrp="1"/>
          </p:cNvSpPr>
          <p:nvPr>
            <p:ph type="title"/>
          </p:nvPr>
        </p:nvSpPr>
        <p:spPr>
          <a:xfrm>
            <a:off x="735650" y="2251134"/>
            <a:ext cx="10515600" cy="1325563"/>
          </a:xfrm>
        </p:spPr>
        <p:txBody>
          <a:bodyPr>
            <a:normAutofit fontScale="90000"/>
          </a:bodyPr>
          <a:lstStyle/>
          <a:p>
            <a:pPr algn="ctr"/>
            <a:br>
              <a:rPr lang="en-GB" b="1" dirty="0"/>
            </a:br>
            <a:r>
              <a:rPr lang="en-GB" b="1" dirty="0"/>
              <a:t>Fact-Finding Hearings and Domestic Abuse in Private Law Children Proceedings – Guidance for Judges and Magistrates (5</a:t>
            </a:r>
            <a:r>
              <a:rPr lang="en-GB" b="1" baseline="30000" dirty="0"/>
              <a:t>th</a:t>
            </a:r>
            <a:r>
              <a:rPr lang="en-GB" b="1" dirty="0"/>
              <a:t> May 2022)</a:t>
            </a:r>
            <a:br>
              <a:rPr lang="en-GB" b="1" dirty="0"/>
            </a:br>
            <a:br>
              <a:rPr lang="en-GB" b="1" dirty="0"/>
            </a:br>
            <a:r>
              <a:rPr lang="en-GB" b="1" dirty="0"/>
              <a:t>Hot off the press!</a:t>
            </a:r>
          </a:p>
        </p:txBody>
      </p:sp>
      <p:sp>
        <p:nvSpPr>
          <p:cNvPr id="4" name="Rectangle 1">
            <a:extLst>
              <a:ext uri="{FF2B5EF4-FFF2-40B4-BE49-F238E27FC236}">
                <a16:creationId xmlns:a16="http://schemas.microsoft.com/office/drawing/2014/main" id="{51F1F6D3-D5AD-5472-E816-388972EAFB2B}"/>
              </a:ext>
            </a:extLst>
          </p:cNvPr>
          <p:cNvSpPr>
            <a:spLocks noGrp="1" noChangeArrowheads="1"/>
          </p:cNvSpPr>
          <p:nvPr>
            <p:ph idx="1"/>
          </p:nvPr>
        </p:nvSpPr>
        <p:spPr bwMode="auto">
          <a:xfrm>
            <a:off x="809809" y="4814310"/>
            <a:ext cx="1057238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hlinkClick r:id="rId2"/>
              </a:rPr>
              <a:t>https://www.judiciary.uk/announcements/fact-finding-hearings-and-domestic-</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hlinkClick r:id="rId2"/>
              </a:rPr>
              <a:t>abuse-in-private-law-children-proceedings-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hlinkClick r:id="rId2"/>
              </a:rPr>
              <a:t>guidance-for-judges-and-magistrates/</a:t>
            </a:r>
            <a:r>
              <a:rPr kumimoji="0" lang="en-GB" altLang="en-US" sz="24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4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8151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7FC86-E5A1-2FBE-AE3F-C3AE711B9E3C}"/>
              </a:ext>
            </a:extLst>
          </p:cNvPr>
          <p:cNvSpPr>
            <a:spLocks noGrp="1"/>
          </p:cNvSpPr>
          <p:nvPr>
            <p:ph type="title"/>
          </p:nvPr>
        </p:nvSpPr>
        <p:spPr>
          <a:xfrm>
            <a:off x="171628" y="160337"/>
            <a:ext cx="10515600" cy="1325563"/>
          </a:xfrm>
        </p:spPr>
        <p:txBody>
          <a:bodyPr>
            <a:normAutofit/>
          </a:bodyPr>
          <a:lstStyle/>
          <a:p>
            <a:r>
              <a:rPr lang="en-US" b="1" dirty="0"/>
              <a:t>Key Points </a:t>
            </a:r>
            <a:endParaRPr lang="en-GB" dirty="0"/>
          </a:p>
        </p:txBody>
      </p:sp>
      <p:sp>
        <p:nvSpPr>
          <p:cNvPr id="3" name="Content Placeholder 2">
            <a:extLst>
              <a:ext uri="{FF2B5EF4-FFF2-40B4-BE49-F238E27FC236}">
                <a16:creationId xmlns:a16="http://schemas.microsoft.com/office/drawing/2014/main" id="{A38BCC82-A366-F6B7-CC51-6C4C05231185}"/>
              </a:ext>
            </a:extLst>
          </p:cNvPr>
          <p:cNvSpPr>
            <a:spLocks noGrp="1"/>
          </p:cNvSpPr>
          <p:nvPr>
            <p:ph idx="1"/>
          </p:nvPr>
        </p:nvSpPr>
        <p:spPr>
          <a:xfrm>
            <a:off x="838200" y="1485900"/>
            <a:ext cx="10515600" cy="4691063"/>
          </a:xfrm>
        </p:spPr>
        <p:txBody>
          <a:bodyPr>
            <a:normAutofit fontScale="92500" lnSpcReduction="20000"/>
          </a:bodyPr>
          <a:lstStyle/>
          <a:p>
            <a:pPr marL="0" indent="0">
              <a:buNone/>
            </a:pPr>
            <a:r>
              <a:rPr lang="en-GB" dirty="0"/>
              <a:t>The President asked Lady Justice Macur to engage with a small group of the judiciary to provide short/clear guidance of how the judiciary should approach Fact-Finding Hearings. </a:t>
            </a:r>
          </a:p>
          <a:p>
            <a:pPr marL="0" indent="0">
              <a:buNone/>
            </a:pPr>
            <a:endParaRPr lang="en-GB" dirty="0"/>
          </a:p>
          <a:p>
            <a:pPr marL="0" indent="0">
              <a:buNone/>
            </a:pPr>
            <a:r>
              <a:rPr lang="en-GB" dirty="0"/>
              <a:t>The summary of the points are:-</a:t>
            </a:r>
          </a:p>
          <a:p>
            <a:pPr marL="514350" indent="-514350">
              <a:buAutoNum type="arabicPeriod"/>
            </a:pPr>
            <a:r>
              <a:rPr lang="en-GB" dirty="0"/>
              <a:t>Very useful summary of the main points of PD 12J and the developments contained in PD 3AA and the Domestic Abuse Act 2021 Section 63.</a:t>
            </a:r>
          </a:p>
          <a:p>
            <a:pPr marL="514350" indent="-514350">
              <a:buAutoNum type="arabicPeriod"/>
            </a:pPr>
            <a:r>
              <a:rPr lang="en-GB" dirty="0"/>
              <a:t>Carpe-diem – make every hearing count – need for judicial continuity if possible – court to analyse and determine necessity of a fact find – extent of hearing and evidence required – views of parties/advocates/Cafcass persuasive but court should interrogate their reasoning</a:t>
            </a:r>
          </a:p>
          <a:p>
            <a:pPr marL="514350" indent="-514350">
              <a:buAutoNum type="arabicPeriod"/>
            </a:pPr>
            <a:r>
              <a:rPr lang="en-GB" dirty="0"/>
              <a:t>Consider time and place for determination of domestic abuse – must be relevant and necessary regarding child’s welfare</a:t>
            </a:r>
          </a:p>
        </p:txBody>
      </p:sp>
    </p:spTree>
    <p:extLst>
      <p:ext uri="{BB962C8B-B14F-4D97-AF65-F5344CB8AC3E}">
        <p14:creationId xmlns:p14="http://schemas.microsoft.com/office/powerpoint/2010/main" val="776786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DB9F-BCCE-13AA-8992-6E3AF2C853C8}"/>
              </a:ext>
            </a:extLst>
          </p:cNvPr>
          <p:cNvSpPr>
            <a:spLocks noGrp="1"/>
          </p:cNvSpPr>
          <p:nvPr>
            <p:ph type="title"/>
          </p:nvPr>
        </p:nvSpPr>
        <p:spPr>
          <a:xfrm>
            <a:off x="205812" y="160026"/>
            <a:ext cx="10515600" cy="1325563"/>
          </a:xfrm>
        </p:spPr>
        <p:txBody>
          <a:bodyPr>
            <a:normAutofit/>
          </a:bodyPr>
          <a:lstStyle/>
          <a:p>
            <a:r>
              <a:rPr lang="en-GB" b="1" dirty="0"/>
              <a:t>Key Points (continued)</a:t>
            </a:r>
            <a:endParaRPr lang="en-GB" dirty="0"/>
          </a:p>
        </p:txBody>
      </p:sp>
      <p:sp>
        <p:nvSpPr>
          <p:cNvPr id="3" name="Content Placeholder 2">
            <a:extLst>
              <a:ext uri="{FF2B5EF4-FFF2-40B4-BE49-F238E27FC236}">
                <a16:creationId xmlns:a16="http://schemas.microsoft.com/office/drawing/2014/main" id="{E82E29CB-B03A-AB3E-CAD9-CBDEDB9956D4}"/>
              </a:ext>
            </a:extLst>
          </p:cNvPr>
          <p:cNvSpPr>
            <a:spLocks noGrp="1"/>
          </p:cNvSpPr>
          <p:nvPr>
            <p:ph idx="1"/>
          </p:nvPr>
        </p:nvSpPr>
        <p:spPr>
          <a:xfrm>
            <a:off x="428001" y="2056361"/>
            <a:ext cx="10515600" cy="4351338"/>
          </a:xfrm>
        </p:spPr>
        <p:txBody>
          <a:bodyPr/>
          <a:lstStyle/>
          <a:p>
            <a:pPr marL="0" indent="0">
              <a:buNone/>
            </a:pPr>
            <a:r>
              <a:rPr lang="en-GB" u="sng" dirty="0"/>
              <a:t> MIAMS will not be waved through!</a:t>
            </a:r>
          </a:p>
          <a:p>
            <a:pPr marL="514350" indent="-514350">
              <a:buAutoNum type="arabicPeriod"/>
            </a:pPr>
            <a:r>
              <a:rPr lang="en-GB" dirty="0"/>
              <a:t>Has a MIAM taken place – if not, why not?</a:t>
            </a:r>
          </a:p>
          <a:p>
            <a:pPr marL="514350" indent="-514350">
              <a:buAutoNum type="arabicPeriod"/>
            </a:pPr>
            <a:r>
              <a:rPr lang="en-GB" dirty="0"/>
              <a:t>Duty of court to consider non-court Dispute Resolution</a:t>
            </a:r>
          </a:p>
          <a:p>
            <a:pPr marL="514350" indent="-514350">
              <a:buAutoNum type="arabicPeriod"/>
            </a:pPr>
            <a:r>
              <a:rPr lang="en-GB" dirty="0"/>
              <a:t>If MIAM exemption claimed on ground of domestic abuse  - check evidence exists – FPR 38 (20)(akin to legal aid evidence list)</a:t>
            </a:r>
          </a:p>
          <a:p>
            <a:pPr marL="514350" indent="-514350">
              <a:buAutoNum type="arabicPeriod"/>
            </a:pPr>
            <a:r>
              <a:rPr lang="en-GB" dirty="0"/>
              <a:t>If appropriate invite mediator to advise whether mediation is possible – shuttle diplomacy/protective measures (but who pays for the mediator and what about mediator’s confidentiality?)</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624441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A90B-2B80-0EF3-5598-CB8562DB2F14}"/>
              </a:ext>
            </a:extLst>
          </p:cNvPr>
          <p:cNvSpPr>
            <a:spLocks noGrp="1"/>
          </p:cNvSpPr>
          <p:nvPr>
            <p:ph type="title"/>
          </p:nvPr>
        </p:nvSpPr>
        <p:spPr>
          <a:xfrm>
            <a:off x="77624" y="194209"/>
            <a:ext cx="10515600" cy="1325563"/>
          </a:xfrm>
        </p:spPr>
        <p:txBody>
          <a:bodyPr>
            <a:normAutofit/>
          </a:bodyPr>
          <a:lstStyle/>
          <a:p>
            <a:r>
              <a:rPr lang="en-GB" b="1" dirty="0"/>
              <a:t>Key Points (continued)</a:t>
            </a:r>
          </a:p>
        </p:txBody>
      </p:sp>
      <p:sp>
        <p:nvSpPr>
          <p:cNvPr id="3" name="Content Placeholder 2">
            <a:extLst>
              <a:ext uri="{FF2B5EF4-FFF2-40B4-BE49-F238E27FC236}">
                <a16:creationId xmlns:a16="http://schemas.microsoft.com/office/drawing/2014/main" id="{3BEFC936-5D60-1714-FA42-34E54B11A2BD}"/>
              </a:ext>
            </a:extLst>
          </p:cNvPr>
          <p:cNvSpPr>
            <a:spLocks noGrp="1"/>
          </p:cNvSpPr>
          <p:nvPr>
            <p:ph idx="1"/>
          </p:nvPr>
        </p:nvSpPr>
        <p:spPr/>
        <p:txBody>
          <a:bodyPr>
            <a:normAutofit fontScale="85000" lnSpcReduction="20000"/>
          </a:bodyPr>
          <a:lstStyle/>
          <a:p>
            <a:pPr marL="514350" indent="-514350" algn="just">
              <a:buAutoNum type="arabicPeriod"/>
            </a:pPr>
            <a:r>
              <a:rPr lang="en-GB" dirty="0"/>
              <a:t>Has a C1A been completed – if so is there a response – does the form and/or the response suggest a possible way forward without a fact find being necessary – if not – is it appropriate to obtain a verbal summary of any allegations and/or response during the hearing in order for progress to be made</a:t>
            </a:r>
          </a:p>
          <a:p>
            <a:pPr marL="514350" indent="-514350" algn="just">
              <a:buAutoNum type="arabicPeriod"/>
            </a:pPr>
            <a:r>
              <a:rPr lang="en-GB" dirty="0"/>
              <a:t>Does the C100/C1A/Safeguarding letter suggest need for fact find</a:t>
            </a:r>
          </a:p>
          <a:p>
            <a:pPr marL="514350" indent="-514350" algn="just">
              <a:buAutoNum type="arabicPeriod"/>
            </a:pPr>
            <a:r>
              <a:rPr lang="en-GB" dirty="0"/>
              <a:t>Reminder that the judgment in H v N cautioned against allowing a Scott Schedule to distort the fact finding process (by becoming the sole focus of the hearing) but the Court of Appeal did not rule out the use of a schedule as a structure to assist in analysing specific allegations</a:t>
            </a:r>
          </a:p>
          <a:p>
            <a:pPr marL="514350" indent="-514350" algn="just">
              <a:buAutoNum type="arabicPeriod"/>
            </a:pPr>
            <a:r>
              <a:rPr lang="en-GB" dirty="0"/>
              <a:t>Identify real issues – is one party denying contact per se or are they seeking to add conditions </a:t>
            </a:r>
          </a:p>
          <a:p>
            <a:pPr marL="457200" lvl="1" indent="0" algn="just">
              <a:buNone/>
            </a:pPr>
            <a:r>
              <a:rPr lang="en-GB" dirty="0"/>
              <a:t> - what issues relate to child’s welfare</a:t>
            </a:r>
          </a:p>
          <a:p>
            <a:pPr marL="457200" lvl="1" indent="0" algn="just">
              <a:buNone/>
            </a:pPr>
            <a:r>
              <a:rPr lang="en-GB" dirty="0"/>
              <a:t> - what domestic abuse alleged </a:t>
            </a:r>
          </a:p>
        </p:txBody>
      </p:sp>
    </p:spTree>
    <p:extLst>
      <p:ext uri="{BB962C8B-B14F-4D97-AF65-F5344CB8AC3E}">
        <p14:creationId xmlns:p14="http://schemas.microsoft.com/office/powerpoint/2010/main" val="1925022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EEECC-FC85-C38A-57A5-557C26A7B500}"/>
              </a:ext>
            </a:extLst>
          </p:cNvPr>
          <p:cNvSpPr>
            <a:spLocks noGrp="1"/>
          </p:cNvSpPr>
          <p:nvPr>
            <p:ph type="title"/>
          </p:nvPr>
        </p:nvSpPr>
        <p:spPr>
          <a:xfrm>
            <a:off x="522005" y="236938"/>
            <a:ext cx="10515600" cy="1325563"/>
          </a:xfrm>
        </p:spPr>
        <p:txBody>
          <a:bodyPr>
            <a:normAutofit/>
          </a:bodyPr>
          <a:lstStyle/>
          <a:p>
            <a:r>
              <a:rPr lang="en-GB" b="1" dirty="0"/>
              <a:t>Key Points (continued)</a:t>
            </a:r>
            <a:endParaRPr lang="en-GB" dirty="0"/>
          </a:p>
        </p:txBody>
      </p:sp>
      <p:sp>
        <p:nvSpPr>
          <p:cNvPr id="3" name="Content Placeholder 2">
            <a:extLst>
              <a:ext uri="{FF2B5EF4-FFF2-40B4-BE49-F238E27FC236}">
                <a16:creationId xmlns:a16="http://schemas.microsoft.com/office/drawing/2014/main" id="{AC742424-FEC2-8EC8-BB76-28DF94DC80F0}"/>
              </a:ext>
            </a:extLst>
          </p:cNvPr>
          <p:cNvSpPr>
            <a:spLocks noGrp="1"/>
          </p:cNvSpPr>
          <p:nvPr>
            <p:ph idx="1"/>
          </p:nvPr>
        </p:nvSpPr>
        <p:spPr/>
        <p:txBody>
          <a:bodyPr>
            <a:normAutofit fontScale="92500" lnSpcReduction="10000"/>
          </a:bodyPr>
          <a:lstStyle/>
          <a:p>
            <a:pPr>
              <a:buFontTx/>
              <a:buChar char="-"/>
            </a:pPr>
            <a:r>
              <a:rPr lang="en-GB" dirty="0"/>
              <a:t>In determining what further evidence/documentation is needed – nature of allegations will be important – allegations which can be clearly defined – ie. specific incidents of physical abuse (maybe suitable for reduction to a schedule) – others require patterns of behaviour and a statement ie. coercive and controlling behaviour</a:t>
            </a:r>
          </a:p>
          <a:p>
            <a:pPr>
              <a:buFontTx/>
              <a:buChar char="-"/>
            </a:pPr>
            <a:r>
              <a:rPr lang="en-GB" dirty="0"/>
              <a:t>A hybrid of the two, dividing types of abuse into clusters maybe appropriate</a:t>
            </a:r>
          </a:p>
          <a:p>
            <a:pPr>
              <a:buFontTx/>
              <a:buChar char="-"/>
            </a:pPr>
            <a:r>
              <a:rPr lang="en-GB" dirty="0"/>
              <a:t>Ensure the court obtains essential information of every allegation at a early stage – what, when, where – what was the affect on the children and the parent – were there witnesses – what other evidence might be available – is the behaviour complained of because of the breakdown of the relationship rather than a/the cause of the breakdown </a:t>
            </a:r>
          </a:p>
        </p:txBody>
      </p:sp>
    </p:spTree>
    <p:extLst>
      <p:ext uri="{BB962C8B-B14F-4D97-AF65-F5344CB8AC3E}">
        <p14:creationId xmlns:p14="http://schemas.microsoft.com/office/powerpoint/2010/main" val="2636455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634F-A9F7-A6B8-B623-F435095B9250}"/>
              </a:ext>
            </a:extLst>
          </p:cNvPr>
          <p:cNvSpPr>
            <a:spLocks noGrp="1"/>
          </p:cNvSpPr>
          <p:nvPr>
            <p:ph type="title"/>
          </p:nvPr>
        </p:nvSpPr>
        <p:spPr>
          <a:xfrm>
            <a:off x="163082" y="340883"/>
            <a:ext cx="10515600" cy="1589088"/>
          </a:xfrm>
        </p:spPr>
        <p:txBody>
          <a:bodyPr>
            <a:normAutofit fontScale="90000"/>
          </a:bodyPr>
          <a:lstStyle/>
          <a:p>
            <a:pPr>
              <a:lnSpc>
                <a:spcPct val="150000"/>
              </a:lnSpc>
            </a:pPr>
            <a:r>
              <a:rPr lang="en-GB" b="1" dirty="0"/>
              <a:t>Case Law since </a:t>
            </a:r>
            <a:r>
              <a:rPr lang="en-GB" b="1" i="1" dirty="0"/>
              <a:t>Re H-N </a:t>
            </a:r>
            <a:br>
              <a:rPr lang="en-GB" b="1" i="1" dirty="0"/>
            </a:br>
            <a:r>
              <a:rPr lang="en-GB" sz="3100" b="1" i="1" dirty="0"/>
              <a:t>AB v CD [2021] EWHC 819 </a:t>
            </a:r>
            <a:r>
              <a:rPr lang="en-GB" sz="2400" b="1" dirty="0"/>
              <a:t>(Mrs Justice Roberts)</a:t>
            </a:r>
            <a:br>
              <a:rPr lang="en-GB" sz="2400" b="1" dirty="0"/>
            </a:br>
            <a:endParaRPr lang="en-GB" sz="2400" b="1" i="1" dirty="0"/>
          </a:p>
        </p:txBody>
      </p:sp>
      <p:sp>
        <p:nvSpPr>
          <p:cNvPr id="3" name="Content Placeholder 2">
            <a:extLst>
              <a:ext uri="{FF2B5EF4-FFF2-40B4-BE49-F238E27FC236}">
                <a16:creationId xmlns:a16="http://schemas.microsoft.com/office/drawing/2014/main" id="{0D7ED63D-A127-5260-4321-1CEDC6500076}"/>
              </a:ext>
            </a:extLst>
          </p:cNvPr>
          <p:cNvSpPr>
            <a:spLocks noGrp="1"/>
          </p:cNvSpPr>
          <p:nvPr>
            <p:ph idx="1"/>
          </p:nvPr>
        </p:nvSpPr>
        <p:spPr>
          <a:xfrm>
            <a:off x="744196" y="1929971"/>
            <a:ext cx="10515600" cy="4786311"/>
          </a:xfrm>
        </p:spPr>
        <p:txBody>
          <a:bodyPr>
            <a:normAutofit fontScale="77500" lnSpcReduction="20000"/>
          </a:bodyPr>
          <a:lstStyle/>
          <a:p>
            <a:r>
              <a:rPr lang="en-GB" dirty="0"/>
              <a:t>Handed down on the same day as </a:t>
            </a:r>
            <a:r>
              <a:rPr lang="en-GB" i="1" dirty="0"/>
              <a:t>Re H-N</a:t>
            </a:r>
            <a:endParaRPr lang="en-GB" dirty="0"/>
          </a:p>
          <a:p>
            <a:r>
              <a:rPr lang="en-GB" dirty="0"/>
              <a:t>cross allegations of domestic abuse in private law proceedings </a:t>
            </a:r>
          </a:p>
          <a:p>
            <a:r>
              <a:rPr lang="en-GB" dirty="0"/>
              <a:t>F seeks contact with parties’ one child </a:t>
            </a:r>
          </a:p>
          <a:p>
            <a:r>
              <a:rPr lang="en-GB" dirty="0"/>
              <a:t>M raises domestic abuse and two separate Scott Schedules</a:t>
            </a:r>
          </a:p>
          <a:p>
            <a:pPr marL="0" indent="0">
              <a:buNone/>
            </a:pPr>
            <a:endParaRPr lang="en-GB" sz="1200" u="sng" dirty="0"/>
          </a:p>
          <a:p>
            <a:pPr marL="0" indent="0">
              <a:buNone/>
            </a:pPr>
            <a:r>
              <a:rPr lang="en-GB" u="sng" dirty="0"/>
              <a:t>Judges findings</a:t>
            </a:r>
            <a:r>
              <a:rPr lang="en-GB" dirty="0"/>
              <a:t>: </a:t>
            </a:r>
          </a:p>
          <a:p>
            <a:r>
              <a:rPr lang="en-GB" dirty="0"/>
              <a:t>F sexually abused M on 2 occasions</a:t>
            </a:r>
          </a:p>
          <a:p>
            <a:r>
              <a:rPr lang="en-GB" dirty="0"/>
              <a:t>F emotionally abused M </a:t>
            </a:r>
          </a:p>
          <a:p>
            <a:r>
              <a:rPr lang="en-GB" dirty="0"/>
              <a:t>From 2011 and ongoing F would insult, criticise and demean M </a:t>
            </a:r>
          </a:p>
          <a:p>
            <a:r>
              <a:rPr lang="en-GB" dirty="0"/>
              <a:t>In December 2014 and ongoing F threatened to remove child to Pakistan</a:t>
            </a:r>
          </a:p>
          <a:p>
            <a:r>
              <a:rPr lang="en-GB" dirty="0"/>
              <a:t>Such threats of removal were made in the context to embarrass her professionally </a:t>
            </a:r>
          </a:p>
          <a:p>
            <a:r>
              <a:rPr lang="en-GB" dirty="0"/>
              <a:t>In respect of F’s claims – held M tried to snatch his credit card and subsequently so thrown items from her dressing table onto floor</a:t>
            </a:r>
          </a:p>
          <a:p>
            <a:endParaRPr lang="en-GB" dirty="0"/>
          </a:p>
          <a:p>
            <a:endParaRPr lang="en-GB" dirty="0"/>
          </a:p>
        </p:txBody>
      </p:sp>
    </p:spTree>
    <p:extLst>
      <p:ext uri="{BB962C8B-B14F-4D97-AF65-F5344CB8AC3E}">
        <p14:creationId xmlns:p14="http://schemas.microsoft.com/office/powerpoint/2010/main" val="122172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00188-83EC-5910-008D-FF1EB95198A3}"/>
              </a:ext>
            </a:extLst>
          </p:cNvPr>
          <p:cNvSpPr>
            <a:spLocks noGrp="1"/>
          </p:cNvSpPr>
          <p:nvPr>
            <p:ph type="title"/>
          </p:nvPr>
        </p:nvSpPr>
        <p:spPr>
          <a:xfrm>
            <a:off x="222903" y="346652"/>
            <a:ext cx="10515600" cy="1325563"/>
          </a:xfrm>
        </p:spPr>
        <p:txBody>
          <a:bodyPr>
            <a:normAutofit/>
          </a:bodyPr>
          <a:lstStyle/>
          <a:p>
            <a:r>
              <a:rPr lang="en-GB" sz="3600" b="1" i="1" dirty="0"/>
              <a:t>AB v CD [2021] EWHC 819 </a:t>
            </a:r>
            <a:br>
              <a:rPr lang="en-GB" sz="3600" b="1" i="1" dirty="0"/>
            </a:br>
            <a:r>
              <a:rPr lang="en-GB" sz="2800" b="1" dirty="0"/>
              <a:t>(continued)</a:t>
            </a:r>
          </a:p>
        </p:txBody>
      </p:sp>
      <p:sp>
        <p:nvSpPr>
          <p:cNvPr id="3" name="Content Placeholder 2">
            <a:extLst>
              <a:ext uri="{FF2B5EF4-FFF2-40B4-BE49-F238E27FC236}">
                <a16:creationId xmlns:a16="http://schemas.microsoft.com/office/drawing/2014/main" id="{FA5BC089-B25C-6968-3CF2-C285811FCC17}"/>
              </a:ext>
            </a:extLst>
          </p:cNvPr>
          <p:cNvSpPr>
            <a:spLocks noGrp="1"/>
          </p:cNvSpPr>
          <p:nvPr>
            <p:ph idx="1"/>
          </p:nvPr>
        </p:nvSpPr>
        <p:spPr>
          <a:xfrm>
            <a:off x="838200" y="1955029"/>
            <a:ext cx="10515600" cy="4545013"/>
          </a:xfrm>
        </p:spPr>
        <p:txBody>
          <a:bodyPr>
            <a:normAutofit fontScale="85000" lnSpcReduction="10000"/>
          </a:bodyPr>
          <a:lstStyle/>
          <a:p>
            <a:r>
              <a:rPr lang="en-GB" dirty="0"/>
              <a:t>F appealed – eight grounds for appeal</a:t>
            </a:r>
          </a:p>
          <a:p>
            <a:r>
              <a:rPr lang="en-GB" dirty="0"/>
              <a:t>Mrs Justice Roberts set aside judgment and remitted for early re-hearing. She sympathised with Judge as did not reserve her judgment and had limited time frame, but made the following findings: </a:t>
            </a:r>
          </a:p>
          <a:p>
            <a:pPr marL="914400" lvl="1" indent="-457200">
              <a:buFont typeface="+mj-lt"/>
              <a:buAutoNum type="arabicPeriod"/>
            </a:pPr>
            <a:endParaRPr lang="en-GB" dirty="0"/>
          </a:p>
          <a:p>
            <a:pPr marL="914400" lvl="1" indent="-457200">
              <a:buFont typeface="+mj-lt"/>
              <a:buAutoNum type="arabicPeriod"/>
            </a:pPr>
            <a:r>
              <a:rPr lang="en-GB" dirty="0"/>
              <a:t>Insufficient reasoning to explain how the Judge conducted her assessment and credibility and which matters she did or did not weigh in the balance when reaching her conclusions</a:t>
            </a:r>
          </a:p>
          <a:p>
            <a:pPr marL="914400" lvl="1" indent="-457200">
              <a:buFont typeface="+mj-lt"/>
              <a:buAutoNum type="arabicPeriod"/>
            </a:pPr>
            <a:r>
              <a:rPr lang="en-GB" dirty="0"/>
              <a:t>Mistake to have included within the approved order a recital saying about “strength and power” of allegations which the Judge claims to have ignored in her survey of the evidence</a:t>
            </a:r>
          </a:p>
          <a:p>
            <a:pPr marL="914400" lvl="1" indent="-457200">
              <a:buFont typeface="+mj-lt"/>
              <a:buAutoNum type="arabicPeriod"/>
            </a:pPr>
            <a:r>
              <a:rPr lang="en-GB" dirty="0"/>
              <a:t>In a case where one party is alleging that allegations have been fabricated as part of the course of conduct designed to marginalise a parent from the life of the child of the family it is incumbent on the fact finder to explain carefully why that case is rejected </a:t>
            </a:r>
          </a:p>
          <a:p>
            <a:pPr marL="914400" lvl="1" indent="-457200">
              <a:buFont typeface="+mj-lt"/>
              <a:buAutoNum type="arabicPeriod"/>
            </a:pPr>
            <a:r>
              <a:rPr lang="en-GB" dirty="0"/>
              <a:t>Judge fell into error in compartmentalising much of the evidence – she did not have sufficient regard to how each piece of the evidence fell to be considered against the totality of the evidential canvas</a:t>
            </a:r>
          </a:p>
          <a:p>
            <a:pPr marL="914400" lvl="1" indent="-457200">
              <a:buFont typeface="+mj-lt"/>
              <a:buAutoNum type="arabicPeriod"/>
            </a:pPr>
            <a:endParaRPr lang="en-GB" dirty="0"/>
          </a:p>
          <a:p>
            <a:pPr marL="0" indent="0">
              <a:buNone/>
            </a:pPr>
            <a:endParaRPr lang="en-GB" dirty="0"/>
          </a:p>
        </p:txBody>
      </p:sp>
    </p:spTree>
    <p:extLst>
      <p:ext uri="{BB962C8B-B14F-4D97-AF65-F5344CB8AC3E}">
        <p14:creationId xmlns:p14="http://schemas.microsoft.com/office/powerpoint/2010/main" val="2827054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1959-7C6F-ADF9-46B1-0F61787FB55B}"/>
              </a:ext>
            </a:extLst>
          </p:cNvPr>
          <p:cNvSpPr>
            <a:spLocks noGrp="1"/>
          </p:cNvSpPr>
          <p:nvPr>
            <p:ph type="title"/>
          </p:nvPr>
        </p:nvSpPr>
        <p:spPr>
          <a:xfrm>
            <a:off x="197265" y="313850"/>
            <a:ext cx="10515600" cy="1325563"/>
          </a:xfrm>
        </p:spPr>
        <p:txBody>
          <a:bodyPr>
            <a:normAutofit fontScale="90000"/>
          </a:bodyPr>
          <a:lstStyle/>
          <a:p>
            <a:r>
              <a:rPr lang="en-GB" sz="4000" b="1" i="1" dirty="0"/>
              <a:t>Re JK (A child) [2021] </a:t>
            </a:r>
            <a:br>
              <a:rPr lang="en-GB" sz="4000" b="1" i="1" dirty="0"/>
            </a:br>
            <a:r>
              <a:rPr lang="en-GB" sz="4000" b="1" i="1" dirty="0"/>
              <a:t>EWHC 1367 (Fam) </a:t>
            </a:r>
            <a:br>
              <a:rPr lang="en-GB" sz="4000" b="1" i="1" dirty="0"/>
            </a:br>
            <a:r>
              <a:rPr lang="en-GB" sz="3200" b="1" dirty="0"/>
              <a:t>(Mr Justice Poole)</a:t>
            </a:r>
            <a:endParaRPr lang="en-GB" sz="3200" b="1" i="1" dirty="0"/>
          </a:p>
        </p:txBody>
      </p:sp>
      <p:sp>
        <p:nvSpPr>
          <p:cNvPr id="3" name="Content Placeholder 2">
            <a:extLst>
              <a:ext uri="{FF2B5EF4-FFF2-40B4-BE49-F238E27FC236}">
                <a16:creationId xmlns:a16="http://schemas.microsoft.com/office/drawing/2014/main" id="{5FB24D5C-BFDF-CF1F-B536-1EF36729FED6}"/>
              </a:ext>
            </a:extLst>
          </p:cNvPr>
          <p:cNvSpPr>
            <a:spLocks noGrp="1"/>
          </p:cNvSpPr>
          <p:nvPr>
            <p:ph idx="1"/>
          </p:nvPr>
        </p:nvSpPr>
        <p:spPr/>
        <p:txBody>
          <a:bodyPr>
            <a:normAutofit fontScale="85000" lnSpcReduction="20000"/>
          </a:bodyPr>
          <a:lstStyle/>
          <a:p>
            <a:r>
              <a:rPr lang="en-GB" dirty="0"/>
              <a:t>Parties had an arranged marriage in South Asia in December 2013. M moved to England to be with F in August 2017. Only child born December 2017. Parties moved to South Asian country in 2018.</a:t>
            </a:r>
          </a:p>
          <a:p>
            <a:r>
              <a:rPr lang="en-GB" dirty="0"/>
              <a:t>M had removed child (then aged just under 2 years of age) from South Asian country to England in October 2019</a:t>
            </a:r>
          </a:p>
          <a:p>
            <a:r>
              <a:rPr lang="en-GB" dirty="0"/>
              <a:t>F issued Wardship proceedings with Guardian (officer of Cafcass High Court appointed to act for the child)</a:t>
            </a:r>
          </a:p>
          <a:p>
            <a:r>
              <a:rPr lang="en-GB" dirty="0"/>
              <a:t>F conceded child could stay with M in England, but did not agree on contact – hearing on 13</a:t>
            </a:r>
            <a:r>
              <a:rPr lang="en-GB" baseline="30000" dirty="0"/>
              <a:t>th</a:t>
            </a:r>
            <a:r>
              <a:rPr lang="en-GB" dirty="0"/>
              <a:t> April 2021 utilised as fact-finding with Guardian to report further in light of findings made</a:t>
            </a:r>
          </a:p>
          <a:p>
            <a:r>
              <a:rPr lang="en-GB" dirty="0"/>
              <a:t>Judge did not dispense with already completed composite Scott Schedules (including 18 allegations made by M) but also sought short narrative summaries from the parties about allegedly coercive and/or controlling behaviour</a:t>
            </a:r>
          </a:p>
        </p:txBody>
      </p:sp>
    </p:spTree>
    <p:extLst>
      <p:ext uri="{BB962C8B-B14F-4D97-AF65-F5344CB8AC3E}">
        <p14:creationId xmlns:p14="http://schemas.microsoft.com/office/powerpoint/2010/main" val="1538284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C7674-7782-08CB-EC1F-313D120BE6AB}"/>
              </a:ext>
            </a:extLst>
          </p:cNvPr>
          <p:cNvSpPr>
            <a:spLocks noGrp="1"/>
          </p:cNvSpPr>
          <p:nvPr>
            <p:ph type="title"/>
          </p:nvPr>
        </p:nvSpPr>
        <p:spPr>
          <a:xfrm>
            <a:off x="154537" y="365126"/>
            <a:ext cx="10515600" cy="1325563"/>
          </a:xfrm>
        </p:spPr>
        <p:txBody>
          <a:bodyPr>
            <a:normAutofit fontScale="90000"/>
          </a:bodyPr>
          <a:lstStyle/>
          <a:p>
            <a:pPr>
              <a:lnSpc>
                <a:spcPct val="150000"/>
              </a:lnSpc>
            </a:pPr>
            <a:r>
              <a:rPr lang="en-GB" b="1" i="1" dirty="0"/>
              <a:t>Re JK (A child) [2021]                                                     EWHC 1367 (Fam) </a:t>
            </a:r>
            <a:r>
              <a:rPr lang="en-GB" sz="3600" b="1" dirty="0"/>
              <a:t>(continued)</a:t>
            </a:r>
          </a:p>
        </p:txBody>
      </p:sp>
      <p:sp>
        <p:nvSpPr>
          <p:cNvPr id="3" name="Content Placeholder 2">
            <a:extLst>
              <a:ext uri="{FF2B5EF4-FFF2-40B4-BE49-F238E27FC236}">
                <a16:creationId xmlns:a16="http://schemas.microsoft.com/office/drawing/2014/main" id="{6FA7BA37-3E95-AB4D-320D-FA19BCD3F06F}"/>
              </a:ext>
            </a:extLst>
          </p:cNvPr>
          <p:cNvSpPr>
            <a:spLocks noGrp="1"/>
          </p:cNvSpPr>
          <p:nvPr>
            <p:ph idx="1"/>
          </p:nvPr>
        </p:nvSpPr>
        <p:spPr>
          <a:xfrm>
            <a:off x="838200" y="2169253"/>
            <a:ext cx="10515600" cy="4837112"/>
          </a:xfrm>
        </p:spPr>
        <p:txBody>
          <a:bodyPr>
            <a:normAutofit fontScale="77500" lnSpcReduction="20000"/>
          </a:bodyPr>
          <a:lstStyle/>
          <a:p>
            <a:pPr marL="0" indent="0">
              <a:buNone/>
            </a:pPr>
            <a:r>
              <a:rPr lang="en-US" dirty="0"/>
              <a:t>Judge’s Findings: </a:t>
            </a:r>
            <a:endParaRPr lang="en-GB" dirty="0"/>
          </a:p>
          <a:p>
            <a:pPr marL="514350" indent="-514350">
              <a:buAutoNum type="arabicPeriod"/>
            </a:pPr>
            <a:r>
              <a:rPr lang="en-GB" dirty="0"/>
              <a:t>F had used physical violence versus M on numerous occasions from October 2014 – August 2019</a:t>
            </a:r>
          </a:p>
          <a:p>
            <a:pPr marL="514350" indent="-514350">
              <a:buAutoNum type="arabicPeriod"/>
            </a:pPr>
            <a:r>
              <a:rPr lang="en-GB" dirty="0"/>
              <a:t>Judge did not find it proved that M prevented F having contact with child between July 2019 – October 2019</a:t>
            </a:r>
          </a:p>
          <a:p>
            <a:pPr marL="514350" indent="-514350">
              <a:buAutoNum type="arabicPeriod"/>
            </a:pPr>
            <a:r>
              <a:rPr lang="en-GB" dirty="0"/>
              <a:t>Interest in case:-</a:t>
            </a:r>
            <a:endParaRPr lang="en-GB" i="1" dirty="0"/>
          </a:p>
          <a:p>
            <a:pPr marL="457200" lvl="1" indent="0">
              <a:buNone/>
            </a:pPr>
            <a:r>
              <a:rPr lang="en-GB" i="1" dirty="0"/>
              <a:t>When the Judge asked for short narrative summaries of coercive and/or controlling behaviour of the other – said summaries were very different in style “and illustrated the complexities involved in presenting allegations for a Finding of Fact hearing such as this one where there are over lapping allegations by the Mother against the Father of coercion and control, physical violence against the mother, physical violence against the child, and allegations by the father against the Mother of control, fabrication and abduction. </a:t>
            </a:r>
            <a:r>
              <a:rPr lang="en-GB" b="1" i="1" dirty="0"/>
              <a:t>How can the party alleged a pattern of coercion and control over a relationship that has lasted several years present that case for a Finding of Fact hearing in a way that is proportionate and manageable and without giving a day by day account of the whole relationship”. </a:t>
            </a:r>
            <a:r>
              <a:rPr lang="en-GB" dirty="0"/>
              <a:t>(Paragraph 25)</a:t>
            </a:r>
          </a:p>
          <a:p>
            <a:pPr marL="457200" lvl="1" indent="0">
              <a:buNone/>
            </a:pPr>
            <a:endParaRPr lang="en-GB" i="1" dirty="0"/>
          </a:p>
          <a:p>
            <a:pPr marL="457200" lvl="1" indent="0">
              <a:buNone/>
            </a:pPr>
            <a:r>
              <a:rPr lang="en-GB" i="1" dirty="0"/>
              <a:t>“</a:t>
            </a:r>
            <a:r>
              <a:rPr lang="en-GB" b="1" i="1" dirty="0"/>
              <a:t>Some specific instances of behaviour will not constitute abuse themselves and may appear to be relatively trivial if looked at in isolation but are in fact important evidence of a pattern of abuse, or the effects of abuse, when set alongside other findings”. </a:t>
            </a:r>
            <a:r>
              <a:rPr lang="en-GB" dirty="0"/>
              <a:t>(Paragraph 26)</a:t>
            </a:r>
            <a:endParaRPr lang="en-GB" b="1" i="1" dirty="0"/>
          </a:p>
        </p:txBody>
      </p:sp>
    </p:spTree>
    <p:extLst>
      <p:ext uri="{BB962C8B-B14F-4D97-AF65-F5344CB8AC3E}">
        <p14:creationId xmlns:p14="http://schemas.microsoft.com/office/powerpoint/2010/main" val="2738890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7AC0-AFA1-3355-CA05-5101C39BC32E}"/>
              </a:ext>
            </a:extLst>
          </p:cNvPr>
          <p:cNvSpPr>
            <a:spLocks noGrp="1"/>
          </p:cNvSpPr>
          <p:nvPr>
            <p:ph type="title"/>
          </p:nvPr>
        </p:nvSpPr>
        <p:spPr>
          <a:xfrm>
            <a:off x="180173" y="0"/>
            <a:ext cx="10515600" cy="1777773"/>
          </a:xfrm>
        </p:spPr>
        <p:txBody>
          <a:bodyPr>
            <a:normAutofit fontScale="90000"/>
          </a:bodyPr>
          <a:lstStyle/>
          <a:p>
            <a:br>
              <a:rPr lang="en-GB" i="1" dirty="0"/>
            </a:br>
            <a:r>
              <a:rPr lang="en-GB" b="1" i="1" dirty="0"/>
              <a:t>A Child (Application of PD 12J) </a:t>
            </a:r>
            <a:br>
              <a:rPr lang="en-GB" b="1" i="1" dirty="0"/>
            </a:br>
            <a:r>
              <a:rPr lang="en-GB" b="1" i="1" dirty="0"/>
              <a:t>[2021] EWFC B59</a:t>
            </a:r>
            <a:endParaRPr lang="en-GB" sz="4000" b="1" dirty="0"/>
          </a:p>
        </p:txBody>
      </p:sp>
      <p:sp>
        <p:nvSpPr>
          <p:cNvPr id="3" name="Content Placeholder 2">
            <a:extLst>
              <a:ext uri="{FF2B5EF4-FFF2-40B4-BE49-F238E27FC236}">
                <a16:creationId xmlns:a16="http://schemas.microsoft.com/office/drawing/2014/main" id="{54491447-0CFA-858F-CFC5-BEA911292704}"/>
              </a:ext>
            </a:extLst>
          </p:cNvPr>
          <p:cNvSpPr>
            <a:spLocks noGrp="1"/>
          </p:cNvSpPr>
          <p:nvPr>
            <p:ph idx="1"/>
          </p:nvPr>
        </p:nvSpPr>
        <p:spPr/>
        <p:txBody>
          <a:bodyPr>
            <a:normAutofit fontScale="92500" lnSpcReduction="20000"/>
          </a:bodyPr>
          <a:lstStyle/>
          <a:p>
            <a:endParaRPr lang="en-GB" dirty="0"/>
          </a:p>
          <a:p>
            <a:pPr algn="just"/>
            <a:r>
              <a:rPr lang="en-GB" dirty="0"/>
              <a:t>Parties started relationship in 2009 – parties married in Republic of Ireland in 2010 – 3 children of the family – parties moved to England in 2017 – residing in Dorset </a:t>
            </a:r>
          </a:p>
          <a:p>
            <a:pPr algn="just"/>
            <a:r>
              <a:rPr lang="en-GB" dirty="0"/>
              <a:t>M removed children to Yorkshire without F’s knowledge and took them to a refuge</a:t>
            </a:r>
          </a:p>
          <a:p>
            <a:pPr algn="just"/>
            <a:r>
              <a:rPr lang="en-GB" dirty="0"/>
              <a:t>24</a:t>
            </a:r>
            <a:r>
              <a:rPr lang="en-GB" baseline="30000" dirty="0"/>
              <a:t>th</a:t>
            </a:r>
            <a:r>
              <a:rPr lang="en-GB" dirty="0"/>
              <a:t> August 2021 – F sought order for children to return to Dorset and a Prohibited Steps Order to prevent children from being removed from England and a spend time with Child Arrangements Order</a:t>
            </a:r>
          </a:p>
          <a:p>
            <a:pPr algn="just"/>
            <a:r>
              <a:rPr lang="en-GB" dirty="0"/>
              <a:t>1</a:t>
            </a:r>
            <a:r>
              <a:rPr lang="en-GB" baseline="30000" dirty="0"/>
              <a:t>st</a:t>
            </a:r>
            <a:r>
              <a:rPr lang="en-GB" dirty="0"/>
              <a:t> September 2021 – M made application to transfer proceedings to Yorkshire and for a Prohibited Steps Order to prevent children from being wrongfully removed from the country. M accused F of sexual abuse and controlling and coercive behaviour</a:t>
            </a:r>
          </a:p>
        </p:txBody>
      </p:sp>
    </p:spTree>
    <p:extLst>
      <p:ext uri="{BB962C8B-B14F-4D97-AF65-F5344CB8AC3E}">
        <p14:creationId xmlns:p14="http://schemas.microsoft.com/office/powerpoint/2010/main" val="492137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6ED2-8A18-4DDA-A6D6-2F4AB6B417F7}"/>
              </a:ext>
            </a:extLst>
          </p:cNvPr>
          <p:cNvSpPr>
            <a:spLocks noGrp="1"/>
          </p:cNvSpPr>
          <p:nvPr>
            <p:ph type="title"/>
          </p:nvPr>
        </p:nvSpPr>
        <p:spPr>
          <a:xfrm>
            <a:off x="128900" y="373671"/>
            <a:ext cx="10515600" cy="1325563"/>
          </a:xfrm>
        </p:spPr>
        <p:txBody>
          <a:bodyPr>
            <a:normAutofit/>
          </a:bodyPr>
          <a:lstStyle/>
          <a:p>
            <a:r>
              <a:rPr lang="en-GB" sz="4000" b="1" i="1" dirty="0"/>
              <a:t>A Child (Application of PD 12J) </a:t>
            </a:r>
            <a:br>
              <a:rPr lang="en-GB" sz="4000" b="1" i="1" dirty="0"/>
            </a:br>
            <a:r>
              <a:rPr lang="en-GB" sz="4000" b="1" i="1" dirty="0"/>
              <a:t>[2021] EWFC B59 </a:t>
            </a:r>
            <a:r>
              <a:rPr lang="en-GB" sz="4000" b="1" dirty="0"/>
              <a:t>(continued)</a:t>
            </a:r>
          </a:p>
        </p:txBody>
      </p:sp>
      <p:sp>
        <p:nvSpPr>
          <p:cNvPr id="3" name="Content Placeholder 2">
            <a:extLst>
              <a:ext uri="{FF2B5EF4-FFF2-40B4-BE49-F238E27FC236}">
                <a16:creationId xmlns:a16="http://schemas.microsoft.com/office/drawing/2014/main" id="{09555A37-6242-3D20-ABFB-4EA0D26F10BB}"/>
              </a:ext>
            </a:extLst>
          </p:cNvPr>
          <p:cNvSpPr>
            <a:spLocks noGrp="1"/>
          </p:cNvSpPr>
          <p:nvPr>
            <p:ph idx="1"/>
          </p:nvPr>
        </p:nvSpPr>
        <p:spPr>
          <a:xfrm>
            <a:off x="838200" y="1970768"/>
            <a:ext cx="10515600" cy="4351338"/>
          </a:xfrm>
        </p:spPr>
        <p:txBody>
          <a:bodyPr>
            <a:normAutofit fontScale="92500" lnSpcReduction="10000"/>
          </a:bodyPr>
          <a:lstStyle/>
          <a:p>
            <a:r>
              <a:rPr lang="en-GB" dirty="0"/>
              <a:t>DJ noted children had lived and attended school locally for 4 years and uprooted and moved 300 miles away</a:t>
            </a:r>
          </a:p>
          <a:p>
            <a:r>
              <a:rPr lang="en-GB" dirty="0"/>
              <a:t>DJ concerned about schools in Yorkshire – referred to PD 12J and </a:t>
            </a:r>
            <a:r>
              <a:rPr lang="en-GB" i="1" dirty="0"/>
              <a:t>F v M [2021] EWFC 4 </a:t>
            </a:r>
            <a:r>
              <a:rPr lang="en-GB" dirty="0"/>
              <a:t>– didn’t have children’s wishes and feelings </a:t>
            </a:r>
          </a:p>
          <a:p>
            <a:r>
              <a:rPr lang="en-GB" dirty="0"/>
              <a:t>If M refused to return to the area there should be an order for children to live with F in the interim – conscious that safeguarding letter suggested no contact but was predicated on M’s allegations and no interview with F </a:t>
            </a:r>
          </a:p>
          <a:p>
            <a:r>
              <a:rPr lang="en-GB" dirty="0"/>
              <a:t>Judge ordered shared care where F sought same and M sought no contact</a:t>
            </a:r>
          </a:p>
          <a:p>
            <a:r>
              <a:rPr lang="en-GB" dirty="0"/>
              <a:t>Gave mother 48 hours to return children failing which transfer of residence on an interim basis</a:t>
            </a:r>
            <a:r>
              <a:rPr lang="en-GB" i="1" dirty="0"/>
              <a:t> “whilst we sort out PD 12J and directions that we can now go through”.</a:t>
            </a:r>
          </a:p>
          <a:p>
            <a:endParaRPr lang="en-GB" dirty="0"/>
          </a:p>
          <a:p>
            <a:endParaRPr lang="en-GB" dirty="0"/>
          </a:p>
        </p:txBody>
      </p:sp>
    </p:spTree>
    <p:extLst>
      <p:ext uri="{BB962C8B-B14F-4D97-AF65-F5344CB8AC3E}">
        <p14:creationId xmlns:p14="http://schemas.microsoft.com/office/powerpoint/2010/main" val="521125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4960ED-FBD8-F6ED-FA05-8B28D186786A}"/>
              </a:ext>
            </a:extLst>
          </p:cNvPr>
          <p:cNvSpPr>
            <a:spLocks noGrp="1"/>
          </p:cNvSpPr>
          <p:nvPr>
            <p:ph idx="1"/>
          </p:nvPr>
        </p:nvSpPr>
        <p:spPr>
          <a:xfrm>
            <a:off x="838200" y="2057853"/>
            <a:ext cx="10515600" cy="4351338"/>
          </a:xfrm>
        </p:spPr>
        <p:txBody>
          <a:bodyPr>
            <a:normAutofit lnSpcReduction="10000"/>
          </a:bodyPr>
          <a:lstStyle/>
          <a:p>
            <a:r>
              <a:rPr lang="en-GB" dirty="0"/>
              <a:t>M appealed – heard on 30</a:t>
            </a:r>
            <a:r>
              <a:rPr lang="en-GB" baseline="30000" dirty="0"/>
              <a:t>th</a:t>
            </a:r>
            <a:r>
              <a:rPr lang="en-GB" dirty="0"/>
              <a:t> September 2021 – appeal allowed </a:t>
            </a:r>
          </a:p>
          <a:p>
            <a:r>
              <a:rPr lang="en-GB" dirty="0"/>
              <a:t>Considerable sympathy for DJ – faced with unclear and developing allegations – decision carried risk of harm to the children either way</a:t>
            </a:r>
          </a:p>
          <a:p>
            <a:r>
              <a:rPr lang="en-GB" dirty="0"/>
              <a:t>Very thorough judgment – felt that the court needed a cautious approach to the question of orders that could and should be made and the potential for resulting harm including emotional and psychological harm</a:t>
            </a:r>
          </a:p>
          <a:p>
            <a:r>
              <a:rPr lang="en-GB" dirty="0"/>
              <a:t>Whilst open to the DJ to take critical or sceptical approach to the allegations of domestic abuse made by the M in this case not open to the DJ to effectively dismiss them summarily or set them to one side or the purpose of making interim orders</a:t>
            </a:r>
          </a:p>
          <a:p>
            <a:endParaRPr lang="en-GB" dirty="0"/>
          </a:p>
        </p:txBody>
      </p:sp>
      <p:sp>
        <p:nvSpPr>
          <p:cNvPr id="7" name="Title 1">
            <a:extLst>
              <a:ext uri="{FF2B5EF4-FFF2-40B4-BE49-F238E27FC236}">
                <a16:creationId xmlns:a16="http://schemas.microsoft.com/office/drawing/2014/main" id="{99806ED2-8A18-4DDA-A6D6-2F4AB6B417F7}"/>
              </a:ext>
            </a:extLst>
          </p:cNvPr>
          <p:cNvSpPr>
            <a:spLocks noGrp="1"/>
          </p:cNvSpPr>
          <p:nvPr>
            <p:ph type="title"/>
          </p:nvPr>
        </p:nvSpPr>
        <p:spPr>
          <a:xfrm>
            <a:off x="145991" y="356579"/>
            <a:ext cx="10515600" cy="1325563"/>
          </a:xfrm>
        </p:spPr>
        <p:txBody>
          <a:bodyPr>
            <a:normAutofit/>
          </a:bodyPr>
          <a:lstStyle/>
          <a:p>
            <a:r>
              <a:rPr lang="en-GB" sz="4000" b="1" i="1" dirty="0"/>
              <a:t>A Child (Application of PD 12J) </a:t>
            </a:r>
            <a:br>
              <a:rPr lang="en-GB" sz="4000" b="1" i="1" dirty="0"/>
            </a:br>
            <a:r>
              <a:rPr lang="en-GB" sz="4000" b="1" i="1" dirty="0"/>
              <a:t>[2021] EWFC B59 </a:t>
            </a:r>
            <a:r>
              <a:rPr lang="en-GB" sz="4000" b="1" dirty="0"/>
              <a:t>(continued)</a:t>
            </a:r>
          </a:p>
        </p:txBody>
      </p:sp>
    </p:spTree>
    <p:extLst>
      <p:ext uri="{BB962C8B-B14F-4D97-AF65-F5344CB8AC3E}">
        <p14:creationId xmlns:p14="http://schemas.microsoft.com/office/powerpoint/2010/main" val="3660038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56D64-8BE9-0BA7-C777-16659D019BFA}"/>
              </a:ext>
            </a:extLst>
          </p:cNvPr>
          <p:cNvSpPr>
            <a:spLocks noGrp="1"/>
          </p:cNvSpPr>
          <p:nvPr>
            <p:ph idx="1"/>
          </p:nvPr>
        </p:nvSpPr>
        <p:spPr/>
        <p:txBody>
          <a:bodyPr>
            <a:normAutofit lnSpcReduction="10000"/>
          </a:bodyPr>
          <a:lstStyle/>
          <a:p>
            <a:r>
              <a:rPr lang="en-GB" dirty="0"/>
              <a:t>DJ did not engage with PD 12J until very much as an after thought once he had determined the interim orders he would make</a:t>
            </a:r>
          </a:p>
          <a:p>
            <a:r>
              <a:rPr lang="en-GB" dirty="0"/>
              <a:t>DJ dismissed the question of risk without sufficient analysis especially on the more subtle question of coercive or controlling behaviour</a:t>
            </a:r>
          </a:p>
          <a:p>
            <a:r>
              <a:rPr lang="en-GB" dirty="0"/>
              <a:t>Gave insufficient weight to Cafcass recommendations </a:t>
            </a:r>
          </a:p>
          <a:p>
            <a:r>
              <a:rPr lang="en-GB" dirty="0"/>
              <a:t>Whilst addressing welfare check list in relation to question of removal DJ did not apply it holistically in relation to question of return to the father whilst spending time with him</a:t>
            </a:r>
          </a:p>
          <a:p>
            <a:r>
              <a:rPr lang="en-GB" dirty="0"/>
              <a:t>Interesting conclusion that W could move back into fmh with the children as F agreed</a:t>
            </a:r>
          </a:p>
        </p:txBody>
      </p:sp>
      <p:sp>
        <p:nvSpPr>
          <p:cNvPr id="5" name="Title 1">
            <a:extLst>
              <a:ext uri="{FF2B5EF4-FFF2-40B4-BE49-F238E27FC236}">
                <a16:creationId xmlns:a16="http://schemas.microsoft.com/office/drawing/2014/main" id="{99806ED2-8A18-4DDA-A6D6-2F4AB6B417F7}"/>
              </a:ext>
            </a:extLst>
          </p:cNvPr>
          <p:cNvSpPr>
            <a:spLocks noGrp="1"/>
          </p:cNvSpPr>
          <p:nvPr>
            <p:ph type="title"/>
          </p:nvPr>
        </p:nvSpPr>
        <p:spPr>
          <a:xfrm>
            <a:off x="154536" y="356580"/>
            <a:ext cx="10515600" cy="1325563"/>
          </a:xfrm>
        </p:spPr>
        <p:txBody>
          <a:bodyPr>
            <a:normAutofit/>
          </a:bodyPr>
          <a:lstStyle/>
          <a:p>
            <a:r>
              <a:rPr lang="en-GB" sz="4000" b="1" i="1" dirty="0"/>
              <a:t>A Child (Application of PD 12J) </a:t>
            </a:r>
            <a:br>
              <a:rPr lang="en-GB" sz="4000" b="1" i="1" dirty="0"/>
            </a:br>
            <a:r>
              <a:rPr lang="en-GB" sz="4000" b="1" i="1" dirty="0"/>
              <a:t>[2021] EWFC B59 </a:t>
            </a:r>
            <a:r>
              <a:rPr lang="en-GB" sz="4000" b="1" dirty="0"/>
              <a:t>(continued)</a:t>
            </a:r>
          </a:p>
        </p:txBody>
      </p:sp>
    </p:spTree>
    <p:extLst>
      <p:ext uri="{BB962C8B-B14F-4D97-AF65-F5344CB8AC3E}">
        <p14:creationId xmlns:p14="http://schemas.microsoft.com/office/powerpoint/2010/main" val="4075982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0229B9-43EB-A0A9-32F3-E32ABF6FC63C}"/>
              </a:ext>
            </a:extLst>
          </p:cNvPr>
          <p:cNvSpPr>
            <a:spLocks noGrp="1"/>
          </p:cNvSpPr>
          <p:nvPr>
            <p:ph idx="1"/>
          </p:nvPr>
        </p:nvSpPr>
        <p:spPr>
          <a:xfrm>
            <a:off x="838200" y="2506662"/>
            <a:ext cx="10515600" cy="4351338"/>
          </a:xfrm>
        </p:spPr>
        <p:txBody>
          <a:bodyPr>
            <a:normAutofit fontScale="92500" lnSpcReduction="20000"/>
          </a:bodyPr>
          <a:lstStyle/>
          <a:p>
            <a:pPr marL="0" indent="0">
              <a:buNone/>
            </a:pPr>
            <a:r>
              <a:rPr lang="en-GB" dirty="0"/>
              <a:t>Second Hearing on 20</a:t>
            </a:r>
            <a:r>
              <a:rPr lang="en-GB" baseline="30000" dirty="0"/>
              <a:t>th</a:t>
            </a:r>
            <a:r>
              <a:rPr lang="en-GB" dirty="0"/>
              <a:t> – 22</a:t>
            </a:r>
            <a:r>
              <a:rPr lang="en-GB" baseline="30000" dirty="0"/>
              <a:t>nd</a:t>
            </a:r>
            <a:r>
              <a:rPr lang="en-GB" dirty="0"/>
              <a:t> December 2021 before His Honour Judge Dancey (Fact Find)</a:t>
            </a:r>
          </a:p>
          <a:p>
            <a:r>
              <a:rPr lang="en-GB" dirty="0"/>
              <a:t>W made 4 sets of allegations </a:t>
            </a:r>
          </a:p>
          <a:p>
            <a:pPr marL="971550" lvl="1" indent="-514350">
              <a:buAutoNum type="arabicPeriod"/>
            </a:pPr>
            <a:r>
              <a:rPr lang="en-GB" dirty="0"/>
              <a:t>Failure by F to disclose to M until 1</a:t>
            </a:r>
            <a:r>
              <a:rPr lang="en-GB" baseline="30000" dirty="0"/>
              <a:t>st</a:t>
            </a:r>
            <a:r>
              <a:rPr lang="en-GB" dirty="0"/>
              <a:t> November 2017 that he has HIV positive </a:t>
            </a:r>
          </a:p>
          <a:p>
            <a:pPr marL="971550" lvl="1" indent="-514350">
              <a:buAutoNum type="arabicPeriod"/>
            </a:pPr>
            <a:r>
              <a:rPr lang="en-GB" dirty="0"/>
              <a:t>Incidents of rape from 2013 and in 2018</a:t>
            </a:r>
          </a:p>
          <a:p>
            <a:pPr marL="971550" lvl="1" indent="-514350">
              <a:buAutoNum type="arabicPeriod"/>
            </a:pPr>
            <a:r>
              <a:rPr lang="en-GB" dirty="0"/>
              <a:t>Coercive and controlling behaviour including economic abuse</a:t>
            </a:r>
          </a:p>
          <a:p>
            <a:pPr marL="971550" lvl="1" indent="-514350">
              <a:buAutoNum type="arabicPeriod"/>
            </a:pPr>
            <a:r>
              <a:rPr lang="en-GB" dirty="0"/>
              <a:t>Unreasonable physical chastisement of the boys</a:t>
            </a:r>
          </a:p>
          <a:p>
            <a:r>
              <a:rPr lang="en-GB" dirty="0"/>
              <a:t>Answer – F did not accept M’s findings – found that M had fabricated allegations against F </a:t>
            </a:r>
          </a:p>
          <a:p>
            <a:r>
              <a:rPr lang="en-GB" dirty="0"/>
              <a:t>Made finding that whilst it was abhorrent and abusive in the terms of F’s non disclosure of his HIV positive status it did not create a risk to the children or to the mother and should not be seen as an impediment to ongoing or unrestricted relationship with the children through contact</a:t>
            </a:r>
          </a:p>
          <a:p>
            <a:pPr marL="0" indent="0">
              <a:buNone/>
            </a:pPr>
            <a:endParaRPr lang="en-GB" dirty="0"/>
          </a:p>
        </p:txBody>
      </p:sp>
      <p:sp>
        <p:nvSpPr>
          <p:cNvPr id="5" name="Title 1">
            <a:extLst>
              <a:ext uri="{FF2B5EF4-FFF2-40B4-BE49-F238E27FC236}">
                <a16:creationId xmlns:a16="http://schemas.microsoft.com/office/drawing/2014/main" id="{99806ED2-8A18-4DDA-A6D6-2F4AB6B417F7}"/>
              </a:ext>
            </a:extLst>
          </p:cNvPr>
          <p:cNvSpPr>
            <a:spLocks noGrp="1"/>
          </p:cNvSpPr>
          <p:nvPr>
            <p:ph type="title"/>
          </p:nvPr>
        </p:nvSpPr>
        <p:spPr>
          <a:xfrm>
            <a:off x="76912" y="792414"/>
            <a:ext cx="10515600" cy="1325563"/>
          </a:xfrm>
        </p:spPr>
        <p:txBody>
          <a:bodyPr>
            <a:normAutofit fontScale="90000"/>
          </a:bodyPr>
          <a:lstStyle/>
          <a:p>
            <a:r>
              <a:rPr lang="en-GB" b="1" i="1" dirty="0"/>
              <a:t>A Child (Application of PD 12J) </a:t>
            </a:r>
            <a:br>
              <a:rPr lang="en-GB" b="1" i="1" dirty="0"/>
            </a:br>
            <a:r>
              <a:rPr lang="en-GB" sz="4000" b="1" i="1" dirty="0"/>
              <a:t>(No 2 Findings of Fact) [2022] EWFC B5 </a:t>
            </a:r>
            <a:br>
              <a:rPr lang="en-GB" i="1" dirty="0"/>
            </a:br>
            <a:r>
              <a:rPr lang="en-GB" sz="3600" dirty="0"/>
              <a:t>(appeal from </a:t>
            </a:r>
            <a:r>
              <a:rPr lang="en-GB" sz="3600" i="1" dirty="0"/>
              <a:t>A Child (Application of PD 12J) [2021] EWFC B59)</a:t>
            </a:r>
            <a:endParaRPr lang="en-GB" sz="3600" dirty="0"/>
          </a:p>
        </p:txBody>
      </p:sp>
    </p:spTree>
    <p:extLst>
      <p:ext uri="{BB962C8B-B14F-4D97-AF65-F5344CB8AC3E}">
        <p14:creationId xmlns:p14="http://schemas.microsoft.com/office/powerpoint/2010/main" val="156292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93B0B4-8F95-0606-EE48-FE559D0F6273}"/>
              </a:ext>
            </a:extLst>
          </p:cNvPr>
          <p:cNvSpPr>
            <a:spLocks noGrp="1"/>
          </p:cNvSpPr>
          <p:nvPr>
            <p:ph idx="1"/>
          </p:nvPr>
        </p:nvSpPr>
        <p:spPr>
          <a:xfrm>
            <a:off x="838200" y="2676461"/>
            <a:ext cx="10515600" cy="4261077"/>
          </a:xfrm>
        </p:spPr>
        <p:txBody>
          <a:bodyPr>
            <a:normAutofit lnSpcReduction="10000"/>
          </a:bodyPr>
          <a:lstStyle/>
          <a:p>
            <a:pPr>
              <a:buFontTx/>
              <a:buChar char="-"/>
            </a:pPr>
            <a:r>
              <a:rPr lang="en-GB" dirty="0"/>
              <a:t>Case helpfully reminds courts that the evidence of vulnerable witnesses is likely to be diminished by their vulnerability – deals with special measures including screens/separate waiting rooms, breaks during evidence (paragraphs 7 – 10)</a:t>
            </a:r>
          </a:p>
          <a:p>
            <a:pPr>
              <a:buFontTx/>
              <a:buChar char="-"/>
            </a:pPr>
            <a:r>
              <a:rPr lang="en-GB" dirty="0"/>
              <a:t>Judge makes point that controlling and coercive behaviour is defined in PD 12J in terms of behaviour </a:t>
            </a:r>
            <a:r>
              <a:rPr lang="en-GB" u="sng" dirty="0"/>
              <a:t>used (</a:t>
            </a:r>
            <a:r>
              <a:rPr lang="en-GB" dirty="0"/>
              <a:t>coercive) or </a:t>
            </a:r>
            <a:r>
              <a:rPr lang="en-GB" u="sng" dirty="0"/>
              <a:t>designed (</a:t>
            </a:r>
            <a:r>
              <a:rPr lang="en-GB" dirty="0"/>
              <a:t>controlling) to harm a victim. He states at paragraph 179 “in my view, to prove controlling or coercive behaviour (rather than a more widely defined domestic abuse) does require an element of intent on the part of the perpetrator to bring about the harmful affects of their behaviour”.</a:t>
            </a:r>
          </a:p>
          <a:p>
            <a:pPr marL="0" indent="0">
              <a:buNone/>
            </a:pPr>
            <a:endParaRPr lang="en-GB" dirty="0"/>
          </a:p>
        </p:txBody>
      </p:sp>
      <p:sp>
        <p:nvSpPr>
          <p:cNvPr id="6" name="Title 1">
            <a:extLst>
              <a:ext uri="{FF2B5EF4-FFF2-40B4-BE49-F238E27FC236}">
                <a16:creationId xmlns:a16="http://schemas.microsoft.com/office/drawing/2014/main" id="{0E178E44-96DC-A335-0FEB-DB51230D3688}"/>
              </a:ext>
            </a:extLst>
          </p:cNvPr>
          <p:cNvSpPr>
            <a:spLocks noGrp="1"/>
          </p:cNvSpPr>
          <p:nvPr>
            <p:ph type="title"/>
          </p:nvPr>
        </p:nvSpPr>
        <p:spPr>
          <a:xfrm>
            <a:off x="76912" y="792414"/>
            <a:ext cx="10515600" cy="1325563"/>
          </a:xfrm>
        </p:spPr>
        <p:txBody>
          <a:bodyPr>
            <a:normAutofit fontScale="90000"/>
          </a:bodyPr>
          <a:lstStyle/>
          <a:p>
            <a:r>
              <a:rPr lang="en-GB" b="1" i="1" dirty="0"/>
              <a:t>A Child (Application of PD 12J) </a:t>
            </a:r>
            <a:br>
              <a:rPr lang="en-GB" b="1" i="1" dirty="0"/>
            </a:br>
            <a:r>
              <a:rPr lang="en-GB" sz="4000" b="1" i="1" dirty="0"/>
              <a:t>(No 2 Findings of Fact) [2022] EWFC B5 </a:t>
            </a:r>
            <a:br>
              <a:rPr lang="en-GB" i="1" dirty="0"/>
            </a:br>
            <a:r>
              <a:rPr lang="en-GB" sz="3600" dirty="0"/>
              <a:t>(appeal from </a:t>
            </a:r>
            <a:r>
              <a:rPr lang="en-GB" sz="3600" i="1" dirty="0"/>
              <a:t>A Child (Application of PD 12J) [2021] EWFC B59)</a:t>
            </a:r>
            <a:endParaRPr lang="en-GB" sz="3600" dirty="0"/>
          </a:p>
        </p:txBody>
      </p:sp>
    </p:spTree>
    <p:extLst>
      <p:ext uri="{BB962C8B-B14F-4D97-AF65-F5344CB8AC3E}">
        <p14:creationId xmlns:p14="http://schemas.microsoft.com/office/powerpoint/2010/main" val="4081841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03F7-3256-3C28-2D27-09FC2FC7B821}"/>
              </a:ext>
            </a:extLst>
          </p:cNvPr>
          <p:cNvSpPr>
            <a:spLocks noGrp="1"/>
          </p:cNvSpPr>
          <p:nvPr>
            <p:ph type="title"/>
          </p:nvPr>
        </p:nvSpPr>
        <p:spPr>
          <a:xfrm>
            <a:off x="94715" y="675999"/>
            <a:ext cx="10515600" cy="1325563"/>
          </a:xfrm>
        </p:spPr>
        <p:txBody>
          <a:bodyPr>
            <a:normAutofit fontScale="90000"/>
          </a:bodyPr>
          <a:lstStyle/>
          <a:p>
            <a:r>
              <a:rPr lang="en-GB" b="1" i="1" dirty="0"/>
              <a:t>Re B-B</a:t>
            </a:r>
            <a:br>
              <a:rPr lang="en-GB" b="1" i="1" dirty="0"/>
            </a:br>
            <a:r>
              <a:rPr lang="en-GB" b="1" i="1" dirty="0"/>
              <a:t>(Domestic Abuse: Fact-Finding) </a:t>
            </a:r>
            <a:br>
              <a:rPr lang="en-GB" b="1" i="1" dirty="0"/>
            </a:br>
            <a:r>
              <a:rPr lang="en-GB" b="1" i="1" dirty="0"/>
              <a:t>[2022] EWHC 108 (Fam)</a:t>
            </a:r>
            <a:br>
              <a:rPr lang="en-GB" b="1" dirty="0"/>
            </a:br>
            <a:r>
              <a:rPr lang="en-GB" sz="3600" b="1" dirty="0"/>
              <a:t>(Mr Justice Cobb)</a:t>
            </a:r>
          </a:p>
        </p:txBody>
      </p:sp>
      <p:sp>
        <p:nvSpPr>
          <p:cNvPr id="3" name="Content Placeholder 2">
            <a:extLst>
              <a:ext uri="{FF2B5EF4-FFF2-40B4-BE49-F238E27FC236}">
                <a16:creationId xmlns:a16="http://schemas.microsoft.com/office/drawing/2014/main" id="{061CEDA7-1D10-AC26-38BD-0C1F50301DEE}"/>
              </a:ext>
            </a:extLst>
          </p:cNvPr>
          <p:cNvSpPr>
            <a:spLocks noGrp="1"/>
          </p:cNvSpPr>
          <p:nvPr>
            <p:ph idx="1"/>
          </p:nvPr>
        </p:nvSpPr>
        <p:spPr>
          <a:xfrm>
            <a:off x="838200" y="2674710"/>
            <a:ext cx="10515600" cy="4183290"/>
          </a:xfrm>
        </p:spPr>
        <p:txBody>
          <a:bodyPr>
            <a:normAutofit/>
          </a:bodyPr>
          <a:lstStyle/>
          <a:p>
            <a:r>
              <a:rPr lang="en-GB" dirty="0"/>
              <a:t>One of the hearings remitted to the Court of Appeal in </a:t>
            </a:r>
            <a:r>
              <a:rPr lang="en-GB" i="1" dirty="0"/>
              <a:t>Re H-N</a:t>
            </a:r>
          </a:p>
          <a:p>
            <a:endParaRPr lang="en-GB" dirty="0"/>
          </a:p>
          <a:p>
            <a:r>
              <a:rPr lang="en-GB" dirty="0"/>
              <a:t>Seventh occasion on which the case was listed for a fact-finding hearing – previous attempts for hearing – judicial unavailability – legal aid issues – M’s recent allegations of serious sexual assault and/or rape to the police </a:t>
            </a:r>
          </a:p>
          <a:p>
            <a:endParaRPr lang="en-GB" dirty="0"/>
          </a:p>
        </p:txBody>
      </p:sp>
    </p:spTree>
    <p:extLst>
      <p:ext uri="{BB962C8B-B14F-4D97-AF65-F5344CB8AC3E}">
        <p14:creationId xmlns:p14="http://schemas.microsoft.com/office/powerpoint/2010/main" val="44036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3944" y="2349517"/>
            <a:ext cx="11981204" cy="4678204"/>
          </a:xfrm>
          <a:prstGeom prst="rect">
            <a:avLst/>
          </a:prstGeom>
          <a:noFill/>
        </p:spPr>
        <p:txBody>
          <a:bodyPr wrap="square" rtlCol="0">
            <a:spAutoFit/>
          </a:bodyPr>
          <a:lstStyle/>
          <a:p>
            <a:r>
              <a:rPr lang="en-GB" sz="2000" dirty="0"/>
              <a:t>Judge followed Court of Appeal guidance and Mr Justice Poole’s comments in </a:t>
            </a:r>
            <a:r>
              <a:rPr lang="en-GB" sz="2000" i="1" dirty="0"/>
              <a:t>Re JK </a:t>
            </a:r>
            <a:r>
              <a:rPr lang="en-GB" sz="2000" dirty="0"/>
              <a:t>and used subject headings of: </a:t>
            </a:r>
          </a:p>
          <a:p>
            <a:pPr marL="857250" lvl="1" indent="-400050">
              <a:buAutoNum type="romanLcParenR"/>
            </a:pPr>
            <a:r>
              <a:rPr lang="en-US" sz="2000" dirty="0"/>
              <a:t>Emotional control/coercion </a:t>
            </a:r>
          </a:p>
          <a:p>
            <a:pPr marL="857250" lvl="1" indent="-400050">
              <a:buAutoNum type="romanLcParenR"/>
            </a:pPr>
            <a:r>
              <a:rPr lang="en-US" sz="2000" dirty="0"/>
              <a:t>Physical abuse </a:t>
            </a:r>
          </a:p>
          <a:p>
            <a:pPr marL="857250" lvl="1" indent="-400050">
              <a:buAutoNum type="romanLcParenR"/>
            </a:pPr>
            <a:r>
              <a:rPr lang="en-US" sz="2000" dirty="0"/>
              <a:t>Infidelity </a:t>
            </a:r>
          </a:p>
          <a:p>
            <a:pPr marL="857250" lvl="1" indent="-400050">
              <a:buAutoNum type="romanLcParenR"/>
            </a:pPr>
            <a:r>
              <a:rPr lang="en-US" sz="2000" dirty="0"/>
              <a:t>Financial control </a:t>
            </a:r>
          </a:p>
          <a:p>
            <a:pPr marL="857250" lvl="1" indent="-400050">
              <a:buAutoNum type="romanLcParenR"/>
            </a:pPr>
            <a:r>
              <a:rPr lang="en-US" sz="2000" dirty="0"/>
              <a:t>Sexual assault </a:t>
            </a:r>
          </a:p>
          <a:p>
            <a:pPr marL="400050" indent="-400050">
              <a:buAutoNum type="romanLcParenR"/>
            </a:pPr>
            <a:endParaRPr lang="en-US" sz="2000" dirty="0"/>
          </a:p>
          <a:p>
            <a:r>
              <a:rPr lang="en-GB" sz="2000" dirty="0"/>
              <a:t>Not treated incidents as freestanding events but as part of wider pattern of alleged abuse for controlling or coercive behaviour</a:t>
            </a:r>
          </a:p>
          <a:p>
            <a:endParaRPr lang="en-GB" sz="2000" dirty="0"/>
          </a:p>
          <a:p>
            <a:r>
              <a:rPr lang="en-GB" sz="2000" dirty="0"/>
              <a:t>Judge talks about </a:t>
            </a:r>
            <a:r>
              <a:rPr lang="en-GB" sz="2000" b="1" dirty="0"/>
              <a:t>clusters</a:t>
            </a:r>
            <a:r>
              <a:rPr lang="en-GB" sz="2000" dirty="0"/>
              <a:t> of types of abuse: </a:t>
            </a:r>
          </a:p>
          <a:p>
            <a:pPr lvl="1"/>
            <a:r>
              <a:rPr lang="en-GB" sz="2000" b="1" i="1" dirty="0"/>
              <a:t>“Inevitably, the evidence relevant to each form of abuse overlapped in places, but in looking at the evidence by reference to the different forms of alleged abuse, a picture was built up of the nature of the relationship under scrutiny, and it was easier to see whether patterns of behaviour emerged.</a:t>
            </a:r>
            <a:r>
              <a:rPr lang="en-GB" sz="2000" i="1" dirty="0"/>
              <a:t>”</a:t>
            </a:r>
            <a:endParaRPr lang="en-GB" sz="2000" dirty="0"/>
          </a:p>
          <a:p>
            <a:endParaRPr lang="en-GB" dirty="0"/>
          </a:p>
        </p:txBody>
      </p:sp>
      <p:sp>
        <p:nvSpPr>
          <p:cNvPr id="7" name="Title 1">
            <a:extLst>
              <a:ext uri="{FF2B5EF4-FFF2-40B4-BE49-F238E27FC236}">
                <a16:creationId xmlns:a16="http://schemas.microsoft.com/office/drawing/2014/main" id="{DA4C5DB3-FEEE-5F2F-2A46-490ED8E06A0E}"/>
              </a:ext>
            </a:extLst>
          </p:cNvPr>
          <p:cNvSpPr>
            <a:spLocks noGrp="1"/>
          </p:cNvSpPr>
          <p:nvPr>
            <p:ph type="title"/>
          </p:nvPr>
        </p:nvSpPr>
        <p:spPr>
          <a:xfrm>
            <a:off x="282724" y="544587"/>
            <a:ext cx="10515600" cy="1325563"/>
          </a:xfrm>
        </p:spPr>
        <p:txBody>
          <a:bodyPr>
            <a:normAutofit fontScale="90000"/>
          </a:bodyPr>
          <a:lstStyle/>
          <a:p>
            <a:r>
              <a:rPr lang="en-GB" b="1" i="1" dirty="0"/>
              <a:t>Re B-B</a:t>
            </a:r>
            <a:br>
              <a:rPr lang="en-GB" b="1" i="1" dirty="0"/>
            </a:br>
            <a:r>
              <a:rPr lang="en-GB" b="1" i="1" dirty="0"/>
              <a:t>(Domestic Abuse: Fact-Finding) </a:t>
            </a:r>
            <a:br>
              <a:rPr lang="en-GB" b="1" i="1" dirty="0"/>
            </a:br>
            <a:r>
              <a:rPr lang="en-GB" b="1" i="1" dirty="0"/>
              <a:t>[2022] EWHC 108 (Fam)</a:t>
            </a:r>
            <a:br>
              <a:rPr lang="en-GB" b="1" dirty="0"/>
            </a:br>
            <a:r>
              <a:rPr lang="en-GB" sz="3600" b="1" dirty="0"/>
              <a:t>(Mr Justice Cobb)</a:t>
            </a:r>
          </a:p>
        </p:txBody>
      </p:sp>
    </p:spTree>
    <p:extLst>
      <p:ext uri="{BB962C8B-B14F-4D97-AF65-F5344CB8AC3E}">
        <p14:creationId xmlns:p14="http://schemas.microsoft.com/office/powerpoint/2010/main" val="712898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C0CF6F-D891-97B2-A803-4A74B1E57C66}"/>
              </a:ext>
            </a:extLst>
          </p:cNvPr>
          <p:cNvSpPr>
            <a:spLocks noGrp="1"/>
          </p:cNvSpPr>
          <p:nvPr>
            <p:ph idx="1"/>
          </p:nvPr>
        </p:nvSpPr>
        <p:spPr>
          <a:xfrm>
            <a:off x="838200" y="2428714"/>
            <a:ext cx="10515600" cy="4351338"/>
          </a:xfrm>
        </p:spPr>
        <p:txBody>
          <a:bodyPr>
            <a:normAutofit/>
          </a:bodyPr>
          <a:lstStyle/>
          <a:p>
            <a:r>
              <a:rPr lang="en-GB" dirty="0"/>
              <a:t>Judge makes helpful comments on </a:t>
            </a:r>
          </a:p>
          <a:p>
            <a:pPr lvl="1"/>
            <a:r>
              <a:rPr lang="en-GB" dirty="0"/>
              <a:t>Delay in hearing evidence, compromised quality of evidence as well as taken toll on the parties</a:t>
            </a:r>
          </a:p>
          <a:p>
            <a:pPr lvl="1"/>
            <a:r>
              <a:rPr lang="en-GB" dirty="0"/>
              <a:t>Flexible arrangements needed to ensure participation directions truly meet needs of parties</a:t>
            </a:r>
          </a:p>
          <a:p>
            <a:pPr lvl="1"/>
            <a:r>
              <a:rPr lang="en-GB" dirty="0"/>
              <a:t>Advocates need to focus on issues necessary to determine the case – submissions and oral evidence must be cut down to what court needs to hear</a:t>
            </a:r>
          </a:p>
          <a:p>
            <a:pPr lvl="1"/>
            <a:r>
              <a:rPr lang="en-GB" dirty="0"/>
              <a:t>Evidence of the parties is always likely to be more valuable that third parties – Judge must rigorously test what value third party provides</a:t>
            </a:r>
          </a:p>
        </p:txBody>
      </p:sp>
      <p:sp>
        <p:nvSpPr>
          <p:cNvPr id="7" name="Title 1">
            <a:extLst>
              <a:ext uri="{FF2B5EF4-FFF2-40B4-BE49-F238E27FC236}">
                <a16:creationId xmlns:a16="http://schemas.microsoft.com/office/drawing/2014/main" id="{658A0D43-1AC7-9EA2-6F3F-7620BAFE7570}"/>
              </a:ext>
            </a:extLst>
          </p:cNvPr>
          <p:cNvSpPr>
            <a:spLocks noGrp="1"/>
          </p:cNvSpPr>
          <p:nvPr>
            <p:ph type="title"/>
          </p:nvPr>
        </p:nvSpPr>
        <p:spPr>
          <a:xfrm>
            <a:off x="94716" y="572212"/>
            <a:ext cx="10515600" cy="1325563"/>
          </a:xfrm>
        </p:spPr>
        <p:txBody>
          <a:bodyPr>
            <a:normAutofit fontScale="90000"/>
          </a:bodyPr>
          <a:lstStyle/>
          <a:p>
            <a:r>
              <a:rPr lang="en-GB" b="1" i="1" dirty="0"/>
              <a:t>Re B-B</a:t>
            </a:r>
            <a:br>
              <a:rPr lang="en-GB" b="1" i="1" dirty="0"/>
            </a:br>
            <a:r>
              <a:rPr lang="en-GB" b="1" i="1" dirty="0"/>
              <a:t>(Domestic Abuse: Fact-Finding) </a:t>
            </a:r>
            <a:br>
              <a:rPr lang="en-GB" b="1" i="1" dirty="0"/>
            </a:br>
            <a:r>
              <a:rPr lang="en-GB" b="1" i="1" dirty="0"/>
              <a:t>[2022] EWHC 108 (Fam)</a:t>
            </a:r>
            <a:br>
              <a:rPr lang="en-GB" b="1" dirty="0"/>
            </a:br>
            <a:r>
              <a:rPr lang="en-GB" sz="3600" b="1" dirty="0"/>
              <a:t>(Mr Justice Cobb)</a:t>
            </a:r>
          </a:p>
        </p:txBody>
      </p:sp>
    </p:spTree>
    <p:extLst>
      <p:ext uri="{BB962C8B-B14F-4D97-AF65-F5344CB8AC3E}">
        <p14:creationId xmlns:p14="http://schemas.microsoft.com/office/powerpoint/2010/main" val="1947960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5BA28-DF87-DBCA-C092-43B6F6DFF8D8}"/>
              </a:ext>
            </a:extLst>
          </p:cNvPr>
          <p:cNvSpPr>
            <a:spLocks noGrp="1"/>
          </p:cNvSpPr>
          <p:nvPr>
            <p:ph type="title"/>
          </p:nvPr>
        </p:nvSpPr>
        <p:spPr>
          <a:xfrm>
            <a:off x="205811" y="330942"/>
            <a:ext cx="10515600" cy="1325563"/>
          </a:xfrm>
        </p:spPr>
        <p:txBody>
          <a:bodyPr>
            <a:normAutofit fontScale="90000"/>
          </a:bodyPr>
          <a:lstStyle/>
          <a:p>
            <a:pPr>
              <a:lnSpc>
                <a:spcPct val="150000"/>
              </a:lnSpc>
            </a:pPr>
            <a:r>
              <a:rPr lang="en-GB" b="1" i="1" dirty="0"/>
              <a:t>RA v MA (Fact Finding) [2022] </a:t>
            </a:r>
            <a:br>
              <a:rPr lang="en-GB" b="1" i="1" dirty="0"/>
            </a:br>
            <a:r>
              <a:rPr lang="en-GB" b="1" i="1" dirty="0"/>
              <a:t>EWFC B14 </a:t>
            </a:r>
            <a:r>
              <a:rPr lang="en-GB" sz="3600" b="1" dirty="0"/>
              <a:t>(HHJ Willans)</a:t>
            </a:r>
          </a:p>
        </p:txBody>
      </p:sp>
      <p:sp>
        <p:nvSpPr>
          <p:cNvPr id="3" name="Content Placeholder 2">
            <a:extLst>
              <a:ext uri="{FF2B5EF4-FFF2-40B4-BE49-F238E27FC236}">
                <a16:creationId xmlns:a16="http://schemas.microsoft.com/office/drawing/2014/main" id="{FE83A9CD-6BC8-57CB-D57E-5EF4E86DC1B7}"/>
              </a:ext>
            </a:extLst>
          </p:cNvPr>
          <p:cNvSpPr>
            <a:spLocks noGrp="1"/>
          </p:cNvSpPr>
          <p:nvPr>
            <p:ph idx="1"/>
          </p:nvPr>
        </p:nvSpPr>
        <p:spPr>
          <a:xfrm>
            <a:off x="838200" y="2175720"/>
            <a:ext cx="10515600" cy="4351338"/>
          </a:xfrm>
        </p:spPr>
        <p:txBody>
          <a:bodyPr>
            <a:normAutofit/>
          </a:bodyPr>
          <a:lstStyle/>
          <a:p>
            <a:r>
              <a:rPr lang="en-GB" dirty="0"/>
              <a:t>F issued proceedings to spend time with child </a:t>
            </a:r>
          </a:p>
          <a:p>
            <a:r>
              <a:rPr lang="en-GB" dirty="0"/>
              <a:t>5 allegations of abuse alleged by F to M – Judge said he would not confine himself “rigidly” to the 5 allegations and took into account the witness statements</a:t>
            </a:r>
          </a:p>
          <a:p>
            <a:r>
              <a:rPr lang="en-GB" dirty="0"/>
              <a:t>He referred to the case of B – B before Mr Justice Cobb highlighting and understanding that in cases where there is potential coercive and controlling behaviour the court must look to build up a picture of events which is not possible if constrained to rigid schedule – made finding that M had made false allegations with intention of obstructing contact – discharged continuance of non-molestation</a:t>
            </a:r>
          </a:p>
        </p:txBody>
      </p:sp>
    </p:spTree>
    <p:extLst>
      <p:ext uri="{BB962C8B-B14F-4D97-AF65-F5344CB8AC3E}">
        <p14:creationId xmlns:p14="http://schemas.microsoft.com/office/powerpoint/2010/main" val="3954978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2663D-2DEB-CEF8-095D-AFA8A4327F8A}"/>
              </a:ext>
            </a:extLst>
          </p:cNvPr>
          <p:cNvSpPr>
            <a:spLocks noGrp="1"/>
          </p:cNvSpPr>
          <p:nvPr>
            <p:ph type="title"/>
          </p:nvPr>
        </p:nvSpPr>
        <p:spPr>
          <a:xfrm>
            <a:off x="218301" y="500061"/>
            <a:ext cx="10515600" cy="1325563"/>
          </a:xfrm>
        </p:spPr>
        <p:txBody>
          <a:bodyPr>
            <a:normAutofit fontScale="90000"/>
          </a:bodyPr>
          <a:lstStyle/>
          <a:p>
            <a:r>
              <a:rPr lang="en-GB" sz="4900" b="1" i="1" dirty="0"/>
              <a:t>K v K [2022] EWCA Civ 468</a:t>
            </a:r>
            <a:br>
              <a:rPr lang="en-GB" b="1" i="1" dirty="0"/>
            </a:br>
            <a:r>
              <a:rPr lang="en-GB" sz="2200" b="1" dirty="0"/>
              <a:t>(lead judgment Sir Geoffrey Vos, Master of the Rolls)</a:t>
            </a:r>
            <a:br>
              <a:rPr lang="en-GB" b="1" dirty="0"/>
            </a:br>
            <a:endParaRPr lang="en-GB" b="1" i="1" dirty="0"/>
          </a:p>
        </p:txBody>
      </p:sp>
      <p:sp>
        <p:nvSpPr>
          <p:cNvPr id="3" name="Content Placeholder 2">
            <a:extLst>
              <a:ext uri="{FF2B5EF4-FFF2-40B4-BE49-F238E27FC236}">
                <a16:creationId xmlns:a16="http://schemas.microsoft.com/office/drawing/2014/main" id="{F12C4975-919A-6D25-11BC-AE1E1ACD1B01}"/>
              </a:ext>
            </a:extLst>
          </p:cNvPr>
          <p:cNvSpPr>
            <a:spLocks noGrp="1"/>
          </p:cNvSpPr>
          <p:nvPr>
            <p:ph idx="1"/>
          </p:nvPr>
        </p:nvSpPr>
        <p:spPr>
          <a:xfrm>
            <a:off x="838200" y="1825624"/>
            <a:ext cx="10515600" cy="4691289"/>
          </a:xfrm>
        </p:spPr>
        <p:txBody>
          <a:bodyPr/>
          <a:lstStyle/>
          <a:p>
            <a:r>
              <a:rPr lang="en-GB" dirty="0"/>
              <a:t>Matter came before DJ Capon before Re H-N was handed down</a:t>
            </a:r>
          </a:p>
          <a:p>
            <a:r>
              <a:rPr lang="en-GB" dirty="0"/>
              <a:t>Parties married 2005 – separated August 2017 </a:t>
            </a:r>
          </a:p>
          <a:p>
            <a:r>
              <a:rPr lang="en-GB" dirty="0"/>
              <a:t>3 children, boy aged 12 and twins aged 9 – F had unsupervised contact after disagreement over logistical arrangements – early 2018 the boy refused to see F </a:t>
            </a:r>
          </a:p>
          <a:p>
            <a:r>
              <a:rPr lang="en-GB" dirty="0"/>
              <a:t>December 2019 F issues C100 complaining of parental alienation and seeking to formalise weekends and holidays</a:t>
            </a:r>
          </a:p>
          <a:p>
            <a:endParaRPr lang="en-GB" dirty="0"/>
          </a:p>
        </p:txBody>
      </p:sp>
    </p:spTree>
    <p:extLst>
      <p:ext uri="{BB962C8B-B14F-4D97-AF65-F5344CB8AC3E}">
        <p14:creationId xmlns:p14="http://schemas.microsoft.com/office/powerpoint/2010/main" val="2452572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D07F0E-0937-A322-C0A3-E7F6F1749ADE}"/>
              </a:ext>
            </a:extLst>
          </p:cNvPr>
          <p:cNvSpPr>
            <a:spLocks noGrp="1"/>
          </p:cNvSpPr>
          <p:nvPr>
            <p:ph idx="1"/>
          </p:nvPr>
        </p:nvSpPr>
        <p:spPr/>
        <p:txBody>
          <a:bodyPr>
            <a:normAutofit fontScale="85000" lnSpcReduction="20000"/>
          </a:bodyPr>
          <a:lstStyle/>
          <a:p>
            <a:r>
              <a:rPr lang="en-GB" dirty="0"/>
              <a:t>F claimed exemption from MIAM claiming urgency – M completed C1A with “a number of relatively minor allegations” versus the father but also controlling behaviour and rape – M’s C1A did not object to F spending unsupervised time with children – Safeguarding letter raised alleged rape as issue and advised court to consider a Fact Find – Judge directed 2 day Fact Find hearing – issues were: </a:t>
            </a:r>
          </a:p>
          <a:p>
            <a:pPr marL="1028700" lvl="1" indent="-571500">
              <a:buAutoNum type="romanLcParenBoth"/>
            </a:pPr>
            <a:r>
              <a:rPr lang="en-GB" dirty="0"/>
              <a:t>Allegations of rape during the marriage</a:t>
            </a:r>
          </a:p>
          <a:p>
            <a:pPr marL="1028700" lvl="1" indent="-571500">
              <a:buAutoNum type="romanLcParenBoth"/>
            </a:pPr>
            <a:r>
              <a:rPr lang="en-GB" dirty="0"/>
              <a:t>Verbal abuse and bullying exemplified by WhatsApp exchanges between the father and mother on 18 June 2019 (the June 2019 WhatsApp)</a:t>
            </a:r>
          </a:p>
          <a:p>
            <a:pPr marL="1028700" lvl="1" indent="-571500">
              <a:buAutoNum type="romanLcParenBoth"/>
            </a:pPr>
            <a:r>
              <a:rPr lang="en-GB" dirty="0"/>
              <a:t>Controlling behaviour</a:t>
            </a:r>
          </a:p>
          <a:p>
            <a:pPr marL="1028700" lvl="1" indent="-571500">
              <a:buAutoNum type="romanLcParenBoth"/>
            </a:pPr>
            <a:r>
              <a:rPr lang="en-GB" dirty="0"/>
              <a:t>An incident on 23 January 2018 where the father had allegedly upset A by asking questions about what the mother had said about him</a:t>
            </a:r>
          </a:p>
          <a:p>
            <a:pPr marL="1028700" lvl="1" indent="-571500">
              <a:buAutoNum type="romanLcParenBoth"/>
            </a:pPr>
            <a:r>
              <a:rPr lang="en-GB" dirty="0"/>
              <a:t>An allegation of encouraging the children to get into bed with the father whilst he and his partner were naked</a:t>
            </a:r>
          </a:p>
          <a:p>
            <a:pPr marL="1028700" lvl="1" indent="-571500">
              <a:buAutoNum type="romanLcParenBoth"/>
            </a:pPr>
            <a:r>
              <a:rPr lang="en-GB" dirty="0"/>
              <a:t>Physical abuse of the children exemplified by flicking B’s ear</a:t>
            </a:r>
          </a:p>
          <a:p>
            <a:pPr marL="1028700" lvl="1" indent="-571500">
              <a:buAutoNum type="romanLcParenBoth"/>
            </a:pPr>
            <a:r>
              <a:rPr lang="en-GB" dirty="0"/>
              <a:t>Financial control</a:t>
            </a:r>
          </a:p>
          <a:p>
            <a:endParaRPr lang="en-GB" dirty="0"/>
          </a:p>
        </p:txBody>
      </p:sp>
      <p:sp>
        <p:nvSpPr>
          <p:cNvPr id="4" name="Title 1">
            <a:extLst>
              <a:ext uri="{FF2B5EF4-FFF2-40B4-BE49-F238E27FC236}">
                <a16:creationId xmlns:a16="http://schemas.microsoft.com/office/drawing/2014/main" id="{FD2DE257-2E3D-A4E1-3011-2FE7F0F2BDD9}"/>
              </a:ext>
            </a:extLst>
          </p:cNvPr>
          <p:cNvSpPr>
            <a:spLocks noGrp="1"/>
          </p:cNvSpPr>
          <p:nvPr>
            <p:ph type="title"/>
          </p:nvPr>
        </p:nvSpPr>
        <p:spPr>
          <a:xfrm>
            <a:off x="218301" y="496887"/>
            <a:ext cx="10515600" cy="1325563"/>
          </a:xfrm>
        </p:spPr>
        <p:txBody>
          <a:bodyPr>
            <a:normAutofit fontScale="90000"/>
          </a:bodyPr>
          <a:lstStyle/>
          <a:p>
            <a:r>
              <a:rPr lang="en-GB" sz="4900" b="1" i="1" dirty="0"/>
              <a:t>K v K [2022] EWCA Civ 468</a:t>
            </a:r>
            <a:br>
              <a:rPr lang="en-GB" b="1" i="1" dirty="0"/>
            </a:br>
            <a:r>
              <a:rPr lang="en-GB" sz="2200" b="1" dirty="0"/>
              <a:t>(lead judgment Sir Geoffrey Vos, Master of the Rolls)</a:t>
            </a:r>
            <a:br>
              <a:rPr lang="en-GB" b="1" dirty="0"/>
            </a:br>
            <a:endParaRPr lang="en-GB" b="1" i="1" dirty="0"/>
          </a:p>
        </p:txBody>
      </p:sp>
    </p:spTree>
    <p:extLst>
      <p:ext uri="{BB962C8B-B14F-4D97-AF65-F5344CB8AC3E}">
        <p14:creationId xmlns:p14="http://schemas.microsoft.com/office/powerpoint/2010/main" val="3070196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73A822-E521-F091-C0C1-120B42EDE344}"/>
              </a:ext>
            </a:extLst>
          </p:cNvPr>
          <p:cNvSpPr>
            <a:spLocks noGrp="1"/>
          </p:cNvSpPr>
          <p:nvPr>
            <p:ph idx="1"/>
          </p:nvPr>
        </p:nvSpPr>
        <p:spPr>
          <a:xfrm>
            <a:off x="667284" y="1842772"/>
            <a:ext cx="11049000" cy="5181600"/>
          </a:xfrm>
        </p:spPr>
        <p:txBody>
          <a:bodyPr>
            <a:normAutofit fontScale="92500" lnSpcReduction="20000"/>
          </a:bodyPr>
          <a:lstStyle/>
          <a:p>
            <a:pPr marL="0" indent="0">
              <a:buNone/>
            </a:pPr>
            <a:r>
              <a:rPr lang="en-GB" dirty="0"/>
              <a:t>Conclusions from Court of Appeal:</a:t>
            </a:r>
          </a:p>
          <a:p>
            <a:pPr marL="971550" lvl="1" indent="-514350">
              <a:buAutoNum type="arabicPeriod"/>
            </a:pPr>
            <a:r>
              <a:rPr lang="en-GB" dirty="0"/>
              <a:t>Unfortunate court did not take advantage of the MIAM (Paragraph 6)</a:t>
            </a:r>
          </a:p>
          <a:p>
            <a:pPr marL="971550" lvl="1" indent="-514350">
              <a:buAutoNum type="arabicPeriod"/>
            </a:pPr>
            <a:r>
              <a:rPr lang="en-GB" dirty="0"/>
              <a:t>At the FHDRA M’s C1A where she did not object to contact should have been explored (Paragraph 7)</a:t>
            </a:r>
          </a:p>
          <a:p>
            <a:pPr marL="971550" lvl="1" indent="-514350">
              <a:buAutoNum type="arabicPeriod"/>
            </a:pPr>
            <a:r>
              <a:rPr lang="en-GB" dirty="0"/>
              <a:t>Fact-finding only needed if alleged abuse is likely to be relevant to what the court is being asked to decide relating to the children’s welfare (Paragraph 8)</a:t>
            </a:r>
          </a:p>
          <a:p>
            <a:pPr marL="971550" lvl="1" indent="-514350">
              <a:buAutoNum type="arabicPeriod"/>
            </a:pPr>
            <a:r>
              <a:rPr lang="en-GB" dirty="0"/>
              <a:t>Finding that F raped M is unsafe – Judge focused too heavily on question of whether M had a conversation complaining about F’s conduct rather than all evidence including untrue assertion by M that she had reported version of incident to her GP (Paragraph 9)</a:t>
            </a:r>
          </a:p>
          <a:p>
            <a:pPr marL="971550" lvl="1" indent="-514350">
              <a:buAutoNum type="arabicPeriod"/>
            </a:pPr>
            <a:r>
              <a:rPr lang="en-GB" dirty="0"/>
              <a:t>Judge ought to have considered all the allegations – was the F demonstrating coercive and controlling behaviour affecting the children’s welfare after separation (Paragraph 10)</a:t>
            </a:r>
          </a:p>
          <a:p>
            <a:pPr marL="971550" lvl="1" indent="-514350">
              <a:buAutoNum type="arabicPeriod"/>
            </a:pPr>
            <a:r>
              <a:rPr lang="en-GB" dirty="0"/>
              <a:t>Judge found no evidence of financial control but relied on WhatsApp messages on one day. He had not found ear flicking amounting to child abuse yet his order said he found physical abuse of all 3 children to be proven (which he had not)</a:t>
            </a:r>
          </a:p>
          <a:p>
            <a:pPr marL="971550" lvl="1" indent="-514350">
              <a:buFont typeface="Arial" panose="020B0604020202020204" pitchFamily="34" charset="0"/>
              <a:buAutoNum type="arabicPeriod"/>
            </a:pPr>
            <a:r>
              <a:rPr lang="en-GB" dirty="0"/>
              <a:t>The appeal is allowed and sent back to Circuit Judge as to whether a fresh Fact Finding is required but successful mediation or other consensual resolution would be very much for the benefit of the children</a:t>
            </a:r>
          </a:p>
          <a:p>
            <a:pPr marL="457200" lvl="1" indent="0">
              <a:buNone/>
            </a:pPr>
            <a:endParaRPr lang="en-GB" dirty="0"/>
          </a:p>
          <a:p>
            <a:pPr marL="0" indent="0">
              <a:buNone/>
            </a:pPr>
            <a:endParaRPr lang="en-GB" dirty="0"/>
          </a:p>
        </p:txBody>
      </p:sp>
      <p:sp>
        <p:nvSpPr>
          <p:cNvPr id="6" name="Title 1">
            <a:extLst>
              <a:ext uri="{FF2B5EF4-FFF2-40B4-BE49-F238E27FC236}">
                <a16:creationId xmlns:a16="http://schemas.microsoft.com/office/drawing/2014/main" id="{E4F27D1E-83EE-DB83-FC55-6DBFE5358309}"/>
              </a:ext>
            </a:extLst>
          </p:cNvPr>
          <p:cNvSpPr>
            <a:spLocks noGrp="1"/>
          </p:cNvSpPr>
          <p:nvPr>
            <p:ph type="title"/>
          </p:nvPr>
        </p:nvSpPr>
        <p:spPr>
          <a:xfrm>
            <a:off x="141389" y="277870"/>
            <a:ext cx="10515600" cy="1325563"/>
          </a:xfrm>
        </p:spPr>
        <p:txBody>
          <a:bodyPr>
            <a:normAutofit fontScale="90000"/>
          </a:bodyPr>
          <a:lstStyle/>
          <a:p>
            <a:r>
              <a:rPr lang="en-GB" sz="4900" b="1" i="1" dirty="0"/>
              <a:t>K v K [2022] EWCA Civ 468</a:t>
            </a:r>
            <a:br>
              <a:rPr lang="en-GB" b="1" i="1" dirty="0"/>
            </a:br>
            <a:r>
              <a:rPr lang="en-GB" sz="2200" b="1" dirty="0"/>
              <a:t>(lead judgment Sir Geoffrey Vos, Master of the Rolls)</a:t>
            </a:r>
            <a:br>
              <a:rPr lang="en-GB" b="1" dirty="0"/>
            </a:br>
            <a:endParaRPr lang="en-GB" b="1" i="1" dirty="0"/>
          </a:p>
        </p:txBody>
      </p:sp>
    </p:spTree>
    <p:extLst>
      <p:ext uri="{BB962C8B-B14F-4D97-AF65-F5344CB8AC3E}">
        <p14:creationId xmlns:p14="http://schemas.microsoft.com/office/powerpoint/2010/main" val="2100851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25EB90-40F2-F2FE-489A-3E0713424B41}"/>
              </a:ext>
            </a:extLst>
          </p:cNvPr>
          <p:cNvSpPr>
            <a:spLocks noGrp="1"/>
          </p:cNvSpPr>
          <p:nvPr>
            <p:ph idx="1"/>
          </p:nvPr>
        </p:nvSpPr>
        <p:spPr>
          <a:xfrm>
            <a:off x="761288" y="2000122"/>
            <a:ext cx="10515600" cy="4783592"/>
          </a:xfrm>
        </p:spPr>
        <p:txBody>
          <a:bodyPr>
            <a:normAutofit fontScale="85000" lnSpcReduction="20000"/>
          </a:bodyPr>
          <a:lstStyle/>
          <a:p>
            <a:pPr marL="0" indent="0" algn="just">
              <a:buNone/>
            </a:pPr>
            <a:r>
              <a:rPr lang="en-GB" b="1" i="1" dirty="0"/>
              <a:t>“It seems that a misunderstanding of the court's role has developed. There is a perception that the Court of Appeal has somehow made it a requirement that in every case, in which allegations of domestic abuse are made, it is incumbent upon the court to undertake fact-finding, involving a detailed analysis of each specific allegation made. That is not the case. As Re H-N explained and we reiterate here</a:t>
            </a:r>
            <a:r>
              <a:rPr lang="en-GB" i="1" dirty="0"/>
              <a:t>, </a:t>
            </a:r>
            <a:r>
              <a:rPr lang="en-GB" b="1" i="1" dirty="0"/>
              <a:t>the duty on the court is limited to determining only those factual matters which are likely to be relevant to deciding whether to make a child arrangements order and, if so, in what terms”</a:t>
            </a:r>
            <a:r>
              <a:rPr lang="en-GB" i="1" dirty="0"/>
              <a:t>. (paragraph 67)</a:t>
            </a:r>
            <a:endParaRPr lang="en-GB" dirty="0"/>
          </a:p>
          <a:p>
            <a:pPr marL="0" indent="0" algn="just">
              <a:buNone/>
            </a:pPr>
            <a:endParaRPr lang="en-GB" i="1" dirty="0"/>
          </a:p>
          <a:p>
            <a:pPr marL="0" indent="0" algn="just">
              <a:buNone/>
            </a:pPr>
            <a:r>
              <a:rPr lang="en-GB" i="1" dirty="0"/>
              <a:t>“All judges hearing children cases will know that there will almost inevitably be emotional fallout following the separation of adults who have been in a close relationship. Whilst the court will not hesitate to adjudicate upon parental behaviour where this impacts upon the protection or welfare of a child, it is not for the court to hear about, much less to resolve, issues between the parents relating to their time together, unless to do so is likely to be necessary for, and proportionate to, the resolution of a dispute relating to the protection of a child” </a:t>
            </a:r>
            <a:r>
              <a:rPr lang="en-GB" dirty="0"/>
              <a:t>(paragraph 89)</a:t>
            </a:r>
            <a:endParaRPr lang="en-GB" i="1" dirty="0"/>
          </a:p>
          <a:p>
            <a:pPr marL="0" indent="0" algn="just">
              <a:buNone/>
            </a:pPr>
            <a:endParaRPr lang="en-GB" i="1" dirty="0"/>
          </a:p>
        </p:txBody>
      </p:sp>
      <p:sp>
        <p:nvSpPr>
          <p:cNvPr id="5" name="Title 1">
            <a:extLst>
              <a:ext uri="{FF2B5EF4-FFF2-40B4-BE49-F238E27FC236}">
                <a16:creationId xmlns:a16="http://schemas.microsoft.com/office/drawing/2014/main" id="{ED3CAF03-4D27-BD3B-90BC-6C5D44F1A853}"/>
              </a:ext>
            </a:extLst>
          </p:cNvPr>
          <p:cNvSpPr>
            <a:spLocks noGrp="1"/>
          </p:cNvSpPr>
          <p:nvPr>
            <p:ph type="title"/>
          </p:nvPr>
        </p:nvSpPr>
        <p:spPr>
          <a:xfrm>
            <a:off x="197265" y="311408"/>
            <a:ext cx="10515600" cy="1325563"/>
          </a:xfrm>
        </p:spPr>
        <p:txBody>
          <a:bodyPr/>
          <a:lstStyle/>
          <a:p>
            <a:r>
              <a:rPr lang="en-GB" b="1" i="1" dirty="0"/>
              <a:t>K v K [2022] EWCA Civ 468</a:t>
            </a:r>
            <a:br>
              <a:rPr lang="en-GB" b="1" i="1" dirty="0"/>
            </a:br>
            <a:r>
              <a:rPr lang="en-GB" sz="3600" b="1" i="1" dirty="0"/>
              <a:t> (continued)</a:t>
            </a:r>
            <a:endParaRPr lang="en-GB" b="1" i="1" dirty="0"/>
          </a:p>
        </p:txBody>
      </p:sp>
    </p:spTree>
    <p:extLst>
      <p:ext uri="{BB962C8B-B14F-4D97-AF65-F5344CB8AC3E}">
        <p14:creationId xmlns:p14="http://schemas.microsoft.com/office/powerpoint/2010/main" val="575420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392" y="168572"/>
            <a:ext cx="7851914" cy="1325563"/>
          </a:xfrm>
        </p:spPr>
        <p:txBody>
          <a:bodyPr/>
          <a:lstStyle/>
          <a:p>
            <a:r>
              <a:rPr lang="en-US" b="1" dirty="0"/>
              <a:t>SURVEY RESULTS</a:t>
            </a:r>
            <a:endParaRPr lang="en-GB" b="1" dirty="0"/>
          </a:p>
        </p:txBody>
      </p:sp>
      <p:pic>
        <p:nvPicPr>
          <p:cNvPr id="6" name="Picture 5"/>
          <p:cNvPicPr>
            <a:picLocks noChangeAspect="1"/>
          </p:cNvPicPr>
          <p:nvPr/>
        </p:nvPicPr>
        <p:blipFill>
          <a:blip r:embed="rId2"/>
          <a:stretch>
            <a:fillRect/>
          </a:stretch>
        </p:blipFill>
        <p:spPr>
          <a:xfrm>
            <a:off x="1828800" y="1893887"/>
            <a:ext cx="8534400" cy="4010025"/>
          </a:xfrm>
          <a:prstGeom prst="rect">
            <a:avLst/>
          </a:prstGeom>
        </p:spPr>
      </p:pic>
    </p:spTree>
    <p:extLst>
      <p:ext uri="{BB962C8B-B14F-4D97-AF65-F5344CB8AC3E}">
        <p14:creationId xmlns:p14="http://schemas.microsoft.com/office/powerpoint/2010/main" val="810783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392" y="168572"/>
            <a:ext cx="7851914" cy="1325563"/>
          </a:xfrm>
        </p:spPr>
        <p:txBody>
          <a:bodyPr/>
          <a:lstStyle/>
          <a:p>
            <a:r>
              <a:rPr lang="en-US" b="1" dirty="0"/>
              <a:t>SURVEY RESULTS</a:t>
            </a:r>
            <a:endParaRPr lang="en-GB" b="1" dirty="0"/>
          </a:p>
        </p:txBody>
      </p:sp>
      <p:pic>
        <p:nvPicPr>
          <p:cNvPr id="3" name="Picture 2"/>
          <p:cNvPicPr>
            <a:picLocks noChangeAspect="1"/>
          </p:cNvPicPr>
          <p:nvPr/>
        </p:nvPicPr>
        <p:blipFill>
          <a:blip r:embed="rId2"/>
          <a:stretch>
            <a:fillRect/>
          </a:stretch>
        </p:blipFill>
        <p:spPr>
          <a:xfrm>
            <a:off x="1887537" y="1809750"/>
            <a:ext cx="8467725" cy="4076700"/>
          </a:xfrm>
          <a:prstGeom prst="rect">
            <a:avLst/>
          </a:prstGeom>
        </p:spPr>
      </p:pic>
    </p:spTree>
    <p:extLst>
      <p:ext uri="{BB962C8B-B14F-4D97-AF65-F5344CB8AC3E}">
        <p14:creationId xmlns:p14="http://schemas.microsoft.com/office/powerpoint/2010/main" val="2677073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392" y="168572"/>
            <a:ext cx="7851914" cy="1325563"/>
          </a:xfrm>
        </p:spPr>
        <p:txBody>
          <a:bodyPr/>
          <a:lstStyle/>
          <a:p>
            <a:r>
              <a:rPr lang="en-US" b="1" dirty="0"/>
              <a:t>SURVEY RESULTS</a:t>
            </a:r>
            <a:endParaRPr lang="en-GB" b="1" dirty="0"/>
          </a:p>
        </p:txBody>
      </p:sp>
      <p:pic>
        <p:nvPicPr>
          <p:cNvPr id="3" name="Picture 2"/>
          <p:cNvPicPr>
            <a:picLocks noChangeAspect="1"/>
          </p:cNvPicPr>
          <p:nvPr/>
        </p:nvPicPr>
        <p:blipFill>
          <a:blip r:embed="rId2"/>
          <a:stretch>
            <a:fillRect/>
          </a:stretch>
        </p:blipFill>
        <p:spPr>
          <a:xfrm>
            <a:off x="609600" y="1865126"/>
            <a:ext cx="5418137" cy="4116573"/>
          </a:xfrm>
          <a:prstGeom prst="rect">
            <a:avLst/>
          </a:prstGeom>
        </p:spPr>
      </p:pic>
      <p:pic>
        <p:nvPicPr>
          <p:cNvPr id="4" name="Picture 3"/>
          <p:cNvPicPr>
            <a:picLocks noChangeAspect="1"/>
          </p:cNvPicPr>
          <p:nvPr/>
        </p:nvPicPr>
        <p:blipFill>
          <a:blip r:embed="rId3"/>
          <a:stretch>
            <a:fillRect/>
          </a:stretch>
        </p:blipFill>
        <p:spPr>
          <a:xfrm>
            <a:off x="6307137" y="1783992"/>
            <a:ext cx="5353050" cy="4278839"/>
          </a:xfrm>
          <a:prstGeom prst="rect">
            <a:avLst/>
          </a:prstGeom>
        </p:spPr>
      </p:pic>
    </p:spTree>
    <p:extLst>
      <p:ext uri="{BB962C8B-B14F-4D97-AF65-F5344CB8AC3E}">
        <p14:creationId xmlns:p14="http://schemas.microsoft.com/office/powerpoint/2010/main" val="1157698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F84E-DC2D-801B-A7D8-3E6669A7802B}"/>
              </a:ext>
            </a:extLst>
          </p:cNvPr>
          <p:cNvSpPr>
            <a:spLocks noGrp="1"/>
          </p:cNvSpPr>
          <p:nvPr>
            <p:ph type="title"/>
          </p:nvPr>
        </p:nvSpPr>
        <p:spPr>
          <a:xfrm>
            <a:off x="257086" y="152400"/>
            <a:ext cx="10515600" cy="1325563"/>
          </a:xfrm>
        </p:spPr>
        <p:txBody>
          <a:bodyPr/>
          <a:lstStyle/>
          <a:p>
            <a:r>
              <a:rPr lang="en-GB" b="1" dirty="0"/>
              <a:t>Practical Issues</a:t>
            </a:r>
          </a:p>
        </p:txBody>
      </p:sp>
      <p:sp>
        <p:nvSpPr>
          <p:cNvPr id="3" name="Content Placeholder 2">
            <a:extLst>
              <a:ext uri="{FF2B5EF4-FFF2-40B4-BE49-F238E27FC236}">
                <a16:creationId xmlns:a16="http://schemas.microsoft.com/office/drawing/2014/main" id="{D6E9FC1C-C636-F49D-BAB2-5A9AD6DA09D4}"/>
              </a:ext>
            </a:extLst>
          </p:cNvPr>
          <p:cNvSpPr>
            <a:spLocks noGrp="1"/>
          </p:cNvSpPr>
          <p:nvPr>
            <p:ph idx="1"/>
          </p:nvPr>
        </p:nvSpPr>
        <p:spPr>
          <a:xfrm>
            <a:off x="838200" y="1494972"/>
            <a:ext cx="10515600" cy="5210628"/>
          </a:xfrm>
        </p:spPr>
        <p:txBody>
          <a:bodyPr>
            <a:normAutofit/>
          </a:bodyPr>
          <a:lstStyle/>
          <a:p>
            <a:pPr marL="514350" indent="-514350">
              <a:buAutoNum type="arabicPeriod"/>
            </a:pPr>
            <a:r>
              <a:rPr lang="en-GB" dirty="0"/>
              <a:t>When to consider applying for permission against the decision of a fact-finding hearing: </a:t>
            </a:r>
          </a:p>
          <a:p>
            <a:pPr lvl="1">
              <a:buFontTx/>
              <a:buChar char="-"/>
            </a:pPr>
            <a:endParaRPr lang="en-GB" dirty="0"/>
          </a:p>
          <a:p>
            <a:pPr lvl="1">
              <a:buFontTx/>
              <a:buChar char="-"/>
            </a:pPr>
            <a:r>
              <a:rPr lang="en-GB" dirty="0"/>
              <a:t>New information ie. police information/foreign court documents</a:t>
            </a:r>
          </a:p>
          <a:p>
            <a:pPr lvl="1">
              <a:buFontTx/>
              <a:buChar char="-"/>
            </a:pPr>
            <a:r>
              <a:rPr lang="en-GB" dirty="0"/>
              <a:t>Change of allegiances</a:t>
            </a:r>
          </a:p>
          <a:p>
            <a:pPr lvl="1">
              <a:buFontTx/>
              <a:buChar char="-"/>
            </a:pPr>
            <a:r>
              <a:rPr lang="en-GB" dirty="0"/>
              <a:t>Failure by trial Judge to follow PD 12J </a:t>
            </a:r>
          </a:p>
          <a:p>
            <a:pPr lvl="1">
              <a:buFontTx/>
              <a:buChar char="-"/>
            </a:pPr>
            <a:r>
              <a:rPr lang="en-GB" dirty="0"/>
              <a:t>Failure by court tribunal to follow guidance in – </a:t>
            </a:r>
            <a:r>
              <a:rPr lang="en-GB" b="1" i="1" dirty="0"/>
              <a:t>Fact-Finding Hearings and domestic abuse in Private Law children proceedings – Guidance for Judges and Magistrates – 5</a:t>
            </a:r>
            <a:r>
              <a:rPr lang="en-GB" b="1" i="1" baseline="30000" dirty="0"/>
              <a:t>th</a:t>
            </a:r>
            <a:r>
              <a:rPr lang="en-GB" b="1" i="1" dirty="0"/>
              <a:t> May 2022</a:t>
            </a:r>
          </a:p>
          <a:p>
            <a:pPr>
              <a:buFontTx/>
              <a:buChar char="-"/>
            </a:pPr>
            <a:endParaRPr lang="en-GB" dirty="0"/>
          </a:p>
          <a:p>
            <a:pPr>
              <a:buFontTx/>
              <a:buChar char="-"/>
            </a:pPr>
            <a:endParaRPr lang="en-GB" dirty="0"/>
          </a:p>
        </p:txBody>
      </p:sp>
    </p:spTree>
    <p:extLst>
      <p:ext uri="{BB962C8B-B14F-4D97-AF65-F5344CB8AC3E}">
        <p14:creationId xmlns:p14="http://schemas.microsoft.com/office/powerpoint/2010/main" val="624978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9A8A-71BB-5106-51EB-D92BAA8C06C2}"/>
              </a:ext>
            </a:extLst>
          </p:cNvPr>
          <p:cNvSpPr>
            <a:spLocks noGrp="1"/>
          </p:cNvSpPr>
          <p:nvPr>
            <p:ph type="title"/>
          </p:nvPr>
        </p:nvSpPr>
        <p:spPr>
          <a:xfrm>
            <a:off x="137445" y="271122"/>
            <a:ext cx="10515600" cy="1325563"/>
          </a:xfrm>
        </p:spPr>
        <p:txBody>
          <a:bodyPr/>
          <a:lstStyle/>
          <a:p>
            <a:r>
              <a:rPr lang="en-GB" b="1" dirty="0"/>
              <a:t>Practical Issues (continued)</a:t>
            </a:r>
          </a:p>
        </p:txBody>
      </p:sp>
      <p:sp>
        <p:nvSpPr>
          <p:cNvPr id="3" name="Content Placeholder 2">
            <a:extLst>
              <a:ext uri="{FF2B5EF4-FFF2-40B4-BE49-F238E27FC236}">
                <a16:creationId xmlns:a16="http://schemas.microsoft.com/office/drawing/2014/main" id="{E65BC928-207E-F9F0-64E1-243C78297556}"/>
              </a:ext>
            </a:extLst>
          </p:cNvPr>
          <p:cNvSpPr>
            <a:spLocks noGrp="1"/>
          </p:cNvSpPr>
          <p:nvPr>
            <p:ph idx="1"/>
          </p:nvPr>
        </p:nvSpPr>
        <p:spPr/>
        <p:txBody>
          <a:bodyPr>
            <a:normAutofit/>
          </a:bodyPr>
          <a:lstStyle/>
          <a:p>
            <a:pPr marL="0" indent="0">
              <a:buNone/>
            </a:pPr>
            <a:r>
              <a:rPr lang="en-GB" dirty="0"/>
              <a:t>2. </a:t>
            </a:r>
            <a:r>
              <a:rPr lang="en-GB" u="sng" dirty="0"/>
              <a:t>Costs</a:t>
            </a:r>
            <a:r>
              <a:rPr lang="en-GB" dirty="0"/>
              <a:t> </a:t>
            </a:r>
          </a:p>
          <a:p>
            <a:r>
              <a:rPr lang="en-GB" dirty="0"/>
              <a:t>Helpful case by Mrs Justice Arbuthnot published 4</a:t>
            </a:r>
            <a:r>
              <a:rPr lang="en-GB" baseline="30000" dirty="0"/>
              <a:t>th</a:t>
            </a:r>
            <a:r>
              <a:rPr lang="en-GB" dirty="0"/>
              <a:t> April 2022 (C v S [2022] EWHC 800 (Fam)</a:t>
            </a:r>
          </a:p>
          <a:p>
            <a:r>
              <a:rPr lang="en-GB" dirty="0"/>
              <a:t>F pursued costs versus M after various hearings including Finding of Fact hearing</a:t>
            </a:r>
          </a:p>
          <a:p>
            <a:r>
              <a:rPr lang="en-GB" dirty="0"/>
              <a:t>Mrs Justice Arbuthnot found had erred/or was wrong to conclude that Respondent’s conduct in the relevant proceedings had been “anything other than unreasonable” and/or reprehensible</a:t>
            </a:r>
          </a:p>
          <a:p>
            <a:endParaRPr lang="en-GB" dirty="0"/>
          </a:p>
          <a:p>
            <a:endParaRPr lang="en-GB" dirty="0"/>
          </a:p>
        </p:txBody>
      </p:sp>
    </p:spTree>
    <p:extLst>
      <p:ext uri="{BB962C8B-B14F-4D97-AF65-F5344CB8AC3E}">
        <p14:creationId xmlns:p14="http://schemas.microsoft.com/office/powerpoint/2010/main" val="1326218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0363-3BA9-5BB9-7E36-6817C516099A}"/>
              </a:ext>
            </a:extLst>
          </p:cNvPr>
          <p:cNvSpPr>
            <a:spLocks noGrp="1"/>
          </p:cNvSpPr>
          <p:nvPr>
            <p:ph type="title"/>
          </p:nvPr>
        </p:nvSpPr>
        <p:spPr>
          <a:xfrm>
            <a:off x="180174" y="313851"/>
            <a:ext cx="10515600" cy="1325563"/>
          </a:xfrm>
        </p:spPr>
        <p:txBody>
          <a:bodyPr/>
          <a:lstStyle/>
          <a:p>
            <a:r>
              <a:rPr lang="en-GB" b="1" dirty="0"/>
              <a:t>Practical Issues (continued)</a:t>
            </a:r>
          </a:p>
        </p:txBody>
      </p:sp>
      <p:sp>
        <p:nvSpPr>
          <p:cNvPr id="3" name="Content Placeholder 2">
            <a:extLst>
              <a:ext uri="{FF2B5EF4-FFF2-40B4-BE49-F238E27FC236}">
                <a16:creationId xmlns:a16="http://schemas.microsoft.com/office/drawing/2014/main" id="{F646C38B-4B3D-1E29-E828-B5321AFE2317}"/>
              </a:ext>
            </a:extLst>
          </p:cNvPr>
          <p:cNvSpPr>
            <a:spLocks noGrp="1"/>
          </p:cNvSpPr>
          <p:nvPr>
            <p:ph idx="1"/>
          </p:nvPr>
        </p:nvSpPr>
        <p:spPr>
          <a:xfrm>
            <a:off x="598918" y="1928174"/>
            <a:ext cx="10515600" cy="4351338"/>
          </a:xfrm>
        </p:spPr>
        <p:txBody>
          <a:bodyPr>
            <a:normAutofit fontScale="92500" lnSpcReduction="20000"/>
          </a:bodyPr>
          <a:lstStyle/>
          <a:p>
            <a:pPr marL="0" indent="0">
              <a:buNone/>
            </a:pPr>
            <a:r>
              <a:rPr lang="en-GB" dirty="0"/>
              <a:t>Mrs Justice Arbuthnot stated that whilst costs were not the norm in these proceedings the court must consider whether it was reasonable for a party to raise a concern of allegation or issue and whether it has exaggerated it’s claim.</a:t>
            </a:r>
          </a:p>
          <a:p>
            <a:r>
              <a:rPr lang="en-GB" dirty="0"/>
              <a:t>F had spent £370,000 on legal costs </a:t>
            </a:r>
          </a:p>
          <a:p>
            <a:r>
              <a:rPr lang="en-GB" dirty="0"/>
              <a:t>Judge should not have excused mother’s psychological or emotional presentation for her conduct during the Fact Find</a:t>
            </a:r>
          </a:p>
          <a:p>
            <a:pPr marL="0" indent="0">
              <a:buNone/>
            </a:pPr>
            <a:r>
              <a:rPr lang="en-GB" dirty="0"/>
              <a:t>Paragraph 179 “It would be wrong too for a party to behave in this way with impunity as it comes with a tremendous cost to the privately funded litigant, the legal aid fund when the party is legally aided and the court in terms of the length of time this case ended up taking”.</a:t>
            </a:r>
          </a:p>
          <a:p>
            <a:pPr marL="0" indent="0">
              <a:buNone/>
            </a:pPr>
            <a:r>
              <a:rPr lang="en-GB" dirty="0"/>
              <a:t>Costs order made for £37,000</a:t>
            </a:r>
          </a:p>
        </p:txBody>
      </p:sp>
    </p:spTree>
    <p:extLst>
      <p:ext uri="{BB962C8B-B14F-4D97-AF65-F5344CB8AC3E}">
        <p14:creationId xmlns:p14="http://schemas.microsoft.com/office/powerpoint/2010/main" val="2660205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C20E7-A49F-FA18-A89A-F4058F892B7C}"/>
              </a:ext>
            </a:extLst>
          </p:cNvPr>
          <p:cNvSpPr>
            <a:spLocks noGrp="1"/>
          </p:cNvSpPr>
          <p:nvPr>
            <p:ph type="title"/>
          </p:nvPr>
        </p:nvSpPr>
        <p:spPr>
          <a:xfrm>
            <a:off x="154537" y="271122"/>
            <a:ext cx="10515600" cy="1325563"/>
          </a:xfrm>
        </p:spPr>
        <p:txBody>
          <a:bodyPr/>
          <a:lstStyle/>
          <a:p>
            <a:r>
              <a:rPr lang="en-GB" b="1" dirty="0"/>
              <a:t>Practical Issues (continued)</a:t>
            </a:r>
          </a:p>
        </p:txBody>
      </p:sp>
      <p:sp>
        <p:nvSpPr>
          <p:cNvPr id="3" name="Content Placeholder 2">
            <a:extLst>
              <a:ext uri="{FF2B5EF4-FFF2-40B4-BE49-F238E27FC236}">
                <a16:creationId xmlns:a16="http://schemas.microsoft.com/office/drawing/2014/main" id="{E8968E6E-779A-7830-231E-053C4260932D}"/>
              </a:ext>
            </a:extLst>
          </p:cNvPr>
          <p:cNvSpPr>
            <a:spLocks noGrp="1"/>
          </p:cNvSpPr>
          <p:nvPr>
            <p:ph idx="1"/>
          </p:nvPr>
        </p:nvSpPr>
        <p:spPr/>
        <p:txBody>
          <a:bodyPr>
            <a:normAutofit fontScale="85000" lnSpcReduction="20000"/>
          </a:bodyPr>
          <a:lstStyle/>
          <a:p>
            <a:pPr marL="0" indent="0">
              <a:buNone/>
            </a:pPr>
            <a:r>
              <a:rPr lang="en-GB" dirty="0"/>
              <a:t>3. What advice do you give to someone who either says that they are the victim of domestic abuse and intends to flee with the children to a refuge in a different part of England and Wales or is about to do so?</a:t>
            </a:r>
          </a:p>
          <a:p>
            <a:pPr marL="0" indent="0">
              <a:buNone/>
            </a:pPr>
            <a:endParaRPr lang="en-GB" dirty="0"/>
          </a:p>
          <a:p>
            <a:pPr marL="0" indent="0">
              <a:buNone/>
            </a:pPr>
            <a:r>
              <a:rPr lang="en-GB" dirty="0"/>
              <a:t>4. What is the position of a legally aided client who engages in a Finding of Fact hearing on the basis that the other party is domestically abusive and no findings are made against the other parties and/or findings are made against the legally aided client?</a:t>
            </a:r>
          </a:p>
          <a:p>
            <a:pPr marL="0" indent="0">
              <a:buNone/>
            </a:pPr>
            <a:endParaRPr lang="en-US" dirty="0"/>
          </a:p>
          <a:p>
            <a:pPr marL="0" indent="0">
              <a:buNone/>
            </a:pPr>
            <a:r>
              <a:rPr lang="en-US" dirty="0"/>
              <a:t>5. Get your paperwork in order early – C100 &amp; C1A!</a:t>
            </a:r>
          </a:p>
          <a:p>
            <a:pPr marL="0" indent="0">
              <a:buNone/>
            </a:pPr>
            <a:endParaRPr lang="en-US" dirty="0"/>
          </a:p>
          <a:p>
            <a:pPr marL="0" indent="0">
              <a:buNone/>
            </a:pPr>
            <a:r>
              <a:rPr lang="en-US" dirty="0"/>
              <a:t>6. Adjourn FHDRA – narrative statements whilst obtaining further disclosure</a:t>
            </a:r>
            <a:endParaRPr lang="en-GB" dirty="0"/>
          </a:p>
        </p:txBody>
      </p:sp>
    </p:spTree>
    <p:extLst>
      <p:ext uri="{BB962C8B-B14F-4D97-AF65-F5344CB8AC3E}">
        <p14:creationId xmlns:p14="http://schemas.microsoft.com/office/powerpoint/2010/main" val="2925498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903" y="365125"/>
            <a:ext cx="10515600" cy="1325563"/>
          </a:xfrm>
        </p:spPr>
        <p:txBody>
          <a:bodyPr/>
          <a:lstStyle/>
          <a:p>
            <a:r>
              <a:rPr lang="en-GB" b="1" u="sng" dirty="0"/>
              <a:t>Any questions?</a:t>
            </a:r>
            <a:br>
              <a:rPr lang="en-GB" b="1" u="sng" dirty="0"/>
            </a:br>
            <a:endParaRPr lang="en-GB" dirty="0"/>
          </a:p>
        </p:txBody>
      </p:sp>
      <p:pic>
        <p:nvPicPr>
          <p:cNvPr id="1026" name="Picture 2" descr="Questions To Ask For Success | IT Support Georgetown, T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537" y="1797484"/>
            <a:ext cx="8670925" cy="5060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0457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817</TotalTime>
  <Words>4710</Words>
  <Application>Microsoft Office PowerPoint</Application>
  <PresentationFormat>Widescreen</PresentationFormat>
  <Paragraphs>250</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     Fact-Finding Hearings (Private Law)  Post Re H-N  Laura Morley – Barrister at 4PB and Simon Craddock – Partner at Brethertons LLP</vt:lpstr>
      <vt:lpstr>PowerPoint Presentation</vt:lpstr>
      <vt:lpstr>Today we will discuss:-</vt:lpstr>
      <vt:lpstr>Case Management &amp;  Relevant Legal Principles</vt:lpstr>
      <vt:lpstr>Evidence &amp; Giving  Evidence in Court</vt:lpstr>
      <vt:lpstr>Special Measures &amp;  Vulnerable Witness </vt:lpstr>
      <vt:lpstr>Evolution of Fact-Finding  Hearings through Case Law</vt:lpstr>
      <vt:lpstr>Impact of Re H-N on  Fact-Finding Hearings</vt:lpstr>
      <vt:lpstr>Re H-N: Comments  on PD 12J</vt:lpstr>
      <vt:lpstr>Re H-N: comments on PD  12J (continued)</vt:lpstr>
      <vt:lpstr>Criticisms of  Scott Schedules</vt:lpstr>
      <vt:lpstr> Fact-Finding Hearings and Domestic Abuse in Private Law Children Proceedings – Guidance for Judges and Magistrates (5th May 2022)  Hot off the press!</vt:lpstr>
      <vt:lpstr>Key Points </vt:lpstr>
      <vt:lpstr>Key Points (continued)</vt:lpstr>
      <vt:lpstr>Key Points (continued)</vt:lpstr>
      <vt:lpstr>Key Points (continued)</vt:lpstr>
      <vt:lpstr>Case Law since Re H-N  AB v CD [2021] EWHC 819 (Mrs Justice Roberts) </vt:lpstr>
      <vt:lpstr>AB v CD [2021] EWHC 819  (continued)</vt:lpstr>
      <vt:lpstr>Re JK (A child) [2021]  EWHC 1367 (Fam)  (Mr Justice Poole)</vt:lpstr>
      <vt:lpstr>Re JK (A child) [2021]                                                     EWHC 1367 (Fam) (continued)</vt:lpstr>
      <vt:lpstr> A Child (Application of PD 12J)  [2021] EWFC B59</vt:lpstr>
      <vt:lpstr>A Child (Application of PD 12J)  [2021] EWFC B59 (continued)</vt:lpstr>
      <vt:lpstr>A Child (Application of PD 12J)  [2021] EWFC B59 (continued)</vt:lpstr>
      <vt:lpstr>A Child (Application of PD 12J)  [2021] EWFC B59 (continued)</vt:lpstr>
      <vt:lpstr>A Child (Application of PD 12J)  (No 2 Findings of Fact) [2022] EWFC B5  (appeal from A Child (Application of PD 12J) [2021] EWFC B59)</vt:lpstr>
      <vt:lpstr>A Child (Application of PD 12J)  (No 2 Findings of Fact) [2022] EWFC B5  (appeal from A Child (Application of PD 12J) [2021] EWFC B59)</vt:lpstr>
      <vt:lpstr>Re B-B (Domestic Abuse: Fact-Finding)  [2022] EWHC 108 (Fam) (Mr Justice Cobb)</vt:lpstr>
      <vt:lpstr>Re B-B (Domestic Abuse: Fact-Finding)  [2022] EWHC 108 (Fam) (Mr Justice Cobb)</vt:lpstr>
      <vt:lpstr>Re B-B (Domestic Abuse: Fact-Finding)  [2022] EWHC 108 (Fam) (Mr Justice Cobb)</vt:lpstr>
      <vt:lpstr>RA v MA (Fact Finding) [2022]  EWFC B14 (HHJ Willans)</vt:lpstr>
      <vt:lpstr>K v K [2022] EWCA Civ 468 (lead judgment Sir Geoffrey Vos, Master of the Rolls) </vt:lpstr>
      <vt:lpstr>K v K [2022] EWCA Civ 468 (lead judgment Sir Geoffrey Vos, Master of the Rolls) </vt:lpstr>
      <vt:lpstr>K v K [2022] EWCA Civ 468 (lead judgment Sir Geoffrey Vos, Master of the Rolls) </vt:lpstr>
      <vt:lpstr>K v K [2022] EWCA Civ 468  (continued)</vt:lpstr>
      <vt:lpstr>SURVEY RESULTS</vt:lpstr>
      <vt:lpstr>SURVEY RESULTS</vt:lpstr>
      <vt:lpstr>SURVEY RESULTS</vt:lpstr>
      <vt:lpstr>Practical Issues</vt:lpstr>
      <vt:lpstr>Practical Issues (continued)</vt:lpstr>
      <vt:lpstr>Practical Issues (continued)</vt:lpstr>
      <vt:lpstr>Practical Issues (continued)</vt:lpstr>
      <vt:lpstr>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Steps in fact Finding Hearings (Private Law) Post H v N</dc:title>
  <dc:creator>Michelle Kinnin</dc:creator>
  <cp:lastModifiedBy>Michelle Kinnin</cp:lastModifiedBy>
  <cp:revision>57</cp:revision>
  <dcterms:created xsi:type="dcterms:W3CDTF">2022-05-06T12:03:50Z</dcterms:created>
  <dcterms:modified xsi:type="dcterms:W3CDTF">2022-05-17T11:29:23Z</dcterms:modified>
</cp:coreProperties>
</file>