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96" r:id="rId2"/>
    <p:sldId id="320" r:id="rId3"/>
    <p:sldId id="374" r:id="rId4"/>
    <p:sldId id="713" r:id="rId5"/>
    <p:sldId id="32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33626"/>
    <a:srgbClr val="667A27"/>
    <a:srgbClr val="A5722A"/>
    <a:srgbClr val="B0CEDB"/>
    <a:srgbClr val="7AACC3"/>
    <a:srgbClr val="8D1F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660"/>
  </p:normalViewPr>
  <p:slideViewPr>
    <p:cSldViewPr snapToGrid="0">
      <p:cViewPr varScale="1">
        <p:scale>
          <a:sx n="62" d="100"/>
          <a:sy n="62" d="100"/>
        </p:scale>
        <p:origin x="93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EF4A7C9-75E9-364E-8C80-73D861DD3A1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327D64-7AE2-B94D-BF16-0E23278904A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D7C0E3-6A4A-534E-914D-DDD45C532BE8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EC270A-0963-8B44-8196-B83EA4FAFB3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180266-E466-DB47-BFA0-16EEF1496B6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54EA02-EF14-D14C-AE95-1A69959A15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9248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69F8E5-57FF-C14C-9C29-E9E2298638B4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19402C-409E-E34E-B42A-4DE1039FE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850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Body copy size may need to increased or decreased to accommodate content. The current size of 16pt. is a general size.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The side image can be quickly replaced by selecting it and deleting. Then a small picture icon will appear in the middle of the picture box. Click on it and you can then browse to a new image to use.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9402C-409E-E34E-B42A-4DE1039FE8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3020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19402C-409E-E34E-B42A-4DE1039FE8D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490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Body copy size may need to increased or decreased to accommodate content. The current size of 16pt. is a general size.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19402C-409E-E34E-B42A-4DE1039FE8D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3864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Body copy size may need to increased or decreased to accommodate content. The current size of 16pt. is a general size.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19402C-409E-E34E-B42A-4DE1039FE8D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9199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Body copy size may need to increased or decreased to accommodate content. The current size of 16pt. is a general size.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The side image can be quickly replaced by selecting it and deleting. Then a small picture icon will appear in the middle of the picture box. Click on it and you can then browse to a new image to use.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9402C-409E-E34E-B42A-4DE1039FE8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6925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D68B961-2CB2-5946-ACD5-E6C5758DAB1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" y="0"/>
            <a:ext cx="12192000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476C954-3150-2A4B-8F43-903AA9EFAB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8102" y="609600"/>
            <a:ext cx="1435795" cy="14303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1567D9A-BD4E-794A-BCAE-05E79CCFA3F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" y="3545121"/>
            <a:ext cx="10972800" cy="637310"/>
          </a:xfrm>
        </p:spPr>
        <p:txBody>
          <a:bodyPr anchor="t" anchorCtr="0"/>
          <a:lstStyle>
            <a:lvl1pPr algn="ctr">
              <a:defRPr sz="4400" cap="all" spc="150" baseline="0">
                <a:solidFill>
                  <a:schemeClr val="bg2"/>
                </a:solidFill>
                <a:effectLst>
                  <a:outerShdw blurRad="129646" dist="25400" dir="2700000" algn="tl" rotWithShape="0">
                    <a:prstClr val="black">
                      <a:alpha val="1588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– works sans 44pt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8C3302A5-7C59-F042-A60F-E12287E93E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600" y="4523741"/>
            <a:ext cx="10972799" cy="54725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– Work Sans 16pt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AE1581-CB3C-0A4F-BD80-0C11FC72FE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47194" y="5882617"/>
            <a:ext cx="1697610" cy="365783"/>
          </a:xfrm>
          <a:prstGeom prst="rect">
            <a:avLst/>
          </a:prstGeom>
          <a:solidFill>
            <a:schemeClr val="accent6"/>
          </a:solidFill>
        </p:spPr>
        <p:txBody>
          <a:bodyPr wrap="square" lIns="0" tIns="0" rIns="0" bIns="0" anchor="ctr" anchorCtr="0">
            <a:noAutofit/>
          </a:bodyPr>
          <a:lstStyle>
            <a:lvl1pPr algn="ctr">
              <a:defRPr sz="1000" spc="15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0369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rgbClr val="7AAC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DB4EC6A-87ED-4844-A23F-1B046CCF9EF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716016" y="0"/>
            <a:ext cx="1475984" cy="6858000"/>
          </a:xfrm>
          <a:solidFill>
            <a:schemeClr val="accent6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FEFC10-EEDB-AE46-9546-B1C1360F37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862263"/>
            <a:ext cx="10106416" cy="1133475"/>
          </a:xfrm>
        </p:spPr>
        <p:txBody>
          <a:bodyPr anchor="ctr" anchorCtr="0"/>
          <a:lstStyle>
            <a:lvl1pPr>
              <a:defRPr sz="4800" cap="all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– Work Sans 48pt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11E492-9BB5-B440-A7DD-EBC8AC44DB8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" y="3995737"/>
            <a:ext cx="10106416" cy="519429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– Work Sans 24pt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5575BA-63E7-B647-9F21-EC656F034B2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A611BC8-D61C-2C42-AACE-CC872BA9D65B}" type="slidenum">
              <a:rPr lang="en-US" smtClean="0"/>
              <a:pPr/>
              <a:t>‹#›</a:t>
            </a:fld>
            <a:r>
              <a:rPr lang="en-US"/>
              <a:t>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ACD234D-5058-A84F-BCEF-03138A01F4A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582398" y="6356042"/>
            <a:ext cx="381000" cy="263927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58837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solidFill>
          <a:srgbClr val="667A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DB4EC6A-87ED-4844-A23F-1B046CCF9EF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716016" y="0"/>
            <a:ext cx="1475984" cy="6858000"/>
          </a:xfrm>
          <a:solidFill>
            <a:schemeClr val="accent2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5BFBA6-9E55-E14A-BD96-709326F0577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A611BC8-D61C-2C42-AACE-CC872BA9D65B}" type="slidenum">
              <a:rPr lang="en-US" smtClean="0"/>
              <a:pPr/>
              <a:t>‹#›</a:t>
            </a:fld>
            <a:r>
              <a:rPr lang="en-US"/>
              <a:t>.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F39AF5F7-090E-6F49-A295-1FBDE5C4C53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582398" y="6356042"/>
            <a:ext cx="381000" cy="263927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8997F82-AB26-034F-919B-EAF2390DC6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862263"/>
            <a:ext cx="10106416" cy="1133475"/>
          </a:xfrm>
        </p:spPr>
        <p:txBody>
          <a:bodyPr anchor="ctr" anchorCtr="0"/>
          <a:lstStyle>
            <a:lvl1pPr>
              <a:defRPr sz="4800" cap="all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– Work Sans 48pt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FC07A72-189B-224F-8907-DDACDB8D63A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" y="3995737"/>
            <a:ext cx="10106416" cy="519429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– Work Sans 24pt</a:t>
            </a:r>
          </a:p>
        </p:txBody>
      </p:sp>
    </p:spTree>
    <p:extLst>
      <p:ext uri="{BB962C8B-B14F-4D97-AF65-F5344CB8AC3E}">
        <p14:creationId xmlns:p14="http://schemas.microsoft.com/office/powerpoint/2010/main" val="2293481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bg>
      <p:bgPr>
        <a:solidFill>
          <a:srgbClr val="B33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DB4EC6A-87ED-4844-A23F-1B046CCF9EF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716016" y="0"/>
            <a:ext cx="1475984" cy="6858000"/>
          </a:xfrm>
          <a:solidFill>
            <a:schemeClr val="accent3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864829-664A-5F45-8CA4-507FAD5D55D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A611BC8-D61C-2C42-AACE-CC872BA9D65B}" type="slidenum">
              <a:rPr lang="en-US" smtClean="0"/>
              <a:pPr/>
              <a:t>‹#›</a:t>
            </a:fld>
            <a:r>
              <a:rPr lang="en-US"/>
              <a:t>.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7CB93583-262D-164E-8461-F4BECD00E71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582398" y="6356042"/>
            <a:ext cx="381000" cy="263927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668891D-FAF4-D24F-ACC6-5AC5044120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862263"/>
            <a:ext cx="10106416" cy="1133475"/>
          </a:xfrm>
        </p:spPr>
        <p:txBody>
          <a:bodyPr anchor="ctr" anchorCtr="0"/>
          <a:lstStyle>
            <a:lvl1pPr>
              <a:defRPr sz="4800" cap="all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– Work Sans 48pt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DE561DF-6D38-564C-8401-D3228765265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" y="3995737"/>
            <a:ext cx="10106416" cy="519429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– Work Sans 24pt</a:t>
            </a:r>
          </a:p>
        </p:txBody>
      </p:sp>
    </p:spTree>
    <p:extLst>
      <p:ext uri="{BB962C8B-B14F-4D97-AF65-F5344CB8AC3E}">
        <p14:creationId xmlns:p14="http://schemas.microsoft.com/office/powerpoint/2010/main" val="413300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bg>
      <p:bgPr>
        <a:solidFill>
          <a:srgbClr val="A572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DB4EC6A-87ED-4844-A23F-1B046CCF9EF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716016" y="0"/>
            <a:ext cx="1475984" cy="6858000"/>
          </a:xfrm>
          <a:solidFill>
            <a:schemeClr val="accent4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41D9495-7E0F-4041-A33C-4AF3805490D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A611BC8-D61C-2C42-AACE-CC872BA9D65B}" type="slidenum">
              <a:rPr lang="en-US" smtClean="0"/>
              <a:pPr/>
              <a:t>‹#›</a:t>
            </a:fld>
            <a:r>
              <a:rPr lang="en-US"/>
              <a:t>.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C5D98A9E-BFE6-7841-B948-85845092A54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582398" y="6356042"/>
            <a:ext cx="381000" cy="263927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0665A70-6D04-5344-9295-36B914CF46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862263"/>
            <a:ext cx="10106416" cy="1133475"/>
          </a:xfrm>
        </p:spPr>
        <p:txBody>
          <a:bodyPr anchor="ctr" anchorCtr="0"/>
          <a:lstStyle>
            <a:lvl1pPr>
              <a:defRPr sz="4800" cap="all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– Work Sans 48pt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693C543-8A02-4848-9BFF-6701FE58F37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" y="3995737"/>
            <a:ext cx="10106416" cy="519429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– Work Sans 24pt</a:t>
            </a:r>
          </a:p>
        </p:txBody>
      </p:sp>
    </p:spTree>
    <p:extLst>
      <p:ext uri="{BB962C8B-B14F-4D97-AF65-F5344CB8AC3E}">
        <p14:creationId xmlns:p14="http://schemas.microsoft.com/office/powerpoint/2010/main" val="184294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BB387-F66F-3F49-9EC7-3C39DA38C7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09600"/>
            <a:ext cx="10972800" cy="955963"/>
          </a:xfrm>
        </p:spPr>
        <p:txBody>
          <a:bodyPr/>
          <a:lstStyle>
            <a:lvl1pPr>
              <a:defRPr sz="3200" cap="all" baseline="0">
                <a:solidFill>
                  <a:srgbClr val="7AACC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0B812-0726-4748-AC29-BC086D1F19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572010"/>
            <a:ext cx="10972799" cy="4676390"/>
          </a:xfrm>
        </p:spPr>
        <p:txBody>
          <a:bodyPr/>
          <a:lstStyle>
            <a:lvl1pPr marL="176213" indent="-176213">
              <a:lnSpc>
                <a:spcPct val="100000"/>
              </a:lnSpc>
              <a:spcBef>
                <a:spcPts val="1600"/>
              </a:spcBef>
              <a:tabLst/>
              <a:defRPr sz="1600"/>
            </a:lvl1pPr>
            <a:lvl2pPr marL="458788" indent="-165100">
              <a:lnSpc>
                <a:spcPct val="100000"/>
              </a:lnSpc>
              <a:spcAft>
                <a:spcPts val="500"/>
              </a:spcAft>
              <a:buFont typeface="Apple Symbols" panose="02000000000000000000" pitchFamily="2" charset="-79"/>
              <a:buChar char="⎻"/>
              <a:tabLst/>
              <a:defRPr sz="1400"/>
            </a:lvl2pPr>
            <a:lvl3pPr marL="688975" indent="-174625">
              <a:lnSpc>
                <a:spcPct val="100000"/>
              </a:lnSpc>
              <a:tabLst/>
              <a:defRPr sz="1200"/>
            </a:lvl3pPr>
            <a:lvl4pPr marL="919163" indent="-174625">
              <a:lnSpc>
                <a:spcPct val="100000"/>
              </a:lnSpc>
              <a:buFont typeface="Apple Symbols" panose="02000000000000000000" pitchFamily="2" charset="-79"/>
              <a:buChar char="⎻"/>
              <a:tabLst/>
              <a:defRPr sz="1100"/>
            </a:lvl4pPr>
            <a:lvl5pPr marL="1149350" indent="-174625">
              <a:lnSpc>
                <a:spcPct val="100000"/>
              </a:lnSpc>
              <a:tabLst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EA94B1-CE74-A74B-B7FF-83146D1C09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11BC8-D61C-2C42-AACE-CC872BA9D65B}" type="slidenum">
              <a:rPr lang="en-US" smtClean="0"/>
              <a:pPr/>
              <a:t>‹#›</a:t>
            </a:fld>
            <a:r>
              <a:rPr lang="en-US"/>
              <a:t>.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66AB3BD6-6414-8743-B25F-756FD3BD60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582398" y="6356042"/>
            <a:ext cx="381000" cy="263927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70076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Conten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49CA573-97B6-8441-ACCC-A358C95F4CF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  <a:solidFill>
            <a:schemeClr val="bg2"/>
          </a:solidFill>
        </p:spPr>
        <p:txBody>
          <a:bodyPr wrap="square" anchor="ctr" anchorCtr="1"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D7C8D47-68AA-9840-AED3-6F33D3FFDA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09600"/>
            <a:ext cx="4876800" cy="952500"/>
          </a:xfrm>
        </p:spPr>
        <p:txBody>
          <a:bodyPr/>
          <a:lstStyle>
            <a:lvl1pPr>
              <a:defRPr sz="3200" cap="all" baseline="0">
                <a:solidFill>
                  <a:srgbClr val="7AACC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C5ECD84-0306-2B48-9F93-B521E9599E8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A611BC8-D61C-2C42-AACE-CC872BA9D65B}" type="slidenum">
              <a:rPr lang="en-US" smtClean="0"/>
              <a:pPr/>
              <a:t>‹#›</a:t>
            </a:fld>
            <a:r>
              <a:rPr lang="en-US"/>
              <a:t>.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011A4A3B-5079-A240-9AB7-DC24C8A042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582398" y="6356042"/>
            <a:ext cx="381000" cy="263927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7868BD2-CBF7-2146-AEE6-EFD5FF679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62100"/>
            <a:ext cx="4876800" cy="4686300"/>
          </a:xfrm>
        </p:spPr>
        <p:txBody>
          <a:bodyPr/>
          <a:lstStyle>
            <a:lvl1pPr marL="176213" indent="-176213">
              <a:lnSpc>
                <a:spcPct val="100000"/>
              </a:lnSpc>
              <a:spcBef>
                <a:spcPts val="1600"/>
              </a:spcBef>
              <a:tabLst/>
              <a:defRPr sz="1600"/>
            </a:lvl1pPr>
            <a:lvl2pPr marL="458788" indent="-165100">
              <a:lnSpc>
                <a:spcPct val="100000"/>
              </a:lnSpc>
              <a:spcAft>
                <a:spcPts val="500"/>
              </a:spcAft>
              <a:buFont typeface="Apple Symbols" panose="02000000000000000000" pitchFamily="2" charset="-79"/>
              <a:buChar char="⎻"/>
              <a:tabLst/>
              <a:defRPr sz="1400"/>
            </a:lvl2pPr>
            <a:lvl3pPr marL="688975" indent="-174625">
              <a:lnSpc>
                <a:spcPct val="100000"/>
              </a:lnSpc>
              <a:tabLst/>
              <a:defRPr sz="1200"/>
            </a:lvl3pPr>
            <a:lvl4pPr marL="919163" indent="-174625">
              <a:lnSpc>
                <a:spcPct val="100000"/>
              </a:lnSpc>
              <a:buFont typeface="Apple Symbols" panose="02000000000000000000" pitchFamily="2" charset="-79"/>
              <a:buChar char="⎻"/>
              <a:tabLst/>
              <a:defRPr sz="1100"/>
            </a:lvl4pPr>
            <a:lvl5pPr marL="1149350" indent="-174625">
              <a:lnSpc>
                <a:spcPct val="100000"/>
              </a:lnSpc>
              <a:tabLst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65935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DF6723B-5CDF-9A4F-B465-63362E5359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09600"/>
            <a:ext cx="10972800" cy="955963"/>
          </a:xfrm>
        </p:spPr>
        <p:txBody>
          <a:bodyPr/>
          <a:lstStyle>
            <a:lvl1pPr>
              <a:defRPr sz="3200" cap="all" baseline="0">
                <a:solidFill>
                  <a:srgbClr val="7AACC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84E8D7-99FC-0940-B466-6120B68933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11BC8-D61C-2C42-AACE-CC872BA9D65B}" type="slidenum">
              <a:rPr lang="en-US" smtClean="0"/>
              <a:pPr/>
              <a:t>‹#›</a:t>
            </a:fld>
            <a:r>
              <a:rPr lang="en-US"/>
              <a:t>.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F8D8B086-9F69-5946-98A4-5706F035A0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582398" y="6356042"/>
            <a:ext cx="381000" cy="263927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83754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pha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87DD56F-593C-9140-897C-64BD0FA712DC}"/>
              </a:ext>
            </a:extLst>
          </p:cNvPr>
          <p:cNvSpPr/>
          <p:nvPr userDrawn="1"/>
        </p:nvSpPr>
        <p:spPr>
          <a:xfrm>
            <a:off x="0" y="2451100"/>
            <a:ext cx="4838700" cy="4406900"/>
          </a:xfrm>
          <a:prstGeom prst="rect">
            <a:avLst/>
          </a:prstGeom>
          <a:solidFill>
            <a:srgbClr val="7AA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highlight>
                <a:srgbClr val="FFFF00"/>
              </a:highlight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DF6723B-5CDF-9A4F-B465-63362E5359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2300" y="0"/>
            <a:ext cx="3619500" cy="2451100"/>
          </a:xfrm>
        </p:spPr>
        <p:txBody>
          <a:bodyPr anchor="ctr" anchorCtr="1"/>
          <a:lstStyle>
            <a:lvl1pPr algn="ctr">
              <a:defRPr sz="2400" cap="all" baseline="0">
                <a:solidFill>
                  <a:srgbClr val="7AACC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EAEBEA4-0989-014F-9C71-B997D7F4BE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3060700"/>
            <a:ext cx="3632201" cy="3187700"/>
          </a:xfrm>
        </p:spPr>
        <p:txBody>
          <a:bodyPr/>
          <a:lstStyle>
            <a:lvl1pPr marL="0" indent="0" algn="ctr">
              <a:buNone/>
              <a:defRPr sz="1800"/>
            </a:lvl1pPr>
            <a:lvl2pPr marL="293688" indent="0" algn="ctr">
              <a:buNone/>
              <a:tabLst/>
              <a:defRPr sz="2000"/>
            </a:lvl2pPr>
            <a:lvl3pPr marL="514350" indent="0" algn="ctr">
              <a:buNone/>
              <a:tabLst/>
              <a:defRPr sz="1800"/>
            </a:lvl3pPr>
            <a:lvl4pPr marL="744538" indent="0" algn="ctr">
              <a:buNone/>
              <a:tabLst/>
              <a:defRPr sz="1600"/>
            </a:lvl4pPr>
            <a:lvl5pPr marL="974725" indent="0" algn="ctr">
              <a:buNone/>
              <a:tabLst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891ADF82-5BDC-F14F-BE76-5148AA57110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80200" y="3384550"/>
            <a:ext cx="5511801" cy="3473450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79EB15CC-40FF-EF4D-9BF8-283A2E72288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38700" y="3384550"/>
            <a:ext cx="1885949" cy="347345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BB6C38E5-9210-8247-8089-BB73F0A666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838700" y="0"/>
            <a:ext cx="37338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5E048EC7-13EE-4B4D-8834-23FD8320612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515349" y="0"/>
            <a:ext cx="3676651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528249-66E4-D343-BB6A-AE9C184A7C2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A611BC8-D61C-2C42-AACE-CC872BA9D65B}" type="slidenum">
              <a:rPr lang="en-US" smtClean="0"/>
              <a:pPr/>
              <a:t>‹#›</a:t>
            </a:fld>
            <a:r>
              <a:rPr lang="en-US"/>
              <a:t>.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0549AD98-07A4-4D42-B25B-F7868D2183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582398" y="6356042"/>
            <a:ext cx="381000" cy="263927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66285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9F0B961-49B0-D948-9230-F8A075B08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11BC8-D61C-2C42-AACE-CC872BA9D65B}" type="slidenum">
              <a:rPr lang="en-US" smtClean="0"/>
              <a:pPr/>
              <a:t>‹#›</a:t>
            </a:fld>
            <a:r>
              <a:rPr lang="en-US"/>
              <a:t>.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EF70D63-EE4B-2844-86EF-2484E528FD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582398" y="6356042"/>
            <a:ext cx="381000" cy="263927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7382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Thank Yo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EFC10-EEDB-AE46-9546-B1C1360F37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862263"/>
            <a:ext cx="10515600" cy="1133475"/>
          </a:xfrm>
        </p:spPr>
        <p:txBody>
          <a:bodyPr anchor="ctr" anchorCtr="0"/>
          <a:lstStyle>
            <a:lvl1pPr>
              <a:defRPr sz="4800" cap="all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11E492-9BB5-B440-A7DD-EBC8AC44D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3995738"/>
            <a:ext cx="5486400" cy="2252662"/>
          </a:xfrm>
        </p:spPr>
        <p:txBody>
          <a:bodyPr anchor="t" anchorCtr="0"/>
          <a:lstStyle>
            <a:lvl1pPr marL="0" indent="0">
              <a:spcBef>
                <a:spcPts val="0"/>
              </a:spcBef>
              <a:spcAft>
                <a:spcPts val="300"/>
              </a:spcAft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52112A-3416-8742-B4C7-864DECDC4D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1237004"/>
            <a:ext cx="2396647" cy="57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748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92475F-1990-344F-863A-ED9B43FAB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09600"/>
            <a:ext cx="10972800" cy="107141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1E075B-9914-3C4B-961A-E19923D66A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599" y="1681018"/>
            <a:ext cx="10972799" cy="456738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CCC8582-5EAE-454D-93AF-AC7BB571EB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83184" y="6362489"/>
            <a:ext cx="799214" cy="2510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2">
                    <a:lumMod val="50000"/>
                  </a:schemeClr>
                </a:solidFill>
                <a:latin typeface="Work Sans" pitchFamily="2" charset="77"/>
              </a:defRPr>
            </a:lvl1pPr>
          </a:lstStyle>
          <a:p>
            <a:fld id="{7A611BC8-D61C-2C42-AACE-CC872BA9D65B}" type="slidenum">
              <a:rPr lang="en-US" smtClean="0"/>
              <a:pPr/>
              <a:t>‹#›</a:t>
            </a:fld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21143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1" r:id="rId2"/>
    <p:sldLayoutId id="2147483665" r:id="rId3"/>
    <p:sldLayoutId id="2147483666" r:id="rId4"/>
    <p:sldLayoutId id="2147483667" r:id="rId5"/>
    <p:sldLayoutId id="2147483650" r:id="rId6"/>
    <p:sldLayoutId id="2147483652" r:id="rId7"/>
    <p:sldLayoutId id="2147483663" r:id="rId8"/>
    <p:sldLayoutId id="2147483654" r:id="rId9"/>
    <p:sldLayoutId id="2147483655" r:id="rId10"/>
    <p:sldLayoutId id="2147483664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Work Sans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Work Sans" pitchFamily="2" charset="77"/>
          <a:ea typeface="+mn-ea"/>
          <a:cs typeface="+mn-cs"/>
        </a:defRPr>
      </a:lvl1pPr>
      <a:lvl2pPr marL="579438" indent="-23018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400" b="0" i="0" kern="1200">
          <a:solidFill>
            <a:schemeClr val="tx1"/>
          </a:solidFill>
          <a:latin typeface="Work Sans" pitchFamily="2" charset="77"/>
          <a:ea typeface="+mn-ea"/>
          <a:cs typeface="+mn-cs"/>
        </a:defRPr>
      </a:lvl2pPr>
      <a:lvl3pPr marL="863600" indent="-1746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000" b="0" i="0" kern="1200">
          <a:solidFill>
            <a:schemeClr val="tx1"/>
          </a:solidFill>
          <a:latin typeface="Work Sans" pitchFamily="2" charset="77"/>
          <a:ea typeface="+mn-ea"/>
          <a:cs typeface="+mn-cs"/>
        </a:defRPr>
      </a:lvl3pPr>
      <a:lvl4pPr marL="1204913" indent="-1746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800" b="0" i="0" kern="1200">
          <a:solidFill>
            <a:schemeClr val="tx1"/>
          </a:solidFill>
          <a:latin typeface="Work Sans" pitchFamily="2" charset="77"/>
          <a:ea typeface="+mn-ea"/>
          <a:cs typeface="+mn-cs"/>
        </a:defRPr>
      </a:lvl4pPr>
      <a:lvl5pPr marL="1490663" indent="-1762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800" b="0" i="0" kern="1200">
          <a:solidFill>
            <a:schemeClr val="tx1"/>
          </a:solidFill>
          <a:latin typeface="Work Sans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144" userDrawn="1">
          <p15:clr>
            <a:srgbClr val="F26B43"/>
          </p15:clr>
        </p15:guide>
        <p15:guide id="4" pos="7536" userDrawn="1">
          <p15:clr>
            <a:srgbClr val="F26B43"/>
          </p15:clr>
        </p15:guide>
        <p15:guide id="5" orient="horz" pos="144" userDrawn="1">
          <p15:clr>
            <a:srgbClr val="F26B43"/>
          </p15:clr>
        </p15:guide>
        <p15:guide id="6" orient="horz" pos="4176" userDrawn="1">
          <p15:clr>
            <a:srgbClr val="F26B43"/>
          </p15:clr>
        </p15:guide>
        <p15:guide id="7" pos="384" userDrawn="1">
          <p15:clr>
            <a:srgbClr val="F26B43"/>
          </p15:clr>
        </p15:guide>
        <p15:guide id="8" pos="7296" userDrawn="1">
          <p15:clr>
            <a:srgbClr val="F26B43"/>
          </p15:clr>
        </p15:guide>
        <p15:guide id="9" orient="horz" pos="744" userDrawn="1">
          <p15:clr>
            <a:srgbClr val="F26B43"/>
          </p15:clr>
        </p15:guide>
        <p15:guide id="10" orient="horz" pos="3936" userDrawn="1">
          <p15:clr>
            <a:srgbClr val="F26B43"/>
          </p15:clr>
        </p15:guide>
        <p15:guide id="11" pos="3048" userDrawn="1">
          <p15:clr>
            <a:srgbClr val="F26B43"/>
          </p15:clr>
        </p15:guide>
        <p15:guide id="12" orient="horz" pos="984" userDrawn="1">
          <p15:clr>
            <a:srgbClr val="F26B43"/>
          </p15:clr>
        </p15:guide>
        <p15:guide id="13" orient="horz" pos="3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f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8E4F4B3-2369-CE4A-9492-6F586121A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AACC3"/>
                </a:solidFill>
              </a:rPr>
              <a:t>2022 state tourism statistics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DB1AD6-CB49-C540-92E3-8D4FA478553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611BC8-D61C-2C42-AACE-CC872BA9D65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AFAFA"/>
                </a:solidFill>
                <a:effectLst/>
                <a:uLnTx/>
                <a:uFillTx/>
                <a:latin typeface="Work Sa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AFAFA"/>
                </a:solidFill>
                <a:effectLst/>
                <a:uLnTx/>
                <a:uFillTx/>
                <a:latin typeface="Work Sans" pitchFamily="2" charset="77"/>
                <a:ea typeface="+mn-ea"/>
                <a:cs typeface="+mn-cs"/>
              </a:rPr>
              <a:t>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063B19D-D33A-004F-A3D4-4D07049C0D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9" name="Picture Placeholder 8" descr="A picture containing person, person, outdoor&#10;&#10;Description automatically generated">
            <a:extLst>
              <a:ext uri="{FF2B5EF4-FFF2-40B4-BE49-F238E27FC236}">
                <a16:creationId xmlns:a16="http://schemas.microsoft.com/office/drawing/2014/main" id="{EF574DE6-544D-4FDF-9C3A-9C97FC91DF4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l="20351" r="20351"/>
          <a:stretch>
            <a:fillRect/>
          </a:stretch>
        </p:blipFill>
        <p:spPr/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D36ECE4-EA59-42ED-AA0B-6326D23ABF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99304"/>
            <a:ext cx="4876800" cy="4449096"/>
          </a:xfrm>
        </p:spPr>
        <p:txBody>
          <a:bodyPr/>
          <a:lstStyle/>
          <a:p>
            <a:r>
              <a:rPr lang="en-US" sz="2000" dirty="0">
                <a:solidFill>
                  <a:srgbClr val="7AACC3"/>
                </a:solidFill>
              </a:rPr>
              <a:t>VISITOR VOLUME </a:t>
            </a:r>
            <a:br>
              <a:rPr lang="en-US" sz="2000" dirty="0"/>
            </a:br>
            <a:r>
              <a:rPr lang="en-US" sz="2000" dirty="0">
                <a:effectLst/>
                <a:latin typeface="Work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102.2 million (+</a:t>
            </a:r>
            <a:r>
              <a:rPr lang="en-US" sz="2000" dirty="0">
                <a:latin typeface="Work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7.3</a:t>
            </a:r>
            <a:r>
              <a:rPr lang="en-US" sz="2000" dirty="0">
                <a:effectLst/>
                <a:latin typeface="Work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%) – </a:t>
            </a:r>
            <a:r>
              <a:rPr lang="en-US" sz="2000" dirty="0">
                <a:latin typeface="Work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93</a:t>
            </a:r>
            <a:r>
              <a:rPr lang="en-US" sz="2000" dirty="0">
                <a:effectLst/>
                <a:latin typeface="Work Sans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% of 2019 </a:t>
            </a:r>
          </a:p>
          <a:p>
            <a:r>
              <a:rPr lang="en-US" sz="2000" dirty="0">
                <a:solidFill>
                  <a:srgbClr val="7AACC3"/>
                </a:solidFill>
              </a:rPr>
              <a:t>VISITOR EXPENDITURES </a:t>
            </a:r>
            <a:br>
              <a:rPr lang="en-US" sz="2000" dirty="0"/>
            </a:br>
            <a:r>
              <a:rPr lang="en-US" sz="2000" dirty="0"/>
              <a:t>$22.1 billion (+24%) – 101% of 2019</a:t>
            </a:r>
          </a:p>
          <a:p>
            <a:r>
              <a:rPr lang="en-US" sz="2000" dirty="0">
                <a:solidFill>
                  <a:srgbClr val="7AACC3"/>
                </a:solidFill>
              </a:rPr>
              <a:t>VISITOR GENERATED TAX RECEIPTS</a:t>
            </a:r>
            <a:br>
              <a:rPr lang="en-US" sz="2000" dirty="0"/>
            </a:br>
            <a:r>
              <a:rPr lang="en-US" sz="2000" dirty="0"/>
              <a:t>$3.1 billion (+19.6%) – offsets average household tax burden by $1,047 (+16%)</a:t>
            </a:r>
          </a:p>
          <a:p>
            <a:r>
              <a:rPr lang="en-US" sz="2000" dirty="0">
                <a:solidFill>
                  <a:srgbClr val="7AACC3"/>
                </a:solidFill>
              </a:rPr>
              <a:t>TOURISM EMPLOYMENT</a:t>
            </a:r>
            <a:br>
              <a:rPr lang="en-US" sz="2000" dirty="0"/>
            </a:br>
            <a:r>
              <a:rPr lang="en-US" sz="2000" dirty="0"/>
              <a:t>145,305 direct jobs supported (+10.5%) </a:t>
            </a:r>
          </a:p>
          <a:p>
            <a:pPr marL="0" indent="0">
              <a:buNone/>
            </a:pPr>
            <a:r>
              <a:rPr lang="en-US" sz="1600" i="1" dirty="0">
                <a:effectLst/>
                <a:latin typeface="Work Sans" panose="000005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Source: Tourism Economics, 2022</a:t>
            </a:r>
            <a:endParaRPr lang="en-US" sz="1600" dirty="0">
              <a:effectLst/>
              <a:latin typeface="Work Sans" panose="00000500000000000000" pitchFamily="50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/>
              <a:t>	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99878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0B8BD4-1E0D-1B45-B6AA-49E70EF32ED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611BC8-D61C-2C42-AACE-CC872BA9D65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5E5E5E">
                    <a:lumMod val="50000"/>
                  </a:srgbClr>
                </a:solidFill>
                <a:effectLst/>
                <a:uLnTx/>
                <a:uFillTx/>
                <a:latin typeface="Work Sa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5E5E5E">
                    <a:lumMod val="50000"/>
                  </a:srgbClr>
                </a:solidFill>
                <a:effectLst/>
                <a:uLnTx/>
                <a:uFillTx/>
                <a:latin typeface="Work Sans" pitchFamily="2" charset="77"/>
                <a:ea typeface="+mn-ea"/>
                <a:cs typeface="+mn-cs"/>
              </a:rPr>
              <a:t>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52EFDC-256C-864F-B72E-D846AD5F1E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374568-7DEA-8B4C-A7E6-33BBA97D5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398" y="758535"/>
            <a:ext cx="5029201" cy="3640527"/>
          </a:xfrm>
        </p:spPr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effectLst/>
                <a:latin typeface="Work Sans" panose="000005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Out-of-state (non-resident) visitation</a:t>
            </a:r>
            <a:endParaRPr lang="en-US" sz="2000" dirty="0">
              <a:effectLst/>
              <a:latin typeface="Work Sans" panose="00000500000000000000" pitchFamily="50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000" b="1" dirty="0">
              <a:effectLst/>
              <a:latin typeface="Work Sans" panose="00000500000000000000" pitchFamily="50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000" b="1" dirty="0">
              <a:effectLst/>
              <a:latin typeface="Work Sans" panose="00000500000000000000" pitchFamily="50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effectLst/>
                <a:latin typeface="Work Sans" panose="000005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Status:</a:t>
            </a:r>
            <a:r>
              <a:rPr lang="en-US" sz="2000" dirty="0">
                <a:effectLst/>
                <a:latin typeface="Work Sans" panose="000005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47% of the total annual domestic visitor volume in Washington is non-resident (44 million out-of-state visitors annually)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Work Sans" panose="000005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effectLst/>
                <a:latin typeface="Work Sans" panose="000005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Overnight visitor spending breakout:</a:t>
            </a:r>
            <a:endParaRPr lang="en-US" sz="2000" dirty="0">
              <a:effectLst/>
              <a:latin typeface="Work Sans" panose="00000500000000000000" pitchFamily="50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Work Sans" panose="000005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Hotel guests spend twice as much as visitors staying with friends and family, and 1.5 times more than vacation rental guests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Work Sans" panose="000005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en-US" sz="1800" i="1" dirty="0">
                <a:effectLst/>
                <a:latin typeface="Work Sans" panose="000005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Source: Tourism Economics, 2022</a:t>
            </a:r>
            <a:endParaRPr lang="en-US" sz="1800" dirty="0">
              <a:effectLst/>
              <a:latin typeface="Work Sans" panose="00000500000000000000" pitchFamily="50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/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B215F6-B1FB-AA66-1F2B-D35C67D9580E}"/>
              </a:ext>
            </a:extLst>
          </p:cNvPr>
          <p:cNvSpPr txBox="1"/>
          <p:nvPr/>
        </p:nvSpPr>
        <p:spPr>
          <a:xfrm>
            <a:off x="10188498" y="6490010"/>
            <a:ext cx="27432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>
                <a:solidFill>
                  <a:schemeClr val="bg2"/>
                </a:solidFill>
                <a:latin typeface="Work Sans"/>
                <a:cs typeface="Arial"/>
              </a:rPr>
              <a:t>Photo via Port of Seattle</a:t>
            </a:r>
          </a:p>
        </p:txBody>
      </p:sp>
      <p:pic>
        <p:nvPicPr>
          <p:cNvPr id="21" name="Picture Placeholder 20" descr="A person climbing a mountain&#10;&#10;Description automatically generated with low confidence">
            <a:extLst>
              <a:ext uri="{FF2B5EF4-FFF2-40B4-BE49-F238E27FC236}">
                <a16:creationId xmlns:a16="http://schemas.microsoft.com/office/drawing/2014/main" id="{F5099065-0770-9731-4FD0-F138941CF1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83098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24F6E-C848-4142-9E8C-6F1E87AFD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Rebuilding state tourism program</a:t>
            </a:r>
            <a:br>
              <a:rPr lang="en-US" dirty="0">
                <a:solidFill>
                  <a:srgbClr val="7AACC3"/>
                </a:solidFill>
              </a:rPr>
            </a:br>
            <a:endParaRPr lang="en-US" dirty="0">
              <a:solidFill>
                <a:srgbClr val="7AACC3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1D8F7-EC2C-7B4E-93BE-325825554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565563"/>
            <a:ext cx="10972799" cy="4676390"/>
          </a:xfrm>
        </p:spPr>
        <p:txBody>
          <a:bodyPr numCol="1"/>
          <a:lstStyle/>
          <a:p>
            <a:pPr lvl="0"/>
            <a:endParaRPr lang="en-US" dirty="0">
              <a:latin typeface="Work Sans" panose="00000500000000000000" pitchFamily="50" charset="0"/>
            </a:endParaRPr>
          </a:p>
          <a:p>
            <a:pPr marL="0" lvl="0" indent="0">
              <a:buNone/>
            </a:pPr>
            <a:r>
              <a:rPr lang="en-US" sz="2400" b="1" dirty="0">
                <a:latin typeface="Work Sans" panose="00000500000000000000" pitchFamily="50" charset="0"/>
              </a:rPr>
              <a:t>2011		</a:t>
            </a:r>
            <a:r>
              <a:rPr lang="en-US" sz="2400" dirty="0">
                <a:latin typeface="Work Sans" panose="00000500000000000000" pitchFamily="50" charset="0"/>
              </a:rPr>
              <a:t>State tourism office closed in Great Recession</a:t>
            </a:r>
          </a:p>
          <a:p>
            <a:pPr marL="0" lvl="0" indent="0">
              <a:buNone/>
            </a:pPr>
            <a:r>
              <a:rPr lang="en-US" sz="2400" b="1" dirty="0">
                <a:latin typeface="Work Sans" panose="00000500000000000000" pitchFamily="50" charset="0"/>
              </a:rPr>
              <a:t>2018</a:t>
            </a:r>
            <a:r>
              <a:rPr lang="en-US" sz="2400" dirty="0">
                <a:latin typeface="Work Sans" panose="00000500000000000000" pitchFamily="50" charset="0"/>
              </a:rPr>
              <a:t> 		Base funding/2:1 private/public match = $3M/biennium</a:t>
            </a:r>
          </a:p>
          <a:p>
            <a:pPr marL="0" lvl="0" indent="0">
              <a:buNone/>
            </a:pPr>
            <a:r>
              <a:rPr lang="en-US" sz="2400" b="1" dirty="0">
                <a:latin typeface="Work Sans" panose="00000500000000000000" pitchFamily="50" charset="0"/>
              </a:rPr>
              <a:t>2021-22</a:t>
            </a:r>
            <a:r>
              <a:rPr lang="en-US" sz="2400" dirty="0">
                <a:latin typeface="Work Sans" panose="00000500000000000000" pitchFamily="50" charset="0"/>
              </a:rPr>
              <a:t> 	Port of Seattle recovery partnership = $1.5M</a:t>
            </a:r>
          </a:p>
          <a:p>
            <a:pPr marL="0" lvl="0" indent="0">
              <a:buNone/>
            </a:pPr>
            <a:r>
              <a:rPr lang="en-US" sz="2400" b="1" dirty="0">
                <a:latin typeface="Work Sans" panose="00000500000000000000" pitchFamily="50" charset="0"/>
              </a:rPr>
              <a:t>2021-23</a:t>
            </a:r>
            <a:r>
              <a:rPr lang="en-US" sz="2400" dirty="0">
                <a:latin typeface="Work Sans" panose="00000500000000000000" pitchFamily="50" charset="0"/>
              </a:rPr>
              <a:t> 	Legislative proviso (federal relief funds) = $12M</a:t>
            </a:r>
          </a:p>
          <a:p>
            <a:pPr marL="0" lvl="0" indent="0">
              <a:buNone/>
            </a:pPr>
            <a:r>
              <a:rPr lang="en-US" sz="2400" b="1" dirty="0">
                <a:latin typeface="Work Sans" panose="00000500000000000000" pitchFamily="50" charset="0"/>
              </a:rPr>
              <a:t>2023-24</a:t>
            </a:r>
            <a:r>
              <a:rPr lang="en-US" sz="2400" dirty="0">
                <a:latin typeface="Work Sans" panose="00000500000000000000" pitchFamily="50" charset="0"/>
              </a:rPr>
              <a:t> 	Port of Seattle overseas marketing contract = $800,000 </a:t>
            </a:r>
          </a:p>
          <a:p>
            <a:pPr marL="0" lvl="0" indent="0">
              <a:buNone/>
            </a:pPr>
            <a:r>
              <a:rPr lang="en-US" sz="2400" b="1" dirty="0">
                <a:latin typeface="Work Sans" panose="00000500000000000000" pitchFamily="50" charset="0"/>
              </a:rPr>
              <a:t>2023-25 </a:t>
            </a:r>
            <a:r>
              <a:rPr lang="en-US" sz="2400" dirty="0">
                <a:latin typeface="Work Sans" panose="00000500000000000000" pitchFamily="50" charset="0"/>
              </a:rPr>
              <a:t>	Biennial base funding increase, match lowered to 1:1 = $9M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15C47E-847E-A74C-A0DC-A17062A471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11BC8-D61C-2C42-AACE-CC872BA9D65B}" type="slidenum">
              <a:rPr lang="en-US" smtClean="0"/>
              <a:pPr/>
              <a:t>3</a:t>
            </a:fld>
            <a:r>
              <a:rPr lang="en-US"/>
              <a:t>.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3D43C52-1C1B-0742-B235-C8F1E30537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67555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24F6E-C848-4142-9E8C-6F1E87AFD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Tourism Recovery index</a:t>
            </a:r>
            <a:br>
              <a:rPr lang="en-US" dirty="0"/>
            </a:br>
            <a:r>
              <a:rPr lang="en-US" sz="2000" dirty="0"/>
              <a:t>Growth in expenditures and tax revenue – 2019 to 3/31/23</a:t>
            </a:r>
            <a:br>
              <a:rPr lang="en-US" dirty="0">
                <a:solidFill>
                  <a:srgbClr val="7AACC3"/>
                </a:solidFill>
              </a:rPr>
            </a:br>
            <a:endParaRPr lang="en-US" dirty="0">
              <a:solidFill>
                <a:srgbClr val="7AACC3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1D8F7-EC2C-7B4E-93BE-325825554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565563"/>
            <a:ext cx="10972799" cy="4676390"/>
          </a:xfrm>
        </p:spPr>
        <p:txBody>
          <a:bodyPr numCol="1"/>
          <a:lstStyle/>
          <a:p>
            <a:pPr lvl="0"/>
            <a:endParaRPr lang="en-US" dirty="0">
              <a:latin typeface="Work Sans" panose="00000500000000000000" pitchFamily="50" charset="0"/>
            </a:endParaRPr>
          </a:p>
          <a:p>
            <a:pPr marL="0" marR="0" indent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Destination		Biennial Tourism 		Travel Spending		Tax Revenue</a:t>
            </a:r>
          </a:p>
          <a:p>
            <a:pPr marL="0" marR="0" indent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Budget			Growth			Growth	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U.S. (nat. average)	$400M			+4.3%			+3.8%	</a:t>
            </a:r>
          </a:p>
          <a:p>
            <a:pPr marL="0" marR="0" indent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Oregon			$91M			+0.7%			+0.7%		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Montana		$80M			+27.2%			+26.0%		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Utah			$70M			+20.3%			+19.7%		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Colorado 		$61M			+7.3%			+6.9%		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Arizona			$53M			+10.0%			+9.6%		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Washington		$9M			</a:t>
            </a:r>
            <a:r>
              <a:rPr lang="en-US" sz="2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-3.0%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en-US" sz="2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-2.8%	</a:t>
            </a:r>
            <a:endParaRPr lang="en-US" sz="2000" kern="1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000" i="1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Source: U.S. Travel Association/Tourism Economics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15C47E-847E-A74C-A0DC-A17062A471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11BC8-D61C-2C42-AACE-CC872BA9D65B}" type="slidenum">
              <a:rPr lang="en-US" smtClean="0"/>
              <a:pPr/>
              <a:t>4</a:t>
            </a:fld>
            <a:r>
              <a:rPr lang="en-US"/>
              <a:t>.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3D43C52-1C1B-0742-B235-C8F1E30537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77804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8E4F4B3-2369-CE4A-9492-6F586121A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Tourism Program Rebuilt</a:t>
            </a:r>
            <a:endParaRPr lang="en-US" dirty="0">
              <a:solidFill>
                <a:srgbClr val="7AACC3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DB1AD6-CB49-C540-92E3-8D4FA478553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611BC8-D61C-2C42-AACE-CC872BA9D65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AFAFA"/>
                </a:solidFill>
                <a:effectLst/>
                <a:uLnTx/>
                <a:uFillTx/>
                <a:latin typeface="Work Sa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AFAFA"/>
                </a:solidFill>
                <a:effectLst/>
                <a:uLnTx/>
                <a:uFillTx/>
                <a:latin typeface="Work Sans" pitchFamily="2" charset="77"/>
                <a:ea typeface="+mn-ea"/>
                <a:cs typeface="+mn-cs"/>
              </a:rPr>
              <a:t>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063B19D-D33A-004F-A3D4-4D07049C0D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D36ECE4-EA59-42ED-AA0B-6326D23ABF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39074"/>
            <a:ext cx="4876800" cy="4409325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1800" dirty="0">
                <a:effectLst/>
                <a:latin typeface="Work Sans" panose="000005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Industry development, recovery &amp; education – rural/underserved focus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1800" dirty="0">
                <a:effectLst/>
                <a:latin typeface="Work Sans" panose="000005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Destination Management strategies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1800" dirty="0">
                <a:effectLst/>
                <a:latin typeface="Work Sans" panose="000005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Rebranded state destination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1800" dirty="0">
                <a:latin typeface="Work Sans" panose="000005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Consumer advertising campaigns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1800" dirty="0">
                <a:latin typeface="Work Sans" panose="000005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Responsible travel focus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1800" dirty="0">
                <a:effectLst/>
                <a:latin typeface="Work Sans" panose="000005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Travel publicity program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1800" dirty="0">
                <a:latin typeface="Work Sans" panose="000005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International marketing and tour development</a:t>
            </a:r>
            <a:br>
              <a:rPr lang="en-US" sz="1800" dirty="0">
                <a:effectLst/>
                <a:latin typeface="Work Sans" panose="000005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800" dirty="0">
              <a:effectLst/>
              <a:latin typeface="Work Sans" panose="00000500000000000000" pitchFamily="50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Work Sans" panose="000005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en-US" dirty="0"/>
              <a:t>	</a:t>
            </a:r>
            <a:endParaRPr lang="en-US" sz="1400" dirty="0"/>
          </a:p>
        </p:txBody>
      </p:sp>
      <p:pic>
        <p:nvPicPr>
          <p:cNvPr id="12" name="Picture Placeholder 8" descr="A picture containing outdoor, plant, tree&#10;&#10;Description automatically generated">
            <a:extLst>
              <a:ext uri="{FF2B5EF4-FFF2-40B4-BE49-F238E27FC236}">
                <a16:creationId xmlns:a16="http://schemas.microsoft.com/office/drawing/2014/main" id="{6654D07A-B633-961E-ECB2-5AF94D68C14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l="20426" r="20426"/>
          <a:stretch>
            <a:fillRect/>
          </a:stretch>
        </p:blipFill>
        <p:spPr>
          <a:xfrm>
            <a:off x="6096000" y="0"/>
            <a:ext cx="6096000" cy="6858000"/>
          </a:xfrm>
        </p:spPr>
      </p:pic>
    </p:spTree>
    <p:extLst>
      <p:ext uri="{BB962C8B-B14F-4D97-AF65-F5344CB8AC3E}">
        <p14:creationId xmlns:p14="http://schemas.microsoft.com/office/powerpoint/2010/main" val="3046941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tate of Washington">
      <a:dk1>
        <a:srgbClr val="10141E"/>
      </a:dk1>
      <a:lt1>
        <a:srgbClr val="EEE6D5"/>
      </a:lt1>
      <a:dk2>
        <a:srgbClr val="5E5E5E"/>
      </a:dk2>
      <a:lt2>
        <a:srgbClr val="FAFAFA"/>
      </a:lt2>
      <a:accent1>
        <a:srgbClr val="00AEEF"/>
      </a:accent1>
      <a:accent2>
        <a:srgbClr val="B5C334"/>
      </a:accent2>
      <a:accent3>
        <a:srgbClr val="E75724"/>
      </a:accent3>
      <a:accent4>
        <a:srgbClr val="FFD23C"/>
      </a:accent4>
      <a:accent5>
        <a:srgbClr val="EF457C"/>
      </a:accent5>
      <a:accent6>
        <a:srgbClr val="B8E5FA"/>
      </a:accent6>
      <a:hlink>
        <a:srgbClr val="00AEEF"/>
      </a:hlink>
      <a:folHlink>
        <a:srgbClr val="04415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1812</TotalTime>
  <Words>648</Words>
  <Application>Microsoft Office PowerPoint</Application>
  <PresentationFormat>Widescreen</PresentationFormat>
  <Paragraphs>69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Apple Symbols</vt:lpstr>
      <vt:lpstr>Arial</vt:lpstr>
      <vt:lpstr>Calibri</vt:lpstr>
      <vt:lpstr>Wingdings</vt:lpstr>
      <vt:lpstr>Work Sans</vt:lpstr>
      <vt:lpstr>Office Theme</vt:lpstr>
      <vt:lpstr>2022 state tourism statistics</vt:lpstr>
      <vt:lpstr>PowerPoint Presentation</vt:lpstr>
      <vt:lpstr>Rebuilding state tourism program </vt:lpstr>
      <vt:lpstr>Tourism Recovery index Growth in expenditures and tax revenue – 2019 to 3/31/23 </vt:lpstr>
      <vt:lpstr>State Tourism Program Rebuilt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Gabe Sojka</dc:creator>
  <cp:lastModifiedBy>David Blandford</cp:lastModifiedBy>
  <cp:revision>25</cp:revision>
  <dcterms:created xsi:type="dcterms:W3CDTF">2021-12-16T15:56:34Z</dcterms:created>
  <dcterms:modified xsi:type="dcterms:W3CDTF">2023-08-03T19:01:47Z</dcterms:modified>
</cp:coreProperties>
</file>