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charts/style1.xml" ContentType="application/vnd.ms-office.chartstyle+xml"/>
  <Override PartName="/ppt/charts/style2.xml" ContentType="application/vnd.ms-office.chartstyle+xml"/>
  <Override PartName="/ppt/metadata" ContentType="application/binary"/>
  <Override PartName="/ppt/charts/chart3.xml" ContentType="application/vnd.openxmlformats-officedocument.drawingml.chart+xml"/>
  <Override PartName="/ppt/charts/chart2.xml" ContentType="application/vnd.openxmlformats-officedocument.drawingml.chart+xml"/>
  <Override PartName="/ppt/charts/chart1.xml" ContentType="application/vnd.openxmlformats-officedocument.drawingml.chart+xml"/>
  <Override PartName="/ppt/charts/colors2.xml" ContentType="application/vnd.ms-office.chartcolorstyle+xml"/>
  <Override PartName="/ppt/charts/colors1.xml" ContentType="application/vnd.ms-office.chartcolorstyle+xml"/>
  <Override PartName="/ppt/charts/style3.xml" ContentType="application/vnd.ms-office.chartstyle+xml"/>
  <Override PartName="/ppt/charts/colors3.xml" ContentType="application/vnd.ms-office.chartcolorstyle+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Helvetica Neue"/>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jun+Ps8JKoRCPZPp5hQKyG7xM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slideMaster" Target="slideMasters/slideMaster1.xml"/><Relationship Id="rId25" Type="http://schemas.openxmlformats.org/officeDocument/2006/relationships/slide" Target="slides/slide20.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ustomXml" Target="../customXml/item2.xml"/><Relationship Id="rId20" Type="http://schemas.openxmlformats.org/officeDocument/2006/relationships/slide" Target="slides/slide15.xml"/><Relationship Id="rId2" Type="http://schemas.openxmlformats.org/officeDocument/2006/relationships/presProps" Target="presProps.xml"/><Relationship Id="rId29" Type="http://schemas.openxmlformats.org/officeDocument/2006/relationships/font" Target="fonts/HelveticaNeue-italic.fntdata"/><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customXml" Target="../customXml/item1.xml"/><Relationship Id="rId23" Type="http://schemas.openxmlformats.org/officeDocument/2006/relationships/slide" Target="slides/slide18.xml"/><Relationship Id="rId28" Type="http://schemas.openxmlformats.org/officeDocument/2006/relationships/font" Target="fonts/HelveticaNeue-bold.fntdata"/><Relationship Id="rId5" Type="http://schemas.openxmlformats.org/officeDocument/2006/relationships/notesMaster" Target="notesMasters/notesMaster1.xml"/><Relationship Id="rId15" Type="http://schemas.openxmlformats.org/officeDocument/2006/relationships/slide" Target="slides/slide10.xml"/><Relationship Id="rId31" Type="http://customschemas.google.com/relationships/presentationmetadata" Target="meta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2.xml"/><Relationship Id="rId9" Type="http://schemas.openxmlformats.org/officeDocument/2006/relationships/slide" Target="slides/slide4.xml"/><Relationship Id="rId27" Type="http://schemas.openxmlformats.org/officeDocument/2006/relationships/font" Target="fonts/HelveticaNeue-regular.fntdata"/><Relationship Id="rId30" Type="http://schemas.openxmlformats.org/officeDocument/2006/relationships/font" Target="fonts/HelveticaNeue-boldItalic.fntdata"/><Relationship Id="rId14" Type="http://schemas.openxmlformats.org/officeDocument/2006/relationships/slide" Target="slides/slide9.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DE"/>
        </a:p>
      </c:txPr>
    </c:title>
    <c:autoTitleDeleted val="0"/>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cat>
            <c:strRef>
              <c:f>Sheet1!$A$2:$A$4</c:f>
              <c:strCache>
                <c:ptCount val="3"/>
                <c:pt idx="0">
                  <c:v>A</c:v>
                </c:pt>
                <c:pt idx="1">
                  <c:v>B</c:v>
                </c:pt>
                <c:pt idx="2">
                  <c:v>C</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4BCD-6747-8E5E-E2EF21DCBB77}"/>
            </c:ext>
          </c:extLst>
        </c:ser>
        <c:ser>
          <c:idx val="1"/>
          <c:order val="1"/>
          <c:tx>
            <c:strRef>
              <c:f>Sheet1!$C$1</c:f>
              <c:strCache>
                <c:ptCount val="1"/>
                <c:pt idx="0">
                  <c:v>RTI</c:v>
                </c:pt>
              </c:strCache>
            </c:strRef>
          </c:tx>
          <c:spPr>
            <a:solidFill>
              <a:schemeClr val="accent2"/>
            </a:solidFill>
            <a:ln>
              <a:noFill/>
            </a:ln>
            <a:effectLst/>
          </c:spPr>
          <c:invertIfNegative val="0"/>
          <c:cat>
            <c:strRef>
              <c:f>Sheet1!$A$2:$A$4</c:f>
              <c:strCache>
                <c:ptCount val="3"/>
                <c:pt idx="0">
                  <c:v>A</c:v>
                </c:pt>
                <c:pt idx="1">
                  <c:v>B</c:v>
                </c:pt>
                <c:pt idx="2">
                  <c:v>C</c:v>
                </c:pt>
              </c:strCache>
            </c:strRef>
          </c:cat>
          <c:val>
            <c:numRef>
              <c:f>Sheet1!$C$2:$C$4</c:f>
              <c:numCache>
                <c:formatCode>General</c:formatCode>
                <c:ptCount val="3"/>
                <c:pt idx="0">
                  <c:v>5</c:v>
                </c:pt>
                <c:pt idx="1">
                  <c:v>5.5</c:v>
                </c:pt>
                <c:pt idx="2">
                  <c:v>5.2</c:v>
                </c:pt>
              </c:numCache>
            </c:numRef>
          </c:val>
          <c:extLst>
            <c:ext xmlns:c16="http://schemas.microsoft.com/office/drawing/2014/chart" uri="{C3380CC4-5D6E-409C-BE32-E72D297353CC}">
              <c16:uniqueId val="{00000001-4BCD-6747-8E5E-E2EF21DCBB77}"/>
            </c:ext>
          </c:extLst>
        </c:ser>
        <c:ser>
          <c:idx val="2"/>
          <c:order val="2"/>
          <c:tx>
            <c:strRef>
              <c:f>Sheet1!$D$1</c:f>
              <c:strCache>
                <c:ptCount val="1"/>
                <c:pt idx="0">
                  <c:v>3</c:v>
                </c:pt>
              </c:strCache>
            </c:strRef>
          </c:tx>
          <c:spPr>
            <a:solidFill>
              <a:schemeClr val="accent3"/>
            </a:solidFill>
            <a:ln>
              <a:noFill/>
            </a:ln>
            <a:effectLst/>
          </c:spPr>
          <c:invertIfNegative val="0"/>
          <c:cat>
            <c:strRef>
              <c:f>Sheet1!$A$2:$A$4</c:f>
              <c:strCache>
                <c:ptCount val="3"/>
                <c:pt idx="0">
                  <c:v>A</c:v>
                </c:pt>
                <c:pt idx="1">
                  <c:v>B</c:v>
                </c:pt>
                <c:pt idx="2">
                  <c:v>C</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4BCD-6747-8E5E-E2EF21DCBB77}"/>
            </c:ext>
          </c:extLst>
        </c:ser>
        <c:ser>
          <c:idx val="3"/>
          <c:order val="3"/>
          <c:tx>
            <c:strRef>
              <c:f>Sheet1!$E$1</c:f>
              <c:strCache>
                <c:ptCount val="1"/>
                <c:pt idx="0">
                  <c:v>4</c:v>
                </c:pt>
              </c:strCache>
            </c:strRef>
          </c:tx>
          <c:spPr>
            <a:solidFill>
              <a:schemeClr val="accent4"/>
            </a:solidFill>
            <a:ln>
              <a:noFill/>
            </a:ln>
            <a:effectLst/>
          </c:spPr>
          <c:invertIfNegative val="0"/>
          <c:cat>
            <c:strRef>
              <c:f>Sheet1!$A$2:$A$4</c:f>
              <c:strCache>
                <c:ptCount val="3"/>
                <c:pt idx="0">
                  <c:v>A</c:v>
                </c:pt>
                <c:pt idx="1">
                  <c:v>B</c:v>
                </c:pt>
                <c:pt idx="2">
                  <c:v>C</c:v>
                </c:pt>
              </c:strCache>
            </c:strRef>
          </c:cat>
          <c:val>
            <c:numRef>
              <c:f>Sheet1!$E$2:$E$4</c:f>
              <c:numCache>
                <c:formatCode>General</c:formatCode>
                <c:ptCount val="3"/>
                <c:pt idx="0">
                  <c:v>4</c:v>
                </c:pt>
                <c:pt idx="1">
                  <c:v>5</c:v>
                </c:pt>
                <c:pt idx="2">
                  <c:v>3</c:v>
                </c:pt>
              </c:numCache>
            </c:numRef>
          </c:val>
          <c:extLst>
            <c:ext xmlns:c16="http://schemas.microsoft.com/office/drawing/2014/chart" uri="{C3380CC4-5D6E-409C-BE32-E72D297353CC}">
              <c16:uniqueId val="{00000003-4BCD-6747-8E5E-E2EF21DCBB77}"/>
            </c:ext>
          </c:extLst>
        </c:ser>
        <c:ser>
          <c:idx val="4"/>
          <c:order val="4"/>
          <c:tx>
            <c:strRef>
              <c:f>Sheet1!$F$1</c:f>
              <c:strCache>
                <c:ptCount val="1"/>
                <c:pt idx="0">
                  <c:v>5</c:v>
                </c:pt>
              </c:strCache>
            </c:strRef>
          </c:tx>
          <c:spPr>
            <a:solidFill>
              <a:schemeClr val="accent5"/>
            </a:solidFill>
            <a:ln>
              <a:noFill/>
            </a:ln>
            <a:effectLst/>
          </c:spPr>
          <c:invertIfNegative val="0"/>
          <c:cat>
            <c:strRef>
              <c:f>Sheet1!$A$2:$A$4</c:f>
              <c:strCache>
                <c:ptCount val="3"/>
                <c:pt idx="0">
                  <c:v>A</c:v>
                </c:pt>
                <c:pt idx="1">
                  <c:v>B</c:v>
                </c:pt>
                <c:pt idx="2">
                  <c:v>C</c:v>
                </c:pt>
              </c:strCache>
            </c:strRef>
          </c:cat>
          <c:val>
            <c:numRef>
              <c:f>Sheet1!$F$2:$F$4</c:f>
              <c:numCache>
                <c:formatCode>General</c:formatCode>
                <c:ptCount val="3"/>
                <c:pt idx="0">
                  <c:v>3</c:v>
                </c:pt>
                <c:pt idx="1">
                  <c:v>2</c:v>
                </c:pt>
                <c:pt idx="2">
                  <c:v>4</c:v>
                </c:pt>
              </c:numCache>
            </c:numRef>
          </c:val>
          <c:extLst>
            <c:ext xmlns:c16="http://schemas.microsoft.com/office/drawing/2014/chart" uri="{C3380CC4-5D6E-409C-BE32-E72D297353CC}">
              <c16:uniqueId val="{00000004-4BCD-6747-8E5E-E2EF21DCBB77}"/>
            </c:ext>
          </c:extLst>
        </c:ser>
        <c:ser>
          <c:idx val="5"/>
          <c:order val="5"/>
          <c:tx>
            <c:strRef>
              <c:f>Sheet1!$G$1</c:f>
              <c:strCache>
                <c:ptCount val="1"/>
                <c:pt idx="0">
                  <c:v>6</c:v>
                </c:pt>
              </c:strCache>
            </c:strRef>
          </c:tx>
          <c:spPr>
            <a:solidFill>
              <a:schemeClr val="accent6"/>
            </a:solidFill>
            <a:ln>
              <a:noFill/>
            </a:ln>
            <a:effectLst/>
          </c:spPr>
          <c:invertIfNegative val="0"/>
          <c:cat>
            <c:strRef>
              <c:f>Sheet1!$A$2:$A$4</c:f>
              <c:strCache>
                <c:ptCount val="3"/>
                <c:pt idx="0">
                  <c:v>A</c:v>
                </c:pt>
                <c:pt idx="1">
                  <c:v>B</c:v>
                </c:pt>
                <c:pt idx="2">
                  <c:v>C</c:v>
                </c:pt>
              </c:strCache>
            </c:strRef>
          </c:cat>
          <c:val>
            <c:numRef>
              <c:f>Sheet1!$G$2:$G$4</c:f>
              <c:numCache>
                <c:formatCode>General</c:formatCode>
                <c:ptCount val="3"/>
                <c:pt idx="0">
                  <c:v>3</c:v>
                </c:pt>
                <c:pt idx="1">
                  <c:v>4</c:v>
                </c:pt>
                <c:pt idx="2">
                  <c:v>5</c:v>
                </c:pt>
              </c:numCache>
            </c:numRef>
          </c:val>
          <c:extLst>
            <c:ext xmlns:c16="http://schemas.microsoft.com/office/drawing/2014/chart" uri="{C3380CC4-5D6E-409C-BE32-E72D297353CC}">
              <c16:uniqueId val="{00000005-4BCD-6747-8E5E-E2EF21DCBB77}"/>
            </c:ext>
          </c:extLst>
        </c:ser>
        <c:dLbls>
          <c:showLegendKey val="0"/>
          <c:showVal val="0"/>
          <c:showCatName val="0"/>
          <c:showSerName val="0"/>
          <c:showPercent val="0"/>
          <c:showBubbleSize val="0"/>
        </c:dLbls>
        <c:gapWidth val="219"/>
        <c:overlap val="-27"/>
        <c:axId val="-32790864"/>
        <c:axId val="-60094592"/>
      </c:barChart>
      <c:catAx>
        <c:axId val="-3279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60094592"/>
        <c:crosses val="autoZero"/>
        <c:auto val="1"/>
        <c:lblAlgn val="ctr"/>
        <c:lblOffset val="100"/>
        <c:noMultiLvlLbl val="0"/>
      </c:catAx>
      <c:valAx>
        <c:axId val="-6009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3279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legend>
    <c:plotVisOnly val="1"/>
    <c:dispBlanksAs val="gap"/>
    <c:showDLblsOverMax val="0"/>
  </c:chart>
  <c:spPr>
    <a:noFill/>
    <a:ln>
      <a:noFill/>
    </a:ln>
    <a:effectLst/>
  </c:spPr>
  <c:txPr>
    <a:bodyPr/>
    <a:lstStyle/>
    <a:p>
      <a:pPr>
        <a:defRPr/>
      </a:pPr>
      <a:endParaRPr lang="en-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DE"/>
        </a:p>
      </c:txPr>
    </c:title>
    <c:autoTitleDeleted val="0"/>
    <c:plotArea>
      <c:layout/>
      <c:lineChart>
        <c:grouping val="standard"/>
        <c:varyColors val="0"/>
        <c:ser>
          <c:idx val="0"/>
          <c:order val="0"/>
          <c:tx>
            <c:strRef>
              <c:f>Sheet1!$B$1</c:f>
              <c:strCache>
                <c:ptCount val="1"/>
                <c:pt idx="0">
                  <c:v>1</c:v>
                </c:pt>
              </c:strCache>
            </c:strRef>
          </c:tx>
          <c:spPr>
            <a:ln w="28575" cap="rnd">
              <a:solidFill>
                <a:schemeClr val="accent1"/>
              </a:solidFill>
              <a:round/>
            </a:ln>
            <a:effectLst/>
          </c:spPr>
          <c:marker>
            <c:symbol val="none"/>
          </c:marker>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5BA-BE4C-BD0D-0A2EF0CBB5F0}"/>
            </c:ext>
          </c:extLst>
        </c:ser>
        <c:ser>
          <c:idx val="1"/>
          <c:order val="1"/>
          <c:tx>
            <c:strRef>
              <c:f>Sheet1!$C$1</c:f>
              <c:strCache>
                <c:ptCount val="1"/>
                <c:pt idx="0">
                  <c:v>RTI</c:v>
                </c:pt>
              </c:strCache>
            </c:strRef>
          </c:tx>
          <c:spPr>
            <a:ln w="28575" cap="rnd">
              <a:solidFill>
                <a:schemeClr val="accent2"/>
              </a:solidFill>
              <a:round/>
            </a:ln>
            <a:effectLst/>
          </c:spPr>
          <c:marker>
            <c:symbol val="none"/>
          </c:marker>
          <c:cat>
            <c:strRef>
              <c:f>Sheet1!$A$2:$A$5</c:f>
              <c:strCache>
                <c:ptCount val="4"/>
                <c:pt idx="0">
                  <c:v>A</c:v>
                </c:pt>
                <c:pt idx="1">
                  <c:v>B</c:v>
                </c:pt>
                <c:pt idx="2">
                  <c:v>C</c:v>
                </c:pt>
                <c:pt idx="3">
                  <c:v>D</c:v>
                </c:pt>
              </c:strCache>
            </c:strRef>
          </c:cat>
          <c:val>
            <c:numRef>
              <c:f>Sheet1!$C$2:$C$5</c:f>
              <c:numCache>
                <c:formatCode>General</c:formatCode>
                <c:ptCount val="4"/>
                <c:pt idx="0">
                  <c:v>2.4</c:v>
                </c:pt>
                <c:pt idx="1">
                  <c:v>3.5</c:v>
                </c:pt>
                <c:pt idx="2">
                  <c:v>4</c:v>
                </c:pt>
                <c:pt idx="3">
                  <c:v>6</c:v>
                </c:pt>
              </c:numCache>
            </c:numRef>
          </c:val>
          <c:smooth val="0"/>
          <c:extLst>
            <c:ext xmlns:c16="http://schemas.microsoft.com/office/drawing/2014/chart" uri="{C3380CC4-5D6E-409C-BE32-E72D297353CC}">
              <c16:uniqueId val="{00000001-65BA-BE4C-BD0D-0A2EF0CBB5F0}"/>
            </c:ext>
          </c:extLst>
        </c:ser>
        <c:ser>
          <c:idx val="2"/>
          <c:order val="2"/>
          <c:tx>
            <c:strRef>
              <c:f>Sheet1!$D$1</c:f>
              <c:strCache>
                <c:ptCount val="1"/>
                <c:pt idx="0">
                  <c:v>3</c:v>
                </c:pt>
              </c:strCache>
            </c:strRef>
          </c:tx>
          <c:spPr>
            <a:ln w="28575" cap="rnd">
              <a:solidFill>
                <a:schemeClr val="accent3"/>
              </a:solidFill>
              <a:round/>
            </a:ln>
            <a:effectLst/>
          </c:spPr>
          <c:marker>
            <c:symbol val="none"/>
          </c:marker>
          <c:cat>
            <c:strRef>
              <c:f>Sheet1!$A$2:$A$5</c:f>
              <c:strCache>
                <c:ptCount val="4"/>
                <c:pt idx="0">
                  <c:v>A</c:v>
                </c:pt>
                <c:pt idx="1">
                  <c:v>B</c:v>
                </c:pt>
                <c:pt idx="2">
                  <c:v>C</c:v>
                </c:pt>
                <c:pt idx="3">
                  <c:v>D</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5BA-BE4C-BD0D-0A2EF0CBB5F0}"/>
            </c:ext>
          </c:extLst>
        </c:ser>
        <c:ser>
          <c:idx val="3"/>
          <c:order val="3"/>
          <c:tx>
            <c:strRef>
              <c:f>Sheet1!$E$1</c:f>
              <c:strCache>
                <c:ptCount val="1"/>
                <c:pt idx="0">
                  <c:v>4</c:v>
                </c:pt>
              </c:strCache>
            </c:strRef>
          </c:tx>
          <c:spPr>
            <a:ln w="28575" cap="rnd">
              <a:solidFill>
                <a:schemeClr val="accent4"/>
              </a:solidFill>
              <a:round/>
            </a:ln>
            <a:effectLst/>
          </c:spPr>
          <c:marker>
            <c:symbol val="none"/>
          </c:marker>
          <c:cat>
            <c:strRef>
              <c:f>Sheet1!$A$2:$A$5</c:f>
              <c:strCache>
                <c:ptCount val="4"/>
                <c:pt idx="0">
                  <c:v>A</c:v>
                </c:pt>
                <c:pt idx="1">
                  <c:v>B</c:v>
                </c:pt>
                <c:pt idx="2">
                  <c:v>C</c:v>
                </c:pt>
                <c:pt idx="3">
                  <c:v>D</c:v>
                </c:pt>
              </c:strCache>
            </c:strRef>
          </c:cat>
          <c:val>
            <c:numRef>
              <c:f>Sheet1!$E$2:$E$5</c:f>
              <c:numCache>
                <c:formatCode>General</c:formatCode>
                <c:ptCount val="4"/>
                <c:pt idx="0">
                  <c:v>1</c:v>
                </c:pt>
                <c:pt idx="1">
                  <c:v>2</c:v>
                </c:pt>
                <c:pt idx="2">
                  <c:v>3</c:v>
                </c:pt>
                <c:pt idx="3">
                  <c:v>4</c:v>
                </c:pt>
              </c:numCache>
            </c:numRef>
          </c:val>
          <c:smooth val="0"/>
          <c:extLst>
            <c:ext xmlns:c16="http://schemas.microsoft.com/office/drawing/2014/chart" uri="{C3380CC4-5D6E-409C-BE32-E72D297353CC}">
              <c16:uniqueId val="{00000003-65BA-BE4C-BD0D-0A2EF0CBB5F0}"/>
            </c:ext>
          </c:extLst>
        </c:ser>
        <c:ser>
          <c:idx val="4"/>
          <c:order val="4"/>
          <c:tx>
            <c:strRef>
              <c:f>Sheet1!$F$1</c:f>
              <c:strCache>
                <c:ptCount val="1"/>
                <c:pt idx="0">
                  <c:v>5</c:v>
                </c:pt>
              </c:strCache>
            </c:strRef>
          </c:tx>
          <c:spPr>
            <a:ln w="28575" cap="rnd">
              <a:solidFill>
                <a:schemeClr val="accent5"/>
              </a:solidFill>
              <a:round/>
            </a:ln>
            <a:effectLst/>
          </c:spPr>
          <c:marker>
            <c:symbol val="none"/>
          </c:marker>
          <c:cat>
            <c:strRef>
              <c:f>Sheet1!$A$2:$A$5</c:f>
              <c:strCache>
                <c:ptCount val="4"/>
                <c:pt idx="0">
                  <c:v>A</c:v>
                </c:pt>
                <c:pt idx="1">
                  <c:v>B</c:v>
                </c:pt>
                <c:pt idx="2">
                  <c:v>C</c:v>
                </c:pt>
                <c:pt idx="3">
                  <c:v>D</c:v>
                </c:pt>
              </c:strCache>
            </c:strRef>
          </c:cat>
          <c:val>
            <c:numRef>
              <c:f>Sheet1!$F$2:$F$5</c:f>
              <c:numCache>
                <c:formatCode>General</c:formatCode>
                <c:ptCount val="4"/>
                <c:pt idx="0">
                  <c:v>3</c:v>
                </c:pt>
                <c:pt idx="1">
                  <c:v>2</c:v>
                </c:pt>
                <c:pt idx="2">
                  <c:v>4</c:v>
                </c:pt>
                <c:pt idx="3">
                  <c:v>5</c:v>
                </c:pt>
              </c:numCache>
            </c:numRef>
          </c:val>
          <c:smooth val="0"/>
          <c:extLst>
            <c:ext xmlns:c16="http://schemas.microsoft.com/office/drawing/2014/chart" uri="{C3380CC4-5D6E-409C-BE32-E72D297353CC}">
              <c16:uniqueId val="{00000004-65BA-BE4C-BD0D-0A2EF0CBB5F0}"/>
            </c:ext>
          </c:extLst>
        </c:ser>
        <c:ser>
          <c:idx val="5"/>
          <c:order val="5"/>
          <c:tx>
            <c:strRef>
              <c:f>Sheet1!$G$1</c:f>
              <c:strCache>
                <c:ptCount val="1"/>
                <c:pt idx="0">
                  <c:v>6</c:v>
                </c:pt>
              </c:strCache>
            </c:strRef>
          </c:tx>
          <c:spPr>
            <a:ln w="28575" cap="rnd">
              <a:solidFill>
                <a:schemeClr val="accent6"/>
              </a:solidFill>
              <a:round/>
            </a:ln>
            <a:effectLst/>
          </c:spPr>
          <c:marker>
            <c:symbol val="none"/>
          </c:marker>
          <c:cat>
            <c:strRef>
              <c:f>Sheet1!$A$2:$A$5</c:f>
              <c:strCache>
                <c:ptCount val="4"/>
                <c:pt idx="0">
                  <c:v>A</c:v>
                </c:pt>
                <c:pt idx="1">
                  <c:v>B</c:v>
                </c:pt>
                <c:pt idx="2">
                  <c:v>C</c:v>
                </c:pt>
                <c:pt idx="3">
                  <c:v>D</c:v>
                </c:pt>
              </c:strCache>
            </c:strRef>
          </c:cat>
          <c:val>
            <c:numRef>
              <c:f>Sheet1!$G$2:$G$5</c:f>
              <c:numCache>
                <c:formatCode>General</c:formatCode>
                <c:ptCount val="4"/>
                <c:pt idx="0">
                  <c:v>2</c:v>
                </c:pt>
                <c:pt idx="1">
                  <c:v>3</c:v>
                </c:pt>
                <c:pt idx="2">
                  <c:v>6</c:v>
                </c:pt>
                <c:pt idx="3">
                  <c:v>2</c:v>
                </c:pt>
              </c:numCache>
            </c:numRef>
          </c:val>
          <c:smooth val="0"/>
          <c:extLst>
            <c:ext xmlns:c16="http://schemas.microsoft.com/office/drawing/2014/chart" uri="{C3380CC4-5D6E-409C-BE32-E72D297353CC}">
              <c16:uniqueId val="{00000005-65BA-BE4C-BD0D-0A2EF0CBB5F0}"/>
            </c:ext>
          </c:extLst>
        </c:ser>
        <c:dLbls>
          <c:showLegendKey val="0"/>
          <c:showVal val="0"/>
          <c:showCatName val="0"/>
          <c:showSerName val="0"/>
          <c:showPercent val="0"/>
          <c:showBubbleSize val="0"/>
        </c:dLbls>
        <c:smooth val="0"/>
        <c:axId val="-61740768"/>
        <c:axId val="-30220720"/>
      </c:lineChart>
      <c:catAx>
        <c:axId val="-6174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30220720"/>
        <c:crosses val="autoZero"/>
        <c:auto val="1"/>
        <c:lblAlgn val="ctr"/>
        <c:lblOffset val="100"/>
        <c:noMultiLvlLbl val="0"/>
      </c:catAx>
      <c:valAx>
        <c:axId val="-3022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crossAx val="-6174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legend>
    <c:plotVisOnly val="1"/>
    <c:dispBlanksAs val="gap"/>
    <c:showDLblsOverMax val="0"/>
  </c:chart>
  <c:spPr>
    <a:noFill/>
    <a:ln>
      <a:noFill/>
    </a:ln>
    <a:effectLst/>
  </c:spPr>
  <c:txPr>
    <a:bodyPr/>
    <a:lstStyle/>
    <a:p>
      <a:pPr>
        <a:defRPr/>
      </a:pPr>
      <a:endParaRPr lang="en-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DE"/>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F99-E84C-8CAE-D238476873E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F99-E84C-8CAE-D238476873E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F99-E84C-8CAE-D238476873E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F99-E84C-8CAE-D238476873E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F99-E84C-8CAE-D238476873E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F99-E84C-8CAE-D238476873E6}"/>
              </c:ext>
            </c:extLst>
          </c:dPt>
          <c:cat>
            <c:strRef>
              <c:f>Sheet1!$A$2:$A$7</c:f>
              <c:strCache>
                <c:ptCount val="6"/>
                <c:pt idx="0">
                  <c:v>A</c:v>
                </c:pt>
                <c:pt idx="1">
                  <c:v>RTI</c:v>
                </c:pt>
                <c:pt idx="2">
                  <c:v>C</c:v>
                </c:pt>
                <c:pt idx="3">
                  <c:v>D</c:v>
                </c:pt>
                <c:pt idx="4">
                  <c:v>E</c:v>
                </c:pt>
                <c:pt idx="5">
                  <c:v>F</c:v>
                </c:pt>
              </c:strCache>
            </c:strRef>
          </c:cat>
          <c:val>
            <c:numRef>
              <c:f>Sheet1!$B$2:$B$7</c:f>
              <c:numCache>
                <c:formatCode>General</c:formatCode>
                <c:ptCount val="6"/>
                <c:pt idx="0">
                  <c:v>8.2000000000000011</c:v>
                </c:pt>
                <c:pt idx="1">
                  <c:v>10</c:v>
                </c:pt>
                <c:pt idx="2">
                  <c:v>1.4</c:v>
                </c:pt>
                <c:pt idx="3">
                  <c:v>1.2</c:v>
                </c:pt>
                <c:pt idx="4">
                  <c:v>3</c:v>
                </c:pt>
                <c:pt idx="5">
                  <c:v>2</c:v>
                </c:pt>
              </c:numCache>
            </c:numRef>
          </c:val>
          <c:extLst>
            <c:ext xmlns:c16="http://schemas.microsoft.com/office/drawing/2014/chart" uri="{C3380CC4-5D6E-409C-BE32-E72D297353CC}">
              <c16:uniqueId val="{0000000C-AF99-E84C-8CAE-D238476873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E"/>
        </a:p>
      </c:txPr>
    </c:legend>
    <c:plotVisOnly val="1"/>
    <c:dispBlanksAs val="gap"/>
    <c:showDLblsOverMax val="0"/>
  </c:chart>
  <c:spPr>
    <a:noFill/>
    <a:ln>
      <a:noFill/>
    </a:ln>
    <a:effectLst/>
  </c:spPr>
  <c:txPr>
    <a:bodyPr/>
    <a:lstStyle/>
    <a:p>
      <a:pPr>
        <a:defRPr/>
      </a:pPr>
      <a:endParaRPr lang="en-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c5a58130d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2c5a58130d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10:00 Any questions so far?</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Now I will start with the overview of the concepts behind the DDS standard.</a:t>
            </a:r>
            <a:endParaRPr/>
          </a:p>
          <a:p>
            <a:pPr indent="0" lvl="0" marL="0" rtl="0" algn="l">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What was DDS designed for?</a:t>
            </a:r>
            <a:endParaRPr/>
          </a:p>
          <a:p>
            <a:pPr indent="0" lvl="0" marL="0" rtl="0" algn="l">
              <a:spcBef>
                <a:spcPts val="0"/>
              </a:spcBef>
              <a:spcAft>
                <a:spcPts val="0"/>
              </a:spcAft>
              <a:buClr>
                <a:schemeClr val="dk1"/>
              </a:buClr>
              <a:buSzPts val="1200"/>
              <a:buFont typeface="Calibri"/>
              <a:buNone/>
            </a:pPr>
            <a:r>
              <a:rPr lang="en-US"/>
              <a:t>Distributed real time systems.</a:t>
            </a:r>
            <a:endParaRPr/>
          </a:p>
        </p:txBody>
      </p:sp>
      <p:sp>
        <p:nvSpPr>
          <p:cNvPr id="352" name="Google Shape;35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Central computing for optimized cost, weight, power distribution, security, flexibility </a:t>
            </a:r>
            <a:endParaRPr/>
          </a:p>
          <a:p>
            <a:pPr indent="0" lvl="0" marL="0" rtl="0" algn="l">
              <a:spcBef>
                <a:spcPts val="0"/>
              </a:spcBef>
              <a:spcAft>
                <a:spcPts val="0"/>
              </a:spcAft>
              <a:buClr>
                <a:schemeClr val="dk1"/>
              </a:buClr>
              <a:buSzPts val="1200"/>
              <a:buFont typeface="Calibri"/>
              <a:buNone/>
            </a:pPr>
            <a:r>
              <a:t/>
            </a:r>
            <a:endParaRPr b="0" i="0" sz="1200" u="sng" cap="none">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trend started with the </a:t>
            </a:r>
            <a:r>
              <a:rPr b="1" lang="en-US" sz="1200">
                <a:solidFill>
                  <a:schemeClr val="dk1"/>
                </a:solidFill>
                <a:latin typeface="Calibri"/>
                <a:ea typeface="Calibri"/>
                <a:cs typeface="Calibri"/>
                <a:sym typeface="Calibri"/>
              </a:rPr>
              <a:t>consolidation </a:t>
            </a:r>
            <a:r>
              <a:rPr lang="en-US" sz="1200">
                <a:solidFill>
                  <a:schemeClr val="dk1"/>
                </a:solidFill>
                <a:latin typeface="Calibri"/>
                <a:ea typeface="Calibri"/>
                <a:cs typeface="Calibri"/>
                <a:sym typeface="Calibri"/>
              </a:rPr>
              <a:t>of ECUs and domains, Trend points towards </a:t>
            </a:r>
            <a:r>
              <a:rPr b="1" lang="en-US" sz="1200">
                <a:solidFill>
                  <a:schemeClr val="dk1"/>
                </a:solidFill>
                <a:latin typeface="Calibri"/>
                <a:ea typeface="Calibri"/>
                <a:cs typeface="Calibri"/>
                <a:sym typeface="Calibri"/>
              </a:rPr>
              <a:t>centralization </a:t>
            </a:r>
            <a:r>
              <a:rPr lang="en-US" sz="1200">
                <a:solidFill>
                  <a:schemeClr val="dk1"/>
                </a:solidFill>
                <a:latin typeface="Calibri"/>
                <a:ea typeface="Calibri"/>
                <a:cs typeface="Calibri"/>
                <a:sym typeface="Calibri"/>
              </a:rPr>
              <a:t> In one high-performance computer.</a:t>
            </a:r>
            <a:endParaRPr b="0" i="0" sz="1200" u="sng" cap="none">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200"/>
              <a:buFont typeface="Calibri"/>
              <a:buNone/>
            </a:pPr>
            <a:r>
              <a:t/>
            </a:r>
            <a:endParaRPr b="0" i="0" sz="1200" cap="none">
              <a:solidFill>
                <a:schemeClr val="dk1"/>
              </a:solidFill>
              <a:latin typeface="Calibri"/>
              <a:ea typeface="Calibri"/>
              <a:cs typeface="Calibri"/>
              <a:sym typeface="Calibri"/>
            </a:endParaRPr>
          </a:p>
        </p:txBody>
      </p:sp>
      <p:sp>
        <p:nvSpPr>
          <p:cNvPr id="359" name="Google Shape;359;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1"/>
              </a:buClr>
              <a:buSzPts val="18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CMS = Combat Management System</a:t>
            </a:r>
            <a:endParaRPr/>
          </a:p>
          <a:p>
            <a:pPr indent="0" lvl="0" marL="0" rtl="0" algn="l">
              <a:spcBef>
                <a:spcPts val="0"/>
              </a:spcBef>
              <a:spcAft>
                <a:spcPts val="0"/>
              </a:spcAft>
              <a:buNone/>
            </a:pPr>
            <a:r>
              <a:rPr lang="en-US"/>
              <a:t>MS&amp;T = Modeling, Simulation, and Training</a:t>
            </a:r>
            <a:endParaRPr/>
          </a:p>
          <a:p>
            <a:pPr indent="0" lvl="0" marL="0" rtl="0" algn="l">
              <a:spcBef>
                <a:spcPts val="0"/>
              </a:spcBef>
              <a:spcAft>
                <a:spcPts val="0"/>
              </a:spcAft>
              <a:buNone/>
            </a:pPr>
            <a:r>
              <a:rPr lang="en-US"/>
              <a:t>UAS = Unmanned/Uncrewed Air System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marR="0" rtl="0" algn="l">
              <a:lnSpc>
                <a:spcPct val="120000"/>
              </a:lnSpc>
              <a:spcBef>
                <a:spcPts val="200"/>
              </a:spcBef>
              <a:spcAft>
                <a:spcPts val="0"/>
              </a:spcAft>
              <a:buClr>
                <a:srgbClr val="000000"/>
              </a:buClr>
              <a:buSzPts val="6600"/>
              <a:buFont typeface="Arial"/>
              <a:buNone/>
            </a:pPr>
            <a:r>
              <a:rPr b="0" i="0" lang="en-US" sz="6600">
                <a:solidFill>
                  <a:srgbClr val="000000"/>
                </a:solidFill>
                <a:latin typeface="Arial"/>
                <a:ea typeface="Arial"/>
                <a:cs typeface="Arial"/>
                <a:sym typeface="Arial"/>
              </a:rPr>
              <a:t>ALMAS -- ALert MAnagement Service in Combat Management Systems (CMS), consisting of a standard alerts data model, a model for an alert delivery and a lifecycle management service</a:t>
            </a:r>
            <a:endParaRPr/>
          </a:p>
          <a:p>
            <a:pPr indent="0" lvl="0" marL="0" marR="0" rtl="0" algn="l">
              <a:lnSpc>
                <a:spcPct val="120000"/>
              </a:lnSpc>
              <a:spcBef>
                <a:spcPts val="200"/>
              </a:spcBef>
              <a:spcAft>
                <a:spcPts val="0"/>
              </a:spcAft>
              <a:buClr>
                <a:srgbClr val="000000"/>
              </a:buClr>
              <a:buSzPts val="6600"/>
              <a:buFont typeface="Arial"/>
              <a:buNone/>
            </a:pPr>
            <a:r>
              <a:rPr b="0" i="0" lang="en-US" sz="6600">
                <a:solidFill>
                  <a:srgbClr val="000000"/>
                </a:solidFill>
                <a:latin typeface="Arial"/>
                <a:ea typeface="Arial"/>
                <a:cs typeface="Arial"/>
                <a:sym typeface="Arial"/>
              </a:rPr>
              <a:t>https://www.omg.org/spec/ALMAS/1.1/About-ALMAS</a:t>
            </a:r>
            <a:endParaRPr/>
          </a:p>
          <a:p>
            <a:pPr indent="0" lvl="0" marL="0" marR="0" rtl="0" algn="l">
              <a:lnSpc>
                <a:spcPct val="120000"/>
              </a:lnSpc>
              <a:spcBef>
                <a:spcPts val="200"/>
              </a:spcBef>
              <a:spcAft>
                <a:spcPts val="0"/>
              </a:spcAft>
              <a:buClr>
                <a:schemeClr val="dk1"/>
              </a:buClr>
              <a:buSzPts val="6600"/>
              <a:buFont typeface="Calibri"/>
              <a:buNone/>
            </a:pPr>
            <a:r>
              <a:t/>
            </a:r>
            <a:endParaRPr b="0" i="0" sz="6600">
              <a:solidFill>
                <a:srgbClr val="000000"/>
              </a:solidFill>
              <a:latin typeface="Arial"/>
              <a:ea typeface="Arial"/>
              <a:cs typeface="Arial"/>
              <a:sym typeface="Arial"/>
            </a:endParaRPr>
          </a:p>
          <a:p>
            <a:pPr indent="0" lvl="0" marL="0" marR="0" rtl="0" algn="l">
              <a:lnSpc>
                <a:spcPct val="120000"/>
              </a:lnSpc>
              <a:spcBef>
                <a:spcPts val="200"/>
              </a:spcBef>
              <a:spcAft>
                <a:spcPts val="0"/>
              </a:spcAft>
              <a:buClr>
                <a:schemeClr val="dk1"/>
              </a:buClr>
              <a:buSzPts val="6600"/>
              <a:buFont typeface="Calibri"/>
              <a:buNone/>
            </a:pPr>
            <a:r>
              <a:t/>
            </a:r>
            <a:endParaRPr b="0" i="0" sz="6600">
              <a:solidFill>
                <a:srgbClr val="000000"/>
              </a:solidFill>
              <a:latin typeface="Arial"/>
              <a:ea typeface="Arial"/>
              <a:cs typeface="Arial"/>
              <a:sym typeface="Arial"/>
            </a:endParaRPr>
          </a:p>
          <a:p>
            <a:pPr indent="0" lvl="0" marL="0" marR="0" rtl="0" algn="l">
              <a:lnSpc>
                <a:spcPct val="120000"/>
              </a:lnSpc>
              <a:spcBef>
                <a:spcPts val="200"/>
              </a:spcBef>
              <a:spcAft>
                <a:spcPts val="0"/>
              </a:spcAft>
              <a:buClr>
                <a:srgbClr val="000000"/>
              </a:buClr>
              <a:buSzPts val="8800"/>
              <a:buFont typeface="Arial"/>
              <a:buNone/>
            </a:pPr>
            <a:r>
              <a:rPr b="0" i="0" lang="en-US" sz="8800">
                <a:solidFill>
                  <a:srgbClr val="000000"/>
                </a:solidFill>
                <a:latin typeface="Arial"/>
                <a:ea typeface="Arial"/>
                <a:cs typeface="Arial"/>
                <a:sym typeface="Arial"/>
              </a:rPr>
              <a:t>AMSM -- Application Management and System Monitoring</a:t>
            </a:r>
            <a:r>
              <a:rPr b="0" i="0" lang="en-US" sz="6600">
                <a:solidFill>
                  <a:srgbClr val="000000"/>
                </a:solidFill>
                <a:latin typeface="Arial"/>
                <a:ea typeface="Arial"/>
                <a:cs typeface="Arial"/>
                <a:sym typeface="Arial"/>
              </a:rPr>
              <a:t> – Naval Combat Management System (CMS)</a:t>
            </a:r>
            <a:endParaRPr/>
          </a:p>
          <a:p>
            <a:pPr indent="0" lvl="0" marL="0" marR="0" rtl="0" algn="l">
              <a:lnSpc>
                <a:spcPct val="120000"/>
              </a:lnSpc>
              <a:spcBef>
                <a:spcPts val="200"/>
              </a:spcBef>
              <a:spcAft>
                <a:spcPts val="0"/>
              </a:spcAft>
              <a:buClr>
                <a:srgbClr val="000000"/>
              </a:buClr>
              <a:buSzPts val="6600"/>
              <a:buFont typeface="Arial"/>
              <a:buNone/>
            </a:pPr>
            <a:r>
              <a:rPr b="0" i="0" lang="en-US" sz="6600">
                <a:solidFill>
                  <a:srgbClr val="000000"/>
                </a:solidFill>
                <a:latin typeface="Arial"/>
                <a:ea typeface="Arial"/>
                <a:cs typeface="Arial"/>
                <a:sym typeface="Arial"/>
              </a:rPr>
              <a:t>https://www.omg.org/spec/AMSM/</a:t>
            </a:r>
            <a:endParaRPr/>
          </a:p>
          <a:p>
            <a:pPr indent="0" lvl="0" marL="0" marR="0" rtl="0" algn="l">
              <a:lnSpc>
                <a:spcPct val="120000"/>
              </a:lnSpc>
              <a:spcBef>
                <a:spcPts val="200"/>
              </a:spcBef>
              <a:spcAft>
                <a:spcPts val="0"/>
              </a:spcAft>
              <a:buClr>
                <a:schemeClr val="dk1"/>
              </a:buClr>
              <a:buSzPts val="6600"/>
              <a:buFont typeface="Calibri"/>
              <a:buNone/>
            </a:pPr>
            <a:r>
              <a:t/>
            </a:r>
            <a:endParaRPr b="0" i="0" sz="6600">
              <a:solidFill>
                <a:srgbClr val="000000"/>
              </a:solidFill>
              <a:latin typeface="Arial"/>
              <a:ea typeface="Arial"/>
              <a:cs typeface="Arial"/>
              <a:sym typeface="Arial"/>
            </a:endParaRPr>
          </a:p>
          <a:p>
            <a:pPr indent="0" lvl="0" marL="0" rtl="0" algn="l">
              <a:lnSpc>
                <a:spcPct val="120000"/>
              </a:lnSpc>
              <a:spcBef>
                <a:spcPts val="200"/>
              </a:spcBef>
              <a:spcAft>
                <a:spcPts val="0"/>
              </a:spcAft>
              <a:buNone/>
            </a:pPr>
            <a:r>
              <a:t/>
            </a:r>
            <a:endParaRPr sz="6400">
              <a:solidFill>
                <a:schemeClr val="dk1"/>
              </a:solidFill>
            </a:endParaRPr>
          </a:p>
          <a:p>
            <a:pPr indent="0" lvl="0" marL="0" rtl="0" algn="l">
              <a:lnSpc>
                <a:spcPct val="120000"/>
              </a:lnSpc>
              <a:spcBef>
                <a:spcPts val="200"/>
              </a:spcBef>
              <a:spcAft>
                <a:spcPts val="0"/>
              </a:spcAft>
              <a:buNone/>
            </a:pPr>
            <a:r>
              <a:rPr lang="en-US" sz="6400">
                <a:solidFill>
                  <a:schemeClr val="dk1"/>
                </a:solidFill>
              </a:rPr>
              <a:t>AUTOSAR Adaptive</a:t>
            </a:r>
            <a:endParaRPr/>
          </a:p>
          <a:p>
            <a:pPr indent="0" lvl="0" marL="0" rtl="0" algn="l">
              <a:lnSpc>
                <a:spcPct val="120000"/>
              </a:lnSpc>
              <a:spcBef>
                <a:spcPts val="200"/>
              </a:spcBef>
              <a:spcAft>
                <a:spcPts val="0"/>
              </a:spcAft>
              <a:buNone/>
            </a:pPr>
            <a:r>
              <a:rPr lang="en-US" sz="4800">
                <a:solidFill>
                  <a:schemeClr val="dk1"/>
                </a:solidFill>
              </a:rPr>
              <a:t>Connext DDS supported as a network binding in the AUTOSAR Adaptive Platform beginning with the 18.03 release</a:t>
            </a:r>
            <a:endParaRPr/>
          </a:p>
          <a:p>
            <a:pPr indent="0" lvl="0" marL="0" rtl="0" algn="l">
              <a:lnSpc>
                <a:spcPct val="120000"/>
              </a:lnSpc>
              <a:spcBef>
                <a:spcPts val="200"/>
              </a:spcBef>
              <a:spcAft>
                <a:spcPts val="0"/>
              </a:spcAft>
              <a:buNone/>
            </a:pPr>
            <a:r>
              <a:rPr lang="en-US" sz="4800">
                <a:solidFill>
                  <a:schemeClr val="dk1"/>
                </a:solidFill>
              </a:rPr>
              <a:t>https://www.autosar.org/standards/adaptive-platform</a:t>
            </a:r>
            <a:endParaRPr/>
          </a:p>
          <a:p>
            <a:pPr indent="0" lvl="0" marL="0" rtl="0" algn="l">
              <a:lnSpc>
                <a:spcPct val="120000"/>
              </a:lnSpc>
              <a:spcBef>
                <a:spcPts val="200"/>
              </a:spcBef>
              <a:spcAft>
                <a:spcPts val="0"/>
              </a:spcAft>
              <a:buNone/>
            </a:pPr>
            <a:r>
              <a:t/>
            </a:r>
            <a:endParaRPr sz="4800">
              <a:solidFill>
                <a:schemeClr val="dk1"/>
              </a:solidFill>
            </a:endParaRPr>
          </a:p>
          <a:p>
            <a:pPr indent="0" lvl="1" marL="457200" rtl="0" algn="l">
              <a:lnSpc>
                <a:spcPct val="120000"/>
              </a:lnSpc>
              <a:spcBef>
                <a:spcPts val="200"/>
              </a:spcBef>
              <a:spcAft>
                <a:spcPts val="0"/>
              </a:spcAft>
              <a:buNone/>
            </a:pPr>
            <a:r>
              <a:t/>
            </a:r>
            <a:endParaRPr sz="4800">
              <a:solidFill>
                <a:schemeClr val="dk1"/>
              </a:solidFill>
            </a:endParaRPr>
          </a:p>
          <a:p>
            <a:pPr indent="0" lvl="0" marL="0" rtl="0" algn="l">
              <a:lnSpc>
                <a:spcPct val="120000"/>
              </a:lnSpc>
              <a:spcBef>
                <a:spcPts val="200"/>
              </a:spcBef>
              <a:spcAft>
                <a:spcPts val="0"/>
              </a:spcAft>
              <a:buNone/>
            </a:pPr>
            <a:r>
              <a:rPr b="0" i="0" lang="en-US" sz="8800">
                <a:solidFill>
                  <a:srgbClr val="333333"/>
                </a:solidFill>
                <a:latin typeface="Arial"/>
                <a:ea typeface="Arial"/>
                <a:cs typeface="Arial"/>
                <a:sym typeface="Arial"/>
              </a:rPr>
              <a:t>CMOSS -- C4ISR/Electronic Warfare Modular Open Suite of Standards (CMOSS) is a modular open systems architecture (MOSA) intended to converge select Army warfighting capabilities – such as mission command, movement and maneuver, and fires – into one system vs. integrating a multitude of separate capability “boxes” into vehicles.</a:t>
            </a:r>
            <a:endParaRPr/>
          </a:p>
          <a:p>
            <a:pPr indent="0" lvl="0" marL="0" rtl="0" algn="l">
              <a:lnSpc>
                <a:spcPct val="120000"/>
              </a:lnSpc>
              <a:spcBef>
                <a:spcPts val="200"/>
              </a:spcBef>
              <a:spcAft>
                <a:spcPts val="0"/>
              </a:spcAft>
              <a:buNone/>
            </a:pPr>
            <a:r>
              <a:rPr b="0" i="0" lang="en-US" sz="8800">
                <a:solidFill>
                  <a:srgbClr val="333333"/>
                </a:solidFill>
                <a:latin typeface="Arial"/>
                <a:ea typeface="Arial"/>
                <a:cs typeface="Arial"/>
                <a:sym typeface="Arial"/>
              </a:rPr>
              <a:t>https://www.army.mil/article/219848/armys_investments_for_the_future_yield_common_open_architecture</a:t>
            </a:r>
            <a:endParaRPr/>
          </a:p>
          <a:p>
            <a:pPr indent="0" lvl="0" marL="0" rtl="0" algn="l">
              <a:lnSpc>
                <a:spcPct val="120000"/>
              </a:lnSpc>
              <a:spcBef>
                <a:spcPts val="200"/>
              </a:spcBef>
              <a:spcAft>
                <a:spcPts val="0"/>
              </a:spcAft>
              <a:buNone/>
            </a:pPr>
            <a:r>
              <a:t/>
            </a:r>
            <a:endParaRPr b="0" i="0" sz="8800">
              <a:solidFill>
                <a:srgbClr val="333333"/>
              </a:solidFill>
              <a:latin typeface="Arial"/>
              <a:ea typeface="Arial"/>
              <a:cs typeface="Arial"/>
              <a:sym typeface="Arial"/>
            </a:endParaRPr>
          </a:p>
          <a:p>
            <a:pPr indent="0" lvl="0" marL="0" rtl="0" algn="l">
              <a:lnSpc>
                <a:spcPct val="120000"/>
              </a:lnSpc>
              <a:spcBef>
                <a:spcPts val="200"/>
              </a:spcBef>
              <a:spcAft>
                <a:spcPts val="0"/>
              </a:spcAft>
              <a:buNone/>
            </a:pPr>
            <a:r>
              <a:t/>
            </a:r>
            <a:endParaRPr b="0" i="0" sz="8800">
              <a:solidFill>
                <a:srgbClr val="333333"/>
              </a:solidFill>
              <a:latin typeface="Arial"/>
              <a:ea typeface="Arial"/>
              <a:cs typeface="Arial"/>
              <a:sym typeface="Arial"/>
            </a:endParaRPr>
          </a:p>
          <a:p>
            <a:pPr indent="0" lvl="0" marL="0" marR="0" rtl="0" algn="l">
              <a:lnSpc>
                <a:spcPct val="120000"/>
              </a:lnSpc>
              <a:spcBef>
                <a:spcPts val="200"/>
              </a:spcBef>
              <a:spcAft>
                <a:spcPts val="0"/>
              </a:spcAft>
              <a:buClr>
                <a:schemeClr val="dk1"/>
              </a:buClr>
              <a:buSzPts val="6400"/>
              <a:buFont typeface="Calibri"/>
              <a:buNone/>
            </a:pPr>
            <a:r>
              <a:rPr b="0" i="0" lang="en-US" sz="6400">
                <a:solidFill>
                  <a:schemeClr val="dk1"/>
                </a:solidFill>
              </a:rPr>
              <a:t>CARACaS -- Control Architecture for Robotic Agent Command and Sensing</a:t>
            </a:r>
            <a:endParaRPr/>
          </a:p>
          <a:p>
            <a:pPr indent="0" lvl="0" marL="0" rtl="0" algn="l">
              <a:lnSpc>
                <a:spcPct val="120000"/>
              </a:lnSpc>
              <a:spcBef>
                <a:spcPts val="200"/>
              </a:spcBef>
              <a:spcAft>
                <a:spcPts val="0"/>
              </a:spcAft>
              <a:buNone/>
            </a:pPr>
            <a:r>
              <a:rPr lang="en-US" sz="5600">
                <a:solidFill>
                  <a:schemeClr val="dk1"/>
                </a:solidFill>
              </a:rPr>
              <a:t>Connext DDS is used as the connectivity framework in MOCU</a:t>
            </a:r>
            <a:endParaRPr/>
          </a:p>
          <a:p>
            <a:pPr indent="0" lvl="0" marL="0" rtl="0" algn="l">
              <a:lnSpc>
                <a:spcPct val="120000"/>
              </a:lnSpc>
              <a:spcBef>
                <a:spcPts val="200"/>
              </a:spcBef>
              <a:spcAft>
                <a:spcPts val="0"/>
              </a:spcAft>
              <a:buNone/>
            </a:pPr>
            <a:r>
              <a:rPr lang="en-US" sz="5600">
                <a:solidFill>
                  <a:schemeClr val="dk1"/>
                </a:solidFill>
              </a:rPr>
              <a:t>https://ieeexplore.ieee.org/document/6107312</a:t>
            </a:r>
            <a:endParaRPr/>
          </a:p>
          <a:p>
            <a:pPr indent="0" lvl="1" marL="457200" rtl="0" algn="l">
              <a:lnSpc>
                <a:spcPct val="120000"/>
              </a:lnSpc>
              <a:spcBef>
                <a:spcPts val="200"/>
              </a:spcBef>
              <a:spcAft>
                <a:spcPts val="0"/>
              </a:spcAft>
              <a:buNone/>
            </a:pPr>
            <a:r>
              <a:t/>
            </a:r>
            <a:endParaRPr sz="5600">
              <a:solidFill>
                <a:schemeClr val="dk1"/>
              </a:solidFill>
            </a:endParaRPr>
          </a:p>
          <a:p>
            <a:pPr indent="0" lvl="1" marL="457200" rtl="0" algn="l">
              <a:lnSpc>
                <a:spcPct val="120000"/>
              </a:lnSpc>
              <a:spcBef>
                <a:spcPts val="200"/>
              </a:spcBef>
              <a:spcAft>
                <a:spcPts val="0"/>
              </a:spcAft>
              <a:buNone/>
            </a:pPr>
            <a:r>
              <a:t/>
            </a:r>
            <a:endParaRPr sz="5600">
              <a:solidFill>
                <a:schemeClr val="dk1"/>
              </a:solidFill>
            </a:endParaRPr>
          </a:p>
          <a:p>
            <a:pPr indent="0" lvl="0" marL="0" rtl="0" algn="l">
              <a:lnSpc>
                <a:spcPct val="120000"/>
              </a:lnSpc>
              <a:spcBef>
                <a:spcPts val="200"/>
              </a:spcBef>
              <a:spcAft>
                <a:spcPts val="0"/>
              </a:spcAft>
              <a:buNone/>
            </a:pPr>
            <a:r>
              <a:rPr lang="en-US" sz="6400">
                <a:solidFill>
                  <a:schemeClr val="dk1"/>
                </a:solidFill>
              </a:rPr>
              <a:t>CIGI -- Common Image Generator Interface</a:t>
            </a:r>
            <a:endParaRPr/>
          </a:p>
          <a:p>
            <a:pPr indent="0" lvl="0" marL="0" rtl="0" algn="l">
              <a:lnSpc>
                <a:spcPct val="120000"/>
              </a:lnSpc>
              <a:spcBef>
                <a:spcPts val="200"/>
              </a:spcBef>
              <a:spcAft>
                <a:spcPts val="0"/>
              </a:spcAft>
              <a:buNone/>
            </a:pPr>
            <a:r>
              <a:rPr lang="en-US" sz="5600">
                <a:solidFill>
                  <a:schemeClr val="dk1"/>
                </a:solidFill>
              </a:rPr>
              <a:t>CIGI Next will be built on DDS and Connext DDS as the interface</a:t>
            </a:r>
            <a:endParaRPr/>
          </a:p>
          <a:p>
            <a:pPr indent="0" lvl="0" marL="0" rtl="0" algn="l">
              <a:lnSpc>
                <a:spcPct val="120000"/>
              </a:lnSpc>
              <a:spcBef>
                <a:spcPts val="200"/>
              </a:spcBef>
              <a:spcAft>
                <a:spcPts val="0"/>
              </a:spcAft>
              <a:buNone/>
            </a:pPr>
            <a:r>
              <a:rPr lang="en-US" sz="5600">
                <a:solidFill>
                  <a:schemeClr val="dk1"/>
                </a:solidFill>
              </a:rPr>
              <a:t>https://en.wikipedia.org/wiki/Common_Image_Generator_Interface</a:t>
            </a:r>
            <a:endParaRPr/>
          </a:p>
          <a:p>
            <a:pPr indent="0" lvl="0" marL="0" rtl="0" algn="l">
              <a:lnSpc>
                <a:spcPct val="120000"/>
              </a:lnSpc>
              <a:spcBef>
                <a:spcPts val="200"/>
              </a:spcBef>
              <a:spcAft>
                <a:spcPts val="0"/>
              </a:spcAft>
              <a:buNone/>
            </a:pPr>
            <a:r>
              <a:t/>
            </a:r>
            <a:endParaRPr sz="5600">
              <a:solidFill>
                <a:schemeClr val="dk1"/>
              </a:solidFill>
            </a:endParaRPr>
          </a:p>
          <a:p>
            <a:pPr indent="0" lvl="1" marL="457200" rtl="0" algn="l">
              <a:lnSpc>
                <a:spcPct val="120000"/>
              </a:lnSpc>
              <a:spcBef>
                <a:spcPts val="200"/>
              </a:spcBef>
              <a:spcAft>
                <a:spcPts val="0"/>
              </a:spcAft>
              <a:buNone/>
            </a:pPr>
            <a:r>
              <a:t/>
            </a:r>
            <a:endParaRPr sz="5600">
              <a:solidFill>
                <a:schemeClr val="dk1"/>
              </a:solidFill>
            </a:endParaRPr>
          </a:p>
          <a:p>
            <a:pPr indent="0" lvl="0" marL="0" rtl="0" algn="l">
              <a:lnSpc>
                <a:spcPct val="120000"/>
              </a:lnSpc>
              <a:spcBef>
                <a:spcPts val="200"/>
              </a:spcBef>
              <a:spcAft>
                <a:spcPts val="0"/>
              </a:spcAft>
              <a:buNone/>
            </a:pPr>
            <a:r>
              <a:rPr lang="en-US" sz="6400">
                <a:solidFill>
                  <a:schemeClr val="dk1"/>
                </a:solidFill>
              </a:rPr>
              <a:t>FACE -- Future Airborne Capability Environment</a:t>
            </a:r>
            <a:r>
              <a:rPr lang="en-US" sz="5600">
                <a:solidFill>
                  <a:schemeClr val="dk1"/>
                </a:solidFill>
              </a:rPr>
              <a:t>RTI is an Open Group FACE Consortium member and RTI Connext TSS was the world’s first certified conformant FACE Transport Services Segment (TSS) for both FACE Technical Standard 2.1 and FACE Technical Standard 3.1.  RTI also offers commercial RTCA DO-178C DAL A certification evidence for Connext TSS 3.1</a:t>
            </a:r>
            <a:endParaRPr/>
          </a:p>
          <a:p>
            <a:pPr indent="0" lvl="0" marL="0" rtl="0" algn="l">
              <a:lnSpc>
                <a:spcPct val="120000"/>
              </a:lnSpc>
              <a:spcBef>
                <a:spcPts val="200"/>
              </a:spcBef>
              <a:spcAft>
                <a:spcPts val="0"/>
              </a:spcAft>
              <a:buNone/>
            </a:pPr>
            <a:r>
              <a:rPr lang="en-US" sz="5600">
                <a:solidFill>
                  <a:schemeClr val="dk1"/>
                </a:solidFill>
              </a:rPr>
              <a:t>http://www.opengroup.org/face</a:t>
            </a:r>
            <a:endParaRPr/>
          </a:p>
          <a:p>
            <a:pPr indent="0" lvl="0" marL="0" rtl="0" algn="l">
              <a:lnSpc>
                <a:spcPct val="120000"/>
              </a:lnSpc>
              <a:spcBef>
                <a:spcPts val="200"/>
              </a:spcBef>
              <a:spcAft>
                <a:spcPts val="0"/>
              </a:spcAft>
              <a:buNone/>
            </a:pPr>
            <a:r>
              <a:t/>
            </a:r>
            <a:endParaRPr sz="5600">
              <a:solidFill>
                <a:schemeClr val="dk1"/>
              </a:solidFill>
            </a:endParaRPr>
          </a:p>
          <a:p>
            <a:pPr indent="0" lvl="1" marL="457200" rtl="0" algn="l">
              <a:lnSpc>
                <a:spcPct val="120000"/>
              </a:lnSpc>
              <a:spcBef>
                <a:spcPts val="200"/>
              </a:spcBef>
              <a:spcAft>
                <a:spcPts val="0"/>
              </a:spcAft>
              <a:buNone/>
            </a:pPr>
            <a:r>
              <a:t/>
            </a:r>
            <a:endParaRPr sz="5600">
              <a:solidFill>
                <a:schemeClr val="dk1"/>
              </a:solidFill>
            </a:endParaRPr>
          </a:p>
          <a:p>
            <a:pPr indent="0" lvl="0" marL="0" rtl="0" algn="l">
              <a:spcBef>
                <a:spcPts val="0"/>
              </a:spcBef>
              <a:spcAft>
                <a:spcPts val="0"/>
              </a:spcAft>
              <a:buNone/>
            </a:pPr>
            <a:r>
              <a:rPr lang="en-US" sz="6600">
                <a:solidFill>
                  <a:srgbClr val="0000FF"/>
                </a:solidFill>
                <a:latin typeface="Arial"/>
                <a:ea typeface="Arial"/>
                <a:cs typeface="Arial"/>
                <a:sym typeface="Arial"/>
              </a:rPr>
              <a:t>GCIA -- </a:t>
            </a:r>
            <a:r>
              <a:rPr b="0" lang="en-US" sz="8800">
                <a:solidFill>
                  <a:srgbClr val="221F20"/>
                </a:solidFill>
                <a:latin typeface="Arial"/>
                <a:ea typeface="Arial"/>
                <a:cs typeface="Arial"/>
                <a:sym typeface="Arial"/>
              </a:rPr>
              <a:t>Ground Combat Systems' Common Infrastructure Architecture integrates multiple systems and eliminates redundancies in fighting vehicles by using open architecture</a:t>
            </a:r>
            <a:endParaRPr sz="6600">
              <a:solidFill>
                <a:srgbClr val="0000FF"/>
              </a:solidFill>
              <a:latin typeface="Arial"/>
              <a:ea typeface="Arial"/>
              <a:cs typeface="Arial"/>
              <a:sym typeface="Arial"/>
            </a:endParaRPr>
          </a:p>
          <a:p>
            <a:pPr indent="0" lvl="0" marL="0" rtl="0" algn="l">
              <a:lnSpc>
                <a:spcPct val="120000"/>
              </a:lnSpc>
              <a:spcBef>
                <a:spcPts val="200"/>
              </a:spcBef>
              <a:spcAft>
                <a:spcPts val="0"/>
              </a:spcAft>
              <a:buNone/>
            </a:pPr>
            <a:r>
              <a:rPr lang="en-US" sz="6000">
                <a:solidFill>
                  <a:srgbClr val="0000FF"/>
                </a:solidFill>
                <a:latin typeface="Arial"/>
                <a:ea typeface="Arial"/>
                <a:cs typeface="Arial"/>
                <a:sym typeface="Arial"/>
              </a:rPr>
              <a:t>https://www.army.mil/article/210117/reusable_and_refresh_able_open_systems_architecture_for_fighting_vehicles</a:t>
            </a:r>
            <a:br>
              <a:rPr lang="en-US" sz="6000">
                <a:solidFill>
                  <a:srgbClr val="0000FF"/>
                </a:solidFill>
                <a:latin typeface="Arial"/>
                <a:ea typeface="Arial"/>
                <a:cs typeface="Arial"/>
                <a:sym typeface="Arial"/>
              </a:rPr>
            </a:br>
            <a:br>
              <a:rPr lang="en-US" sz="6000">
                <a:solidFill>
                  <a:srgbClr val="0000FF"/>
                </a:solidFill>
                <a:latin typeface="Arial"/>
                <a:ea typeface="Arial"/>
                <a:cs typeface="Arial"/>
                <a:sym typeface="Arial"/>
              </a:rPr>
            </a:br>
            <a:endParaRPr sz="6000">
              <a:solidFill>
                <a:srgbClr val="0000FF"/>
              </a:solidFill>
              <a:latin typeface="Arial"/>
              <a:ea typeface="Arial"/>
              <a:cs typeface="Arial"/>
              <a:sym typeface="Arial"/>
            </a:endParaRPr>
          </a:p>
          <a:p>
            <a:pPr indent="0" lvl="0" marL="0" rtl="0" algn="l">
              <a:lnSpc>
                <a:spcPct val="120000"/>
              </a:lnSpc>
              <a:spcBef>
                <a:spcPts val="200"/>
              </a:spcBef>
              <a:spcAft>
                <a:spcPts val="0"/>
              </a:spcAft>
              <a:buNone/>
            </a:pPr>
            <a:r>
              <a:rPr lang="en-US" sz="6400">
                <a:solidFill>
                  <a:schemeClr val="dk1"/>
                </a:solidFill>
              </a:rPr>
              <a:t>GVA -- Generic Vehicle Architecture</a:t>
            </a:r>
            <a:endParaRPr/>
          </a:p>
          <a:p>
            <a:pPr indent="0" lvl="0" marL="0" rtl="0" algn="l">
              <a:lnSpc>
                <a:spcPct val="120000"/>
              </a:lnSpc>
              <a:spcBef>
                <a:spcPts val="200"/>
              </a:spcBef>
              <a:spcAft>
                <a:spcPts val="0"/>
              </a:spcAft>
              <a:buNone/>
            </a:pPr>
            <a:r>
              <a:rPr lang="en-US" sz="5600">
                <a:solidFill>
                  <a:schemeClr val="dk1"/>
                </a:solidFill>
              </a:rPr>
              <a:t>The UK MoD GVA (DEF STAN 23-09) requires DDS</a:t>
            </a:r>
            <a:endParaRPr/>
          </a:p>
          <a:p>
            <a:pPr indent="0" lvl="0" marL="0" rtl="0" algn="l">
              <a:lnSpc>
                <a:spcPct val="120000"/>
              </a:lnSpc>
              <a:spcBef>
                <a:spcPts val="200"/>
              </a:spcBef>
              <a:spcAft>
                <a:spcPts val="0"/>
              </a:spcAft>
              <a:buNone/>
            </a:pPr>
            <a:r>
              <a:rPr lang="en-US" sz="5600">
                <a:solidFill>
                  <a:schemeClr val="dk1"/>
                </a:solidFill>
              </a:rPr>
              <a:t>https://en.wikipedia.org/wiki/Generic_Vehicle_Architecture</a:t>
            </a:r>
            <a:endParaRPr/>
          </a:p>
          <a:p>
            <a:pPr indent="0" lvl="1" marL="457200" rtl="0" algn="l">
              <a:lnSpc>
                <a:spcPct val="120000"/>
              </a:lnSpc>
              <a:spcBef>
                <a:spcPts val="200"/>
              </a:spcBef>
              <a:spcAft>
                <a:spcPts val="0"/>
              </a:spcAft>
              <a:buNone/>
            </a:pPr>
            <a:r>
              <a:t/>
            </a:r>
            <a:endParaRPr sz="5600">
              <a:solidFill>
                <a:schemeClr val="dk1"/>
              </a:solidFill>
            </a:endParaRPr>
          </a:p>
          <a:p>
            <a:pPr indent="0" lvl="1" marL="457200" rtl="0" algn="l">
              <a:lnSpc>
                <a:spcPct val="120000"/>
              </a:lnSpc>
              <a:spcBef>
                <a:spcPts val="200"/>
              </a:spcBef>
              <a:spcAft>
                <a:spcPts val="0"/>
              </a:spcAft>
              <a:buNone/>
            </a:pPr>
            <a:r>
              <a:t/>
            </a:r>
            <a:endParaRPr sz="5600">
              <a:solidFill>
                <a:schemeClr val="dk1"/>
              </a:solidFill>
            </a:endParaRPr>
          </a:p>
          <a:p>
            <a:pPr indent="0" lvl="0" marL="0" rtl="0" algn="l">
              <a:lnSpc>
                <a:spcPct val="120000"/>
              </a:lnSpc>
              <a:spcBef>
                <a:spcPts val="200"/>
              </a:spcBef>
              <a:spcAft>
                <a:spcPts val="0"/>
              </a:spcAft>
              <a:buNone/>
            </a:pPr>
            <a:r>
              <a:rPr lang="en-US" sz="6400">
                <a:solidFill>
                  <a:schemeClr val="dk1"/>
                </a:solidFill>
              </a:rPr>
              <a:t>LOSA -- Land Open Systems Architecture</a:t>
            </a:r>
            <a:endParaRPr/>
          </a:p>
          <a:p>
            <a:pPr indent="0" lvl="0" marL="0" rtl="0" algn="l">
              <a:lnSpc>
                <a:spcPct val="120000"/>
              </a:lnSpc>
              <a:spcBef>
                <a:spcPts val="200"/>
              </a:spcBef>
              <a:spcAft>
                <a:spcPts val="0"/>
              </a:spcAft>
              <a:buNone/>
            </a:pPr>
            <a:r>
              <a:rPr lang="en-US" sz="5600">
                <a:solidFill>
                  <a:schemeClr val="dk1"/>
                </a:solidFill>
              </a:rPr>
              <a:t>The UK MoD GVA is part of LOSA and therefore requires the use of DDS</a:t>
            </a:r>
            <a:endParaRPr/>
          </a:p>
          <a:p>
            <a:pPr indent="0" lvl="0" marL="0" rtl="0" algn="l">
              <a:lnSpc>
                <a:spcPct val="120000"/>
              </a:lnSpc>
              <a:spcBef>
                <a:spcPts val="200"/>
              </a:spcBef>
              <a:spcAft>
                <a:spcPts val="0"/>
              </a:spcAft>
              <a:buNone/>
            </a:pPr>
            <a:r>
              <a:rPr lang="en-US" sz="5600">
                <a:solidFill>
                  <a:schemeClr val="dk1"/>
                </a:solidFill>
              </a:rPr>
              <a:t>https://ui.adsabs.harvard.edu/abs/2013SPIE.8742E..0CP/abstract</a:t>
            </a:r>
            <a:endParaRPr/>
          </a:p>
          <a:p>
            <a:pPr indent="0" lvl="0" marL="0" rtl="0" algn="l">
              <a:lnSpc>
                <a:spcPct val="120000"/>
              </a:lnSpc>
              <a:spcBef>
                <a:spcPts val="200"/>
              </a:spcBef>
              <a:spcAft>
                <a:spcPts val="0"/>
              </a:spcAft>
              <a:buNone/>
            </a:pPr>
            <a:r>
              <a:t/>
            </a:r>
            <a:endParaRPr sz="5600">
              <a:solidFill>
                <a:schemeClr val="dk1"/>
              </a:solidFill>
            </a:endParaRPr>
          </a:p>
          <a:p>
            <a:pPr indent="0" lvl="1" marL="457200" rtl="0" algn="l">
              <a:lnSpc>
                <a:spcPct val="120000"/>
              </a:lnSpc>
              <a:spcBef>
                <a:spcPts val="200"/>
              </a:spcBef>
              <a:spcAft>
                <a:spcPts val="0"/>
              </a:spcAft>
              <a:buNone/>
            </a:pPr>
            <a:r>
              <a:t/>
            </a:r>
            <a:endParaRPr sz="5600">
              <a:solidFill>
                <a:schemeClr val="dk1"/>
              </a:solidFill>
            </a:endParaRPr>
          </a:p>
          <a:p>
            <a:pPr indent="0" lvl="0" marL="0" rtl="0" algn="l">
              <a:lnSpc>
                <a:spcPct val="120000"/>
              </a:lnSpc>
              <a:spcBef>
                <a:spcPts val="200"/>
              </a:spcBef>
              <a:spcAft>
                <a:spcPts val="0"/>
              </a:spcAft>
              <a:buNone/>
            </a:pPr>
            <a:r>
              <a:rPr lang="en-US" sz="6400">
                <a:solidFill>
                  <a:schemeClr val="dk1"/>
                </a:solidFill>
              </a:rPr>
              <a:t>MOCU -- Multi-Robot Operator Control Unit</a:t>
            </a:r>
            <a:endParaRPr/>
          </a:p>
          <a:p>
            <a:pPr indent="0" lvl="0" marL="0" rtl="0" algn="l">
              <a:lnSpc>
                <a:spcPct val="120000"/>
              </a:lnSpc>
              <a:spcBef>
                <a:spcPts val="200"/>
              </a:spcBef>
              <a:spcAft>
                <a:spcPts val="0"/>
              </a:spcAft>
              <a:buNone/>
            </a:pPr>
            <a:r>
              <a:rPr lang="en-US" sz="6000">
                <a:solidFill>
                  <a:schemeClr val="dk1"/>
                </a:solidFill>
              </a:rPr>
              <a:t>Connext DDS is used as the connectivity framework in MOCU</a:t>
            </a:r>
            <a:endParaRPr/>
          </a:p>
          <a:p>
            <a:pPr indent="0" lvl="0" marL="0" rtl="0" algn="l">
              <a:lnSpc>
                <a:spcPct val="120000"/>
              </a:lnSpc>
              <a:spcBef>
                <a:spcPts val="200"/>
              </a:spcBef>
              <a:spcAft>
                <a:spcPts val="0"/>
              </a:spcAft>
              <a:buNone/>
            </a:pPr>
            <a:r>
              <a:rPr lang="en-US" sz="6000">
                <a:solidFill>
                  <a:schemeClr val="dk1"/>
                </a:solidFill>
              </a:rPr>
              <a:t>https://apps.dtic.mil/sti/citations/ADA449450</a:t>
            </a:r>
            <a:endParaRPr/>
          </a:p>
          <a:p>
            <a:pPr indent="0" lvl="1" marL="457200" rtl="0" algn="l">
              <a:lnSpc>
                <a:spcPct val="120000"/>
              </a:lnSpc>
              <a:spcBef>
                <a:spcPts val="200"/>
              </a:spcBef>
              <a:spcAft>
                <a:spcPts val="0"/>
              </a:spcAft>
              <a:buNone/>
            </a:pPr>
            <a:r>
              <a:t/>
            </a:r>
            <a:endParaRPr sz="6000">
              <a:solidFill>
                <a:schemeClr val="dk1"/>
              </a:solidFill>
            </a:endParaRPr>
          </a:p>
          <a:p>
            <a:pPr indent="0" lvl="1" marL="457200" rtl="0" algn="l">
              <a:lnSpc>
                <a:spcPct val="120000"/>
              </a:lnSpc>
              <a:spcBef>
                <a:spcPts val="200"/>
              </a:spcBef>
              <a:spcAft>
                <a:spcPts val="0"/>
              </a:spcAft>
              <a:buNone/>
            </a:pPr>
            <a:r>
              <a:t/>
            </a:r>
            <a:endParaRPr sz="6000">
              <a:solidFill>
                <a:schemeClr val="dk1"/>
              </a:solidFill>
            </a:endParaRPr>
          </a:p>
          <a:p>
            <a:pPr indent="0" lvl="0" marL="0" rtl="0" algn="l">
              <a:lnSpc>
                <a:spcPct val="100000"/>
              </a:lnSpc>
              <a:spcBef>
                <a:spcPts val="200"/>
              </a:spcBef>
              <a:spcAft>
                <a:spcPts val="0"/>
              </a:spcAft>
              <a:buNone/>
            </a:pPr>
            <a:r>
              <a:rPr lang="en-US" sz="1600">
                <a:solidFill>
                  <a:schemeClr val="dk1"/>
                </a:solidFill>
              </a:rPr>
              <a:t>NGVA -- NATO Generic Vehicle Architecture</a:t>
            </a:r>
            <a:endParaRPr/>
          </a:p>
          <a:p>
            <a:pPr indent="0" lvl="0" marL="0" rtl="0" algn="l">
              <a:lnSpc>
                <a:spcPct val="100000"/>
              </a:lnSpc>
              <a:spcBef>
                <a:spcPts val="200"/>
              </a:spcBef>
              <a:spcAft>
                <a:spcPts val="0"/>
              </a:spcAft>
              <a:buNone/>
            </a:pPr>
            <a:r>
              <a:rPr lang="en-US" sz="1400">
                <a:solidFill>
                  <a:schemeClr val="dk1"/>
                </a:solidFill>
              </a:rPr>
              <a:t>The NATO version of the GVA (NGVA) standard (STANAG 4754) requires DDS</a:t>
            </a:r>
            <a:endParaRPr/>
          </a:p>
          <a:p>
            <a:pPr indent="0" lvl="0" marL="0" rtl="0" algn="l">
              <a:lnSpc>
                <a:spcPct val="100000"/>
              </a:lnSpc>
              <a:spcBef>
                <a:spcPts val="200"/>
              </a:spcBef>
              <a:spcAft>
                <a:spcPts val="0"/>
              </a:spcAft>
              <a:buNone/>
            </a:pPr>
            <a:r>
              <a:rPr lang="en-US" sz="1400">
                <a:solidFill>
                  <a:schemeClr val="dk1"/>
                </a:solidFill>
              </a:rPr>
              <a:t>https://www.natogva.org/</a:t>
            </a:r>
            <a:endParaRPr/>
          </a:p>
          <a:p>
            <a:pPr indent="0" lvl="0" marL="0" rtl="0" algn="l">
              <a:lnSpc>
                <a:spcPct val="120000"/>
              </a:lnSpc>
              <a:spcBef>
                <a:spcPts val="200"/>
              </a:spcBef>
              <a:spcAft>
                <a:spcPts val="0"/>
              </a:spcAft>
              <a:buNone/>
            </a:pPr>
            <a:r>
              <a:t/>
            </a:r>
            <a:endParaRPr sz="6400">
              <a:solidFill>
                <a:schemeClr val="dk1"/>
              </a:solidFill>
            </a:endParaRPr>
          </a:p>
          <a:p>
            <a:pPr indent="0" lvl="0" marL="0" rtl="0" algn="l">
              <a:lnSpc>
                <a:spcPct val="120000"/>
              </a:lnSpc>
              <a:spcBef>
                <a:spcPts val="200"/>
              </a:spcBef>
              <a:spcAft>
                <a:spcPts val="0"/>
              </a:spcAft>
              <a:buNone/>
            </a:pPr>
            <a:r>
              <a:t/>
            </a:r>
            <a:endParaRPr sz="6400">
              <a:solidFill>
                <a:schemeClr val="dk1"/>
              </a:solidFill>
            </a:endParaRPr>
          </a:p>
          <a:p>
            <a:pPr indent="0" lvl="0" marL="0" rtl="0" algn="l">
              <a:lnSpc>
                <a:spcPct val="120000"/>
              </a:lnSpc>
              <a:spcBef>
                <a:spcPts val="200"/>
              </a:spcBef>
              <a:spcAft>
                <a:spcPts val="0"/>
              </a:spcAft>
              <a:buNone/>
            </a:pPr>
            <a:r>
              <a:rPr lang="en-US" sz="6400">
                <a:solidFill>
                  <a:schemeClr val="dk1"/>
                </a:solidFill>
              </a:rPr>
              <a:t>NOA – Navy Open Architecture</a:t>
            </a:r>
            <a:endParaRPr/>
          </a:p>
          <a:p>
            <a:pPr indent="0" lvl="0" marL="0" rtl="0" algn="l">
              <a:lnSpc>
                <a:spcPct val="120000"/>
              </a:lnSpc>
              <a:spcBef>
                <a:spcPts val="200"/>
              </a:spcBef>
              <a:spcAft>
                <a:spcPts val="0"/>
              </a:spcAft>
              <a:buNone/>
            </a:pPr>
            <a:r>
              <a:rPr lang="en-US" sz="6400">
                <a:solidFill>
                  <a:schemeClr val="dk1"/>
                </a:solidFill>
              </a:rPr>
              <a:t>https://www.usni.org/magazines/proceedings/2010/june/naval-systems-open-architecture-versatility-through-flexibility</a:t>
            </a:r>
            <a:endParaRPr/>
          </a:p>
          <a:p>
            <a:pPr indent="0" lvl="0" marL="0" rtl="0" algn="l">
              <a:lnSpc>
                <a:spcPct val="120000"/>
              </a:lnSpc>
              <a:spcBef>
                <a:spcPts val="200"/>
              </a:spcBef>
              <a:spcAft>
                <a:spcPts val="0"/>
              </a:spcAft>
              <a:buNone/>
            </a:pPr>
            <a:r>
              <a:t/>
            </a:r>
            <a:endParaRPr sz="1400">
              <a:solidFill>
                <a:schemeClr val="dk1"/>
              </a:solidFill>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600">
                <a:solidFill>
                  <a:schemeClr val="dk1"/>
                </a:solidFill>
              </a:rPr>
              <a:t>OMS -- USAF Open Mission Systems</a:t>
            </a:r>
            <a:endParaRPr/>
          </a:p>
          <a:p>
            <a:pPr indent="0" lvl="0" marL="0" rtl="0" algn="l">
              <a:lnSpc>
                <a:spcPct val="100000"/>
              </a:lnSpc>
              <a:spcBef>
                <a:spcPts val="200"/>
              </a:spcBef>
              <a:spcAft>
                <a:spcPts val="0"/>
              </a:spcAft>
              <a:buNone/>
            </a:pPr>
            <a:r>
              <a:rPr lang="en-US" sz="1400">
                <a:solidFill>
                  <a:schemeClr val="dk1"/>
                </a:solidFill>
              </a:rPr>
              <a:t>DDS is a supported publish/subscribe protocol in the Critical Abstraction Layer (CAL)</a:t>
            </a:r>
            <a:endParaRPr/>
          </a:p>
          <a:p>
            <a:pPr indent="0" lvl="0" marL="0" rtl="0" algn="l">
              <a:lnSpc>
                <a:spcPct val="100000"/>
              </a:lnSpc>
              <a:spcBef>
                <a:spcPts val="200"/>
              </a:spcBef>
              <a:spcAft>
                <a:spcPts val="0"/>
              </a:spcAft>
              <a:buNone/>
            </a:pPr>
            <a:r>
              <a:rPr lang="en-US" sz="1400">
                <a:solidFill>
                  <a:schemeClr val="dk1"/>
                </a:solidFill>
              </a:rPr>
              <a:t>https://www.vdl.afrl.af.mil/programs/oam/oms.php</a:t>
            </a:r>
            <a:endParaRPr/>
          </a:p>
          <a:p>
            <a:pPr indent="0" lvl="0" marL="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400">
                <a:solidFill>
                  <a:schemeClr val="dk1"/>
                </a:solidFill>
              </a:rPr>
              <a:t>ROS2 -- </a:t>
            </a:r>
            <a:r>
              <a:rPr lang="en-US" sz="1600">
                <a:solidFill>
                  <a:schemeClr val="dk1"/>
                </a:solidFill>
              </a:rPr>
              <a:t>Open Robotics Robotic Operation System V2 (ROS2 / ROS-Military)</a:t>
            </a:r>
            <a:endParaRPr/>
          </a:p>
          <a:p>
            <a:pPr indent="0" lvl="0" marL="0" rtl="0" algn="l">
              <a:lnSpc>
                <a:spcPct val="100000"/>
              </a:lnSpc>
              <a:spcBef>
                <a:spcPts val="200"/>
              </a:spcBef>
              <a:spcAft>
                <a:spcPts val="0"/>
              </a:spcAft>
              <a:buNone/>
            </a:pPr>
            <a:r>
              <a:rPr lang="en-US" sz="1400">
                <a:solidFill>
                  <a:schemeClr val="dk1"/>
                </a:solidFill>
              </a:rPr>
              <a:t>ROS2 is built on top of DDS as a connectivity framework, with RTI Connext DDS as an option</a:t>
            </a:r>
            <a:endParaRPr/>
          </a:p>
          <a:p>
            <a:pPr indent="0" lvl="0" marL="0" rtl="0" algn="l">
              <a:lnSpc>
                <a:spcPct val="100000"/>
              </a:lnSpc>
              <a:spcBef>
                <a:spcPts val="200"/>
              </a:spcBef>
              <a:spcAft>
                <a:spcPts val="0"/>
              </a:spcAft>
              <a:buNone/>
            </a:pPr>
            <a:r>
              <a:rPr lang="en-US" sz="1400">
                <a:solidFill>
                  <a:schemeClr val="dk1"/>
                </a:solidFill>
              </a:rPr>
              <a:t>ROS-Military (ROS-M) is built on top of ROS2</a:t>
            </a:r>
            <a:endParaRPr/>
          </a:p>
          <a:p>
            <a:pPr indent="0" lvl="0" marL="0" rtl="0" algn="l">
              <a:lnSpc>
                <a:spcPct val="100000"/>
              </a:lnSpc>
              <a:spcBef>
                <a:spcPts val="200"/>
              </a:spcBef>
              <a:spcAft>
                <a:spcPts val="0"/>
              </a:spcAft>
              <a:buNone/>
            </a:pPr>
            <a:r>
              <a:rPr lang="en-US" sz="1400">
                <a:solidFill>
                  <a:schemeClr val="dk1"/>
                </a:solidFill>
              </a:rPr>
              <a:t>https://www.ros.org/</a:t>
            </a:r>
            <a:endParaRPr/>
          </a:p>
          <a:p>
            <a:pPr indent="0" lvl="0" marL="0" rtl="0" algn="l">
              <a:lnSpc>
                <a:spcPct val="100000"/>
              </a:lnSpc>
              <a:spcBef>
                <a:spcPts val="200"/>
              </a:spcBef>
              <a:spcAft>
                <a:spcPts val="0"/>
              </a:spcAft>
              <a:buNone/>
            </a:pPr>
            <a:r>
              <a:t/>
            </a:r>
            <a:endParaRPr sz="1400">
              <a:solidFill>
                <a:schemeClr val="dk1"/>
              </a:solidFill>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600">
                <a:solidFill>
                  <a:schemeClr val="dk1"/>
                </a:solidFill>
              </a:rPr>
              <a:t>SOSA -- Sensor Open Systems Architecture</a:t>
            </a:r>
            <a:endParaRPr/>
          </a:p>
          <a:p>
            <a:pPr indent="0" lvl="0" marL="0" rtl="0" algn="l">
              <a:lnSpc>
                <a:spcPct val="100000"/>
              </a:lnSpc>
              <a:spcBef>
                <a:spcPts val="200"/>
              </a:spcBef>
              <a:spcAft>
                <a:spcPts val="0"/>
              </a:spcAft>
              <a:buNone/>
            </a:pPr>
            <a:r>
              <a:rPr lang="en-US" sz="1400">
                <a:solidFill>
                  <a:schemeClr val="dk1"/>
                </a:solidFill>
              </a:rPr>
              <a:t>RTI is an Open Group SOSA DDS/RTPS is a SOSA Interaction Binding</a:t>
            </a:r>
            <a:endParaRPr/>
          </a:p>
          <a:p>
            <a:pPr indent="0" lvl="0" marL="0" rtl="0" algn="l">
              <a:lnSpc>
                <a:spcPct val="100000"/>
              </a:lnSpc>
              <a:spcBef>
                <a:spcPts val="200"/>
              </a:spcBef>
              <a:spcAft>
                <a:spcPts val="0"/>
              </a:spcAft>
              <a:buNone/>
            </a:pPr>
            <a:r>
              <a:rPr lang="en-US" sz="1400">
                <a:solidFill>
                  <a:schemeClr val="dk1"/>
                </a:solidFill>
              </a:rPr>
              <a:t>https://www.opengroup.org/sosa</a:t>
            </a:r>
            <a:endParaRPr/>
          </a:p>
          <a:p>
            <a:pPr indent="0" lvl="0" marL="0" rtl="0" algn="l">
              <a:lnSpc>
                <a:spcPct val="100000"/>
              </a:lnSpc>
              <a:spcBef>
                <a:spcPts val="200"/>
              </a:spcBef>
              <a:spcAft>
                <a:spcPts val="0"/>
              </a:spcAft>
              <a:buNone/>
            </a:pPr>
            <a:r>
              <a:t/>
            </a:r>
            <a:endParaRPr sz="1400">
              <a:solidFill>
                <a:schemeClr val="dk1"/>
              </a:solidFill>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600">
                <a:solidFill>
                  <a:schemeClr val="dk1"/>
                </a:solidFill>
              </a:rPr>
              <a:t>TMSC -- Tactical Microgrid Standards Consortium</a:t>
            </a:r>
            <a:endParaRPr/>
          </a:p>
          <a:p>
            <a:pPr indent="0" lvl="0" marL="0" rtl="0" algn="l">
              <a:lnSpc>
                <a:spcPct val="100000"/>
              </a:lnSpc>
              <a:spcBef>
                <a:spcPts val="200"/>
              </a:spcBef>
              <a:spcAft>
                <a:spcPts val="0"/>
              </a:spcAft>
              <a:buNone/>
            </a:pPr>
            <a:r>
              <a:rPr lang="en-US" sz="1400">
                <a:solidFill>
                  <a:schemeClr val="dk1"/>
                </a:solidFill>
              </a:rPr>
              <a:t>TMSC requires DDS for communication</a:t>
            </a:r>
            <a:endParaRPr/>
          </a:p>
          <a:p>
            <a:pPr indent="0" lvl="0" marL="0" rtl="0" algn="l">
              <a:lnSpc>
                <a:spcPct val="100000"/>
              </a:lnSpc>
              <a:spcBef>
                <a:spcPts val="200"/>
              </a:spcBef>
              <a:spcAft>
                <a:spcPts val="0"/>
              </a:spcAft>
              <a:buNone/>
            </a:pPr>
            <a:r>
              <a:rPr lang="en-US" sz="1400">
                <a:solidFill>
                  <a:schemeClr val="dk1"/>
                </a:solidFill>
              </a:rPr>
              <a:t>https://www.nationalacademies.org/documents/embed/link/LF2255DA3DD1C41C0A42D3BEF0989ACAECE3053A6A9B/file/D75F0F083ECEDF19C44CADF56755799FF6216E08625F?noSaveAs=1</a:t>
            </a:r>
            <a:endParaRPr/>
          </a:p>
          <a:p>
            <a:pPr indent="0" lvl="0" marL="0" rtl="0" algn="l">
              <a:lnSpc>
                <a:spcPct val="100000"/>
              </a:lnSpc>
              <a:spcBef>
                <a:spcPts val="200"/>
              </a:spcBef>
              <a:spcAft>
                <a:spcPts val="0"/>
              </a:spcAft>
              <a:buNone/>
            </a:pPr>
            <a:r>
              <a:t/>
            </a:r>
            <a:endParaRPr sz="1400">
              <a:solidFill>
                <a:schemeClr val="dk1"/>
              </a:solidFill>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600" u="none">
                <a:solidFill>
                  <a:schemeClr val="dk1"/>
                </a:solidFill>
              </a:rPr>
              <a:t>UMAA -- Unmanned </a:t>
            </a:r>
            <a:r>
              <a:rPr lang="en-US" sz="1600">
                <a:solidFill>
                  <a:schemeClr val="dk1"/>
                </a:solidFill>
              </a:rPr>
              <a:t>Maritime Autonomy Architecture</a:t>
            </a:r>
            <a:endParaRPr/>
          </a:p>
          <a:p>
            <a:pPr indent="0" lvl="0" marL="0" rtl="0" algn="l">
              <a:lnSpc>
                <a:spcPct val="100000"/>
              </a:lnSpc>
              <a:spcBef>
                <a:spcPts val="200"/>
              </a:spcBef>
              <a:spcAft>
                <a:spcPts val="0"/>
              </a:spcAft>
              <a:buNone/>
            </a:pPr>
            <a:r>
              <a:rPr lang="en-US" sz="1400">
                <a:solidFill>
                  <a:schemeClr val="dk1"/>
                </a:solidFill>
              </a:rPr>
              <a:t>DDS is a supported transport protocol</a:t>
            </a:r>
            <a:endParaRPr/>
          </a:p>
          <a:p>
            <a:pPr indent="0" lvl="0" marL="0" rtl="0" algn="l">
              <a:lnSpc>
                <a:spcPct val="100000"/>
              </a:lnSpc>
              <a:spcBef>
                <a:spcPts val="200"/>
              </a:spcBef>
              <a:spcAft>
                <a:spcPts val="0"/>
              </a:spcAft>
              <a:buNone/>
            </a:pPr>
            <a:r>
              <a:rPr lang="en-US" sz="1400">
                <a:solidFill>
                  <a:schemeClr val="dk1"/>
                </a:solidFill>
              </a:rPr>
              <a:t>https://www.dsp.dla.mil/Portals/26/Documents/Conference/2020-StateofDSPConf_Rothgeb.pdf?ver=lofexQym-3TE8qM4Tkqn6w%3D%3D</a:t>
            </a:r>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t/>
            </a:r>
            <a:endParaRPr sz="1600">
              <a:solidFill>
                <a:schemeClr val="dk1"/>
              </a:solidFill>
            </a:endParaRPr>
          </a:p>
          <a:p>
            <a:pPr indent="0" lvl="0" marL="0" rtl="0" algn="l">
              <a:lnSpc>
                <a:spcPct val="100000"/>
              </a:lnSpc>
              <a:spcBef>
                <a:spcPts val="200"/>
              </a:spcBef>
              <a:spcAft>
                <a:spcPts val="0"/>
              </a:spcAft>
              <a:buNone/>
            </a:pPr>
            <a:r>
              <a:rPr lang="en-US" sz="1600">
                <a:solidFill>
                  <a:schemeClr val="dk1"/>
                </a:solidFill>
              </a:rPr>
              <a:t>UCS -- Unmanned Systems (UxS) Control Segment Architecture</a:t>
            </a:r>
            <a:endParaRPr/>
          </a:p>
          <a:p>
            <a:pPr indent="0" lvl="0" marL="0" rtl="0" algn="l">
              <a:lnSpc>
                <a:spcPct val="100000"/>
              </a:lnSpc>
              <a:spcBef>
                <a:spcPts val="200"/>
              </a:spcBef>
              <a:spcAft>
                <a:spcPts val="0"/>
              </a:spcAft>
              <a:buNone/>
            </a:pPr>
            <a:r>
              <a:rPr lang="en-US" sz="1400">
                <a:solidFill>
                  <a:schemeClr val="dk1"/>
                </a:solidFill>
              </a:rPr>
              <a:t>The UCS Architecture supports DDS. Most UCS implementations use DDS</a:t>
            </a:r>
            <a:endParaRPr/>
          </a:p>
          <a:p>
            <a:pPr indent="0" lvl="0" marL="0" rtl="0" algn="l">
              <a:lnSpc>
                <a:spcPct val="100000"/>
              </a:lnSpc>
              <a:spcBef>
                <a:spcPts val="200"/>
              </a:spcBef>
              <a:spcAft>
                <a:spcPts val="0"/>
              </a:spcAft>
              <a:buNone/>
            </a:pPr>
            <a:r>
              <a:rPr lang="en-US" sz="1400">
                <a:solidFill>
                  <a:schemeClr val="dk1"/>
                </a:solidFill>
              </a:rPr>
              <a:t>https://www.sae.org/standards/content/as6512b/</a:t>
            </a:r>
            <a:endParaRPr/>
          </a:p>
          <a:p>
            <a:pPr indent="0" lvl="1" marL="45720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t/>
            </a:r>
            <a:endParaRPr sz="1400">
              <a:solidFill>
                <a:schemeClr val="dk1"/>
              </a:solidFill>
            </a:endParaRPr>
          </a:p>
          <a:p>
            <a:pPr indent="0" lvl="0" marL="0" rtl="0" algn="l">
              <a:lnSpc>
                <a:spcPct val="100000"/>
              </a:lnSpc>
              <a:spcBef>
                <a:spcPts val="200"/>
              </a:spcBef>
              <a:spcAft>
                <a:spcPts val="0"/>
              </a:spcAft>
              <a:buNone/>
            </a:pPr>
            <a:r>
              <a:rPr lang="en-US" sz="1600">
                <a:solidFill>
                  <a:schemeClr val="dk1"/>
                </a:solidFill>
              </a:rPr>
              <a:t>More…</a:t>
            </a:r>
            <a:endParaRPr/>
          </a:p>
          <a:p>
            <a:pPr indent="0" lvl="0" marL="0" rtl="0" algn="l">
              <a:lnSpc>
                <a:spcPct val="120000"/>
              </a:lnSpc>
              <a:spcBef>
                <a:spcPts val="200"/>
              </a:spcBef>
              <a:spcAft>
                <a:spcPts val="0"/>
              </a:spcAft>
              <a:buNone/>
            </a:pPr>
            <a:r>
              <a:t/>
            </a:r>
            <a:endParaRPr sz="6400">
              <a:solidFill>
                <a:schemeClr val="dk1"/>
              </a:solidFill>
            </a:endParaRPr>
          </a:p>
          <a:p>
            <a:pPr indent="0" lvl="0" marL="0" rtl="0" algn="l">
              <a:spcBef>
                <a:spcPts val="0"/>
              </a:spcBef>
              <a:spcAft>
                <a:spcPts val="0"/>
              </a:spcAft>
              <a:buNone/>
            </a:pPr>
            <a:r>
              <a:t/>
            </a:r>
            <a:endParaRPr/>
          </a:p>
        </p:txBody>
      </p:sp>
      <p:sp>
        <p:nvSpPr>
          <p:cNvPr id="368" name="Google Shape;36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10:00 Any questions so far?</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Now I will start with the overview of the concepts behind the DDS standard.</a:t>
            </a:r>
            <a:endParaRPr/>
          </a:p>
          <a:p>
            <a:pPr indent="0" lvl="0" marL="0" rtl="0" algn="l">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What was DDS designed for?</a:t>
            </a:r>
            <a:endParaRPr/>
          </a:p>
          <a:p>
            <a:pPr indent="0" lvl="0" marL="0" rtl="0" algn="l">
              <a:spcBef>
                <a:spcPts val="0"/>
              </a:spcBef>
              <a:spcAft>
                <a:spcPts val="0"/>
              </a:spcAft>
              <a:buClr>
                <a:schemeClr val="dk1"/>
              </a:buClr>
              <a:buSzPts val="1200"/>
              <a:buFont typeface="Calibri"/>
              <a:buNone/>
            </a:pPr>
            <a:r>
              <a:rPr lang="en-US"/>
              <a:t>Distributed real time systems.</a:t>
            </a:r>
            <a:endParaRPr/>
          </a:p>
        </p:txBody>
      </p:sp>
      <p:sp>
        <p:nvSpPr>
          <p:cNvPr id="398" name="Google Shape;39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111111"/>
              </a:buClr>
              <a:buSzPts val="1800"/>
              <a:buFont typeface="Calibri"/>
              <a:buChar char="●"/>
            </a:pPr>
            <a:r>
              <a:rPr lang="en-US" sz="1800">
                <a:solidFill>
                  <a:srgbClr val="CC0000"/>
                </a:solidFill>
                <a:latin typeface="Calibri"/>
                <a:ea typeface="Calibri"/>
                <a:cs typeface="Calibri"/>
                <a:sym typeface="Calibri"/>
              </a:rPr>
              <a:t>Increased complexity of software to address consolidation of sub-systems</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rgbClr val="111111"/>
              </a:buClr>
              <a:buSzPts val="1800"/>
              <a:buFont typeface="Calibri"/>
              <a:buChar char="●"/>
            </a:pPr>
            <a:r>
              <a:rPr lang="en-US" sz="1800">
                <a:solidFill>
                  <a:schemeClr val="dk1"/>
                </a:solidFill>
                <a:latin typeface="Calibri"/>
                <a:ea typeface="Calibri"/>
                <a:cs typeface="Calibri"/>
                <a:sym typeface="Calibri"/>
              </a:rPr>
              <a:t>Standards-based interfaces (ARINC 653) Removed this</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rgbClr val="111111"/>
              </a:buClr>
              <a:buSzPts val="1800"/>
              <a:buFont typeface="Calibri"/>
              <a:buChar char="●"/>
            </a:pPr>
            <a:r>
              <a:rPr lang="en-US" sz="1800">
                <a:solidFill>
                  <a:schemeClr val="dk1"/>
                </a:solidFill>
                <a:latin typeface="Calibri"/>
                <a:ea typeface="Calibri"/>
                <a:cs typeface="Calibri"/>
                <a:sym typeface="Calibri"/>
              </a:rPr>
              <a:t>Reduced SWaP footprint</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rgbClr val="111111"/>
              </a:buClr>
              <a:buSzPts val="1800"/>
              <a:buFont typeface="Calibri"/>
              <a:buChar char="●"/>
            </a:pPr>
            <a:r>
              <a:rPr lang="en-US" sz="1800">
                <a:solidFill>
                  <a:schemeClr val="dk1"/>
                </a:solidFill>
                <a:latin typeface="Calibri"/>
                <a:ea typeface="Calibri"/>
                <a:cs typeface="Calibri"/>
                <a:sym typeface="Calibri"/>
              </a:rPr>
              <a:t>Promotes modular, portable, and reuse of software </a:t>
            </a:r>
            <a:endParaRPr sz="18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800">
              <a:solidFill>
                <a:srgbClr val="CC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10:00 Any questions so far?</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Now I will start with the overview of the concepts behind the DDS standard.</a:t>
            </a:r>
            <a:endParaRPr/>
          </a:p>
          <a:p>
            <a:pPr indent="0" lvl="0" marL="0" rtl="0" algn="l">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What was DDS designed for?</a:t>
            </a:r>
            <a:endParaRPr/>
          </a:p>
          <a:p>
            <a:pPr indent="0" lvl="0" marL="0" rtl="0" algn="l">
              <a:spcBef>
                <a:spcPts val="0"/>
              </a:spcBef>
              <a:spcAft>
                <a:spcPts val="0"/>
              </a:spcAft>
              <a:buClr>
                <a:schemeClr val="dk1"/>
              </a:buClr>
              <a:buSzPts val="1200"/>
              <a:buFont typeface="Calibri"/>
              <a:buNone/>
            </a:pPr>
            <a:r>
              <a:rPr lang="en-US"/>
              <a:t>Distributed real time systems.</a:t>
            </a:r>
            <a:endParaRPr/>
          </a:p>
        </p:txBody>
      </p:sp>
      <p:sp>
        <p:nvSpPr>
          <p:cNvPr id="440" name="Google Shape;44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DB: What is a database and why is it so successful?</a:t>
            </a:r>
            <a:endParaRPr/>
          </a:p>
          <a:p>
            <a:pPr indent="-171450" lvl="0" marL="171450" rtl="0" algn="l">
              <a:spcBef>
                <a:spcPts val="0"/>
              </a:spcBef>
              <a:spcAft>
                <a:spcPts val="0"/>
              </a:spcAft>
              <a:buClr>
                <a:schemeClr val="dk1"/>
              </a:buClr>
              <a:buSzPts val="1200"/>
              <a:buFont typeface="Calibri"/>
              <a:buChar char="-"/>
            </a:pPr>
            <a:r>
              <a:rPr lang="en-US"/>
              <a:t>Slower than raw data =&gt; still successful</a:t>
            </a:r>
            <a:endParaRPr/>
          </a:p>
          <a:p>
            <a:pPr indent="-171450" lvl="0" marL="171450" marR="0" rtl="0" algn="l">
              <a:lnSpc>
                <a:spcPct val="100000"/>
              </a:lnSpc>
              <a:spcBef>
                <a:spcPts val="0"/>
              </a:spcBef>
              <a:spcAft>
                <a:spcPts val="0"/>
              </a:spcAft>
              <a:buClr>
                <a:srgbClr val="000000"/>
              </a:buClr>
              <a:buSzPts val="1400"/>
              <a:buFont typeface="Calibri"/>
              <a:buChar char="-"/>
            </a:pPr>
            <a:r>
              <a:rPr lang="en-US"/>
              <a:t>Robust design pattern:</a:t>
            </a:r>
            <a:endParaRPr/>
          </a:p>
          <a:p>
            <a:pPr indent="-171450" lvl="1" marL="628650" marR="0" rtl="0" algn="l">
              <a:lnSpc>
                <a:spcPct val="100000"/>
              </a:lnSpc>
              <a:spcBef>
                <a:spcPts val="0"/>
              </a:spcBef>
              <a:spcAft>
                <a:spcPts val="0"/>
              </a:spcAft>
              <a:buClr>
                <a:srgbClr val="000000"/>
              </a:buClr>
              <a:buSzPts val="1400"/>
              <a:buFont typeface="Calibri"/>
              <a:buChar char="-"/>
            </a:pPr>
            <a:r>
              <a:rPr b="1" lang="en-US"/>
              <a:t>Decoupling the </a:t>
            </a:r>
            <a:r>
              <a:rPr b="1" i="1" lang="en-US"/>
              <a:t>what</a:t>
            </a:r>
            <a:r>
              <a:rPr b="1" lang="en-US"/>
              <a:t> from the </a:t>
            </a:r>
            <a:r>
              <a:rPr b="1" i="1" lang="en-US"/>
              <a:t>how</a:t>
            </a:r>
            <a:endParaRPr/>
          </a:p>
          <a:p>
            <a:pPr indent="-171450" lvl="1" marL="628650" marR="0" rtl="0" algn="l">
              <a:lnSpc>
                <a:spcPct val="100000"/>
              </a:lnSpc>
              <a:spcBef>
                <a:spcPts val="0"/>
              </a:spcBef>
              <a:spcAft>
                <a:spcPts val="0"/>
              </a:spcAft>
              <a:buClr>
                <a:srgbClr val="000000"/>
              </a:buClr>
              <a:buSzPts val="1400"/>
              <a:buFont typeface="Calibri"/>
              <a:buChar char="-"/>
            </a:pPr>
            <a:r>
              <a:rPr lang="en-US"/>
              <a:t>Data + types is the smallest interface and (almost) never changes!</a:t>
            </a:r>
            <a:endParaRPr/>
          </a:p>
          <a:p>
            <a:pPr indent="-171450" lvl="2" marL="1085850" marR="0" rtl="0" algn="l">
              <a:lnSpc>
                <a:spcPct val="100000"/>
              </a:lnSpc>
              <a:spcBef>
                <a:spcPts val="0"/>
              </a:spcBef>
              <a:spcAft>
                <a:spcPts val="0"/>
              </a:spcAft>
              <a:buClr>
                <a:srgbClr val="000000"/>
              </a:buClr>
              <a:buSzPts val="1400"/>
              <a:buFont typeface="Calibri"/>
              <a:buChar char="-"/>
            </a:pPr>
            <a:r>
              <a:rPr lang="en-US"/>
              <a:t>Examples:</a:t>
            </a:r>
            <a:endParaRPr/>
          </a:p>
          <a:p>
            <a:pPr indent="-171450" lvl="3" marL="1543050" marR="0" rtl="0" algn="l">
              <a:lnSpc>
                <a:spcPct val="100000"/>
              </a:lnSpc>
              <a:spcBef>
                <a:spcPts val="0"/>
              </a:spcBef>
              <a:spcAft>
                <a:spcPts val="0"/>
              </a:spcAft>
              <a:buClr>
                <a:srgbClr val="000000"/>
              </a:buClr>
              <a:buSzPts val="1400"/>
              <a:buFont typeface="Calibri"/>
              <a:buChar char="-"/>
            </a:pPr>
            <a:r>
              <a:rPr lang="en-US"/>
              <a:t>Avionics: (Roll, Pitch, Yaw) (Position, Altitude, Air Speed)</a:t>
            </a:r>
            <a:endParaRPr/>
          </a:p>
          <a:p>
            <a:pPr indent="-171450" lvl="3" marL="1543050" marR="0" rtl="0" algn="l">
              <a:lnSpc>
                <a:spcPct val="100000"/>
              </a:lnSpc>
              <a:spcBef>
                <a:spcPts val="0"/>
              </a:spcBef>
              <a:spcAft>
                <a:spcPts val="0"/>
              </a:spcAft>
              <a:buClr>
                <a:srgbClr val="000000"/>
              </a:buClr>
              <a:buSzPts val="1400"/>
              <a:buFont typeface="Calibri"/>
              <a:buChar char="-"/>
            </a:pPr>
            <a:r>
              <a:rPr lang="en-US"/>
              <a:t>Navy: Position, Bearing, Speed.</a:t>
            </a:r>
            <a:endParaRPr/>
          </a:p>
          <a:p>
            <a:pPr indent="-171450" lvl="3" marL="1543050" marR="0" rtl="0" algn="l">
              <a:lnSpc>
                <a:spcPct val="100000"/>
              </a:lnSpc>
              <a:spcBef>
                <a:spcPts val="0"/>
              </a:spcBef>
              <a:spcAft>
                <a:spcPts val="0"/>
              </a:spcAft>
              <a:buClr>
                <a:srgbClr val="000000"/>
              </a:buClr>
              <a:buSzPts val="1400"/>
              <a:buFont typeface="Calibri"/>
              <a:buChar char="-"/>
            </a:pPr>
            <a:r>
              <a:rPr lang="en-US"/>
              <a:t>Medical: Pulse, Temperature, Blood pressure</a:t>
            </a:r>
            <a:endParaRPr/>
          </a:p>
          <a:p>
            <a:pPr indent="-171450" lvl="0" marL="171450" rtl="0" algn="l">
              <a:spcBef>
                <a:spcPts val="0"/>
              </a:spcBef>
              <a:spcAft>
                <a:spcPts val="0"/>
              </a:spcAft>
              <a:buClr>
                <a:schemeClr val="dk1"/>
              </a:buClr>
              <a:buSzPts val="1200"/>
              <a:buFont typeface="Calibri"/>
              <a:buChar char="-"/>
            </a:pPr>
            <a:r>
              <a:rPr lang="en-US"/>
              <a:t>Homogeneous API across a wide range of platforms and programming languages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Message-based systems are dependent on the ‘language’ : protocol, format, serialization.</a:t>
            </a:r>
            <a:endParaRPr/>
          </a:p>
          <a:p>
            <a:pPr indent="0" lvl="0" marL="0" marR="0" rtl="0" algn="l">
              <a:lnSpc>
                <a:spcPct val="100000"/>
              </a:lnSpc>
              <a:spcBef>
                <a:spcPts val="0"/>
              </a:spcBef>
              <a:spcAft>
                <a:spcPts val="0"/>
              </a:spcAft>
              <a:buClr>
                <a:srgbClr val="000000"/>
              </a:buClr>
              <a:buSzPts val="1400"/>
              <a:buFont typeface="Arial"/>
              <a:buNone/>
            </a:pPr>
            <a:r>
              <a:t/>
            </a:r>
            <a:endParaRPr/>
          </a:p>
          <a:p>
            <a:pPr indent="0" lvl="0" marL="0" rtl="0" algn="l">
              <a:spcBef>
                <a:spcPts val="0"/>
              </a:spcBef>
              <a:spcAft>
                <a:spcPts val="0"/>
              </a:spcAft>
              <a:buClr>
                <a:schemeClr val="dk1"/>
              </a:buClr>
              <a:buSzPts val="1200"/>
              <a:buFont typeface="Calibri"/>
              <a:buNone/>
            </a:pPr>
            <a:r>
              <a:t/>
            </a:r>
            <a:endParaRPr/>
          </a:p>
        </p:txBody>
      </p:sp>
      <p:sp>
        <p:nvSpPr>
          <p:cNvPr id="447" name="Google Shape;44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US"/>
              <a:t>50:00</a:t>
            </a:r>
            <a:endParaRPr/>
          </a:p>
        </p:txBody>
      </p:sp>
      <p:sp>
        <p:nvSpPr>
          <p:cNvPr id="471" name="Google Shape;471;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US"/>
              <a:t>Large data from cameras</a:t>
            </a:r>
            <a:endParaRPr/>
          </a:p>
          <a:p>
            <a:pPr indent="0" lvl="0" marL="0" rtl="0" algn="l">
              <a:lnSpc>
                <a:spcPct val="100000"/>
              </a:lnSpc>
              <a:spcBef>
                <a:spcPts val="0"/>
              </a:spcBef>
              <a:spcAft>
                <a:spcPts val="0"/>
              </a:spcAft>
              <a:buClr>
                <a:schemeClr val="dk1"/>
              </a:buClr>
              <a:buSzPts val="1400"/>
              <a:buFont typeface="Calibri"/>
              <a:buNone/>
            </a:pPr>
            <a:r>
              <a:rPr lang="en-US"/>
              <a:t>Control commands,</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US"/>
              <a:t>Without DDS:</a:t>
            </a:r>
            <a:endParaRPr/>
          </a:p>
          <a:p>
            <a:pPr indent="0" lvl="0" marL="0" rtl="0" algn="l">
              <a:lnSpc>
                <a:spcPct val="100000"/>
              </a:lnSpc>
              <a:spcBef>
                <a:spcPts val="0"/>
              </a:spcBef>
              <a:spcAft>
                <a:spcPts val="0"/>
              </a:spcAft>
              <a:buClr>
                <a:schemeClr val="dk1"/>
              </a:buClr>
              <a:buSzPts val="1400"/>
              <a:buFont typeface="Calibri"/>
              <a:buNone/>
            </a:pPr>
            <a:r>
              <a:rPr lang="en-US"/>
              <a:t>- Different dataflow requirements lead to different transports being used.</a:t>
            </a:r>
            <a:endParaRPr/>
          </a:p>
        </p:txBody>
      </p:sp>
      <p:sp>
        <p:nvSpPr>
          <p:cNvPr id="478" name="Google Shape;47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04" name="Google Shape;60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11" name="Google Shape;61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c88d0bc6f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20" name="Google Shape;620;g2c88d0bc6f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US"/>
              <a:t>50:00</a:t>
            </a:r>
            <a:endParaRPr/>
          </a:p>
        </p:txBody>
      </p:sp>
      <p:sp>
        <p:nvSpPr>
          <p:cNvPr id="634" name="Google Shape;634;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 name="Google Shape;64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41" name="Google Shape;64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61" name="Google Shape;66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8" name="Google Shape;838;p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US"/>
              <a:t>50:00</a:t>
            </a:r>
            <a:endParaRPr/>
          </a:p>
        </p:txBody>
      </p:sp>
      <p:sp>
        <p:nvSpPr>
          <p:cNvPr id="839" name="Google Shape;839;p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845" name="Google Shape;84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c5837e1c0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2" name="Google Shape;852;g2c5837e1c0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10:00 Any questions so far?</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Now I will start with the overview of the concepts behind the DDS standard.</a:t>
            </a:r>
            <a:endParaRPr/>
          </a:p>
          <a:p>
            <a:pPr indent="0" lvl="0" marL="0" rtl="0" algn="l">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What was DDS designed for?</a:t>
            </a:r>
            <a:endParaRPr/>
          </a:p>
          <a:p>
            <a:pPr indent="0" lvl="0" marL="0" rtl="0" algn="l">
              <a:spcBef>
                <a:spcPts val="0"/>
              </a:spcBef>
              <a:spcAft>
                <a:spcPts val="0"/>
              </a:spcAft>
              <a:buClr>
                <a:schemeClr val="dk1"/>
              </a:buClr>
              <a:buSzPts val="1200"/>
              <a:buFont typeface="Calibri"/>
              <a:buNone/>
            </a:pPr>
            <a:r>
              <a:rPr lang="en-US"/>
              <a:t>Distributed real time systems.</a:t>
            </a:r>
            <a:endParaRPr/>
          </a:p>
        </p:txBody>
      </p:sp>
      <p:sp>
        <p:nvSpPr>
          <p:cNvPr id="853" name="Google Shape;853;g2c5837e1c0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9.png"/><Relationship Id="rId13" Type="http://schemas.openxmlformats.org/officeDocument/2006/relationships/image" Target="../media/image11.png"/><Relationship Id="rId12"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2.png"/><Relationship Id="rId15" Type="http://schemas.openxmlformats.org/officeDocument/2006/relationships/image" Target="../media/image13.png"/><Relationship Id="rId14" Type="http://schemas.openxmlformats.org/officeDocument/2006/relationships/image" Target="../media/image14.png"/><Relationship Id="rId16"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4.png"/><Relationship Id="rId7" Type="http://schemas.openxmlformats.org/officeDocument/2006/relationships/image" Target="../media/image13.png"/><Relationship Id="rId8"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chart" Target="../charts/chart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line)">
  <p:cSld name="Title (1 line)">
    <p:spTree>
      <p:nvGrpSpPr>
        <p:cNvPr id="17" name="Shape 17"/>
        <p:cNvGrpSpPr/>
        <p:nvPr/>
      </p:nvGrpSpPr>
      <p:grpSpPr>
        <a:xfrm>
          <a:off x="0" y="0"/>
          <a:ext cx="0" cy="0"/>
          <a:chOff x="0" y="0"/>
          <a:chExt cx="0" cy="0"/>
        </a:xfrm>
      </p:grpSpPr>
      <p:pic>
        <p:nvPicPr>
          <p:cNvPr id="18" name="Google Shape;18;p2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9" name="Google Shape;19;p23"/>
          <p:cNvSpPr txBox="1"/>
          <p:nvPr>
            <p:ph type="ctrTitle"/>
          </p:nvPr>
        </p:nvSpPr>
        <p:spPr>
          <a:xfrm>
            <a:off x="902836" y="4191001"/>
            <a:ext cx="10199171" cy="90777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23"/>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 name="Google Shape;21;p23"/>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3"/>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24"/>
          <p:cNvSpPr/>
          <p:nvPr/>
        </p:nvSpPr>
        <p:spPr>
          <a:xfrm>
            <a:off x="257432" y="236518"/>
            <a:ext cx="11677135" cy="638844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rgbClr val="004C97"/>
                </a:solidFill>
                <a:latin typeface="Calibri"/>
                <a:ea typeface="Calibri"/>
                <a:cs typeface="Calibri"/>
                <a:sym typeface="Calibri"/>
              </a:rPr>
              <a:t> </a:t>
            </a:r>
            <a:endParaRPr/>
          </a:p>
        </p:txBody>
      </p:sp>
      <p:pic>
        <p:nvPicPr>
          <p:cNvPr id="25" name="Google Shape;25;p24"/>
          <p:cNvPicPr preferRelativeResize="0"/>
          <p:nvPr/>
        </p:nvPicPr>
        <p:blipFill rotWithShape="1">
          <a:blip r:embed="rId2">
            <a:alphaModFix amt="50000"/>
          </a:blip>
          <a:srcRect b="13575" l="12578" r="26541" t="23851"/>
          <a:stretch/>
        </p:blipFill>
        <p:spPr>
          <a:xfrm>
            <a:off x="3890471" y="236517"/>
            <a:ext cx="8044096" cy="6388444"/>
          </a:xfrm>
          <a:prstGeom prst="rect">
            <a:avLst/>
          </a:prstGeom>
          <a:noFill/>
          <a:ln>
            <a:noFill/>
          </a:ln>
        </p:spPr>
      </p:pic>
      <p:sp>
        <p:nvSpPr>
          <p:cNvPr id="26" name="Google Shape;26;p24"/>
          <p:cNvSpPr txBox="1"/>
          <p:nvPr>
            <p:ph type="title"/>
          </p:nvPr>
        </p:nvSpPr>
        <p:spPr>
          <a:xfrm>
            <a:off x="831850" y="1536193"/>
            <a:ext cx="10515600" cy="182659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alibri"/>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4"/>
          <p:cNvSpPr txBox="1"/>
          <p:nvPr>
            <p:ph idx="1" type="body"/>
          </p:nvPr>
        </p:nvSpPr>
        <p:spPr>
          <a:xfrm>
            <a:off x="831850" y="4062769"/>
            <a:ext cx="10515600" cy="121880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24"/>
          <p:cNvSpPr/>
          <p:nvPr/>
        </p:nvSpPr>
        <p:spPr>
          <a:xfrm>
            <a:off x="960592" y="3487257"/>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29" name="Google Shape;29;p24"/>
          <p:cNvPicPr preferRelativeResize="0"/>
          <p:nvPr/>
        </p:nvPicPr>
        <p:blipFill rotWithShape="1">
          <a:blip r:embed="rId3">
            <a:alphaModFix/>
          </a:blip>
          <a:srcRect b="0" l="0" r="0" t="0"/>
          <a:stretch/>
        </p:blipFill>
        <p:spPr>
          <a:xfrm>
            <a:off x="11283518" y="6008172"/>
            <a:ext cx="424013" cy="390001"/>
          </a:xfrm>
          <a:prstGeom prst="rect">
            <a:avLst/>
          </a:prstGeom>
          <a:noFill/>
          <a:ln>
            <a:noFill/>
          </a:ln>
        </p:spPr>
      </p:pic>
      <p:sp>
        <p:nvSpPr>
          <p:cNvPr id="30" name="Google Shape;30;p24"/>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Line Title and Content" type="obj">
  <p:cSld name="OBJECT">
    <p:spTree>
      <p:nvGrpSpPr>
        <p:cNvPr id="31" name="Shape 31"/>
        <p:cNvGrpSpPr/>
        <p:nvPr/>
      </p:nvGrpSpPr>
      <p:grpSpPr>
        <a:xfrm>
          <a:off x="0" y="0"/>
          <a:ext cx="0" cy="0"/>
          <a:chOff x="0" y="0"/>
          <a:chExt cx="0" cy="0"/>
        </a:xfrm>
      </p:grpSpPr>
      <p:sp>
        <p:nvSpPr>
          <p:cNvPr id="32" name="Google Shape;32;p25"/>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4400"/>
              <a:buFont typeface="Calibri"/>
              <a:buNone/>
              <a:defRPr b="1">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5"/>
          <p:cNvSpPr txBox="1"/>
          <p:nvPr>
            <p:ph idx="1" type="body"/>
          </p:nvPr>
        </p:nvSpPr>
        <p:spPr>
          <a:xfrm>
            <a:off x="838200" y="1498387"/>
            <a:ext cx="10515600" cy="450739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F3F3F"/>
              </a:buClr>
              <a:buSzPts val="3200"/>
              <a:buChar char="•"/>
              <a:defRPr sz="3200">
                <a:solidFill>
                  <a:srgbClr val="3F3F3F"/>
                </a:solidFill>
              </a:defRPr>
            </a:lvl1pPr>
            <a:lvl2pPr indent="-406400" lvl="1" marL="914400" algn="l">
              <a:lnSpc>
                <a:spcPct val="90000"/>
              </a:lnSpc>
              <a:spcBef>
                <a:spcPts val="500"/>
              </a:spcBef>
              <a:spcAft>
                <a:spcPts val="0"/>
              </a:spcAft>
              <a:buClr>
                <a:srgbClr val="3F3F3F"/>
              </a:buClr>
              <a:buSzPts val="2800"/>
              <a:buChar char="–"/>
              <a:defRPr sz="2800">
                <a:solidFill>
                  <a:srgbClr val="3F3F3F"/>
                </a:solidFill>
              </a:defRPr>
            </a:lvl2pPr>
            <a:lvl3pPr indent="-381000" lvl="2" marL="1371600" algn="l">
              <a:lnSpc>
                <a:spcPct val="90000"/>
              </a:lnSpc>
              <a:spcBef>
                <a:spcPts val="500"/>
              </a:spcBef>
              <a:spcAft>
                <a:spcPts val="0"/>
              </a:spcAft>
              <a:buClr>
                <a:srgbClr val="3F3F3F"/>
              </a:buClr>
              <a:buSzPts val="2400"/>
              <a:buChar char="•"/>
              <a:defRPr sz="2400">
                <a:solidFill>
                  <a:srgbClr val="3F3F3F"/>
                </a:solidFill>
              </a:defRPr>
            </a:lvl3pPr>
            <a:lvl4pPr indent="-355600" lvl="3" marL="1828800" algn="l">
              <a:lnSpc>
                <a:spcPct val="90000"/>
              </a:lnSpc>
              <a:spcBef>
                <a:spcPts val="500"/>
              </a:spcBef>
              <a:spcAft>
                <a:spcPts val="0"/>
              </a:spcAft>
              <a:buClr>
                <a:srgbClr val="3F3F3F"/>
              </a:buClr>
              <a:buSzPts val="2000"/>
              <a:buChar char="–"/>
              <a:defRPr sz="2000">
                <a:solidFill>
                  <a:srgbClr val="3F3F3F"/>
                </a:solidFill>
              </a:defRPr>
            </a:lvl4pPr>
            <a:lvl5pPr indent="-355600" lvl="4" marL="2286000" algn="l">
              <a:lnSpc>
                <a:spcPct val="90000"/>
              </a:lnSpc>
              <a:spcBef>
                <a:spcPts val="500"/>
              </a:spcBef>
              <a:spcAft>
                <a:spcPts val="0"/>
              </a:spcAft>
              <a:buClr>
                <a:srgbClr val="3F3F3F"/>
              </a:buClr>
              <a:buSzPts val="2000"/>
              <a:buChar char="»"/>
              <a:defRPr sz="2000">
                <a:solidFill>
                  <a:srgbClr val="3F3F3F"/>
                </a:solidFill>
              </a:defRPr>
            </a:lvl5pPr>
            <a:lvl6pPr indent="-342900" lvl="5" marL="2743200" algn="l">
              <a:lnSpc>
                <a:spcPct val="90000"/>
              </a:lnSpc>
              <a:spcBef>
                <a:spcPts val="500"/>
              </a:spcBef>
              <a:spcAft>
                <a:spcPts val="0"/>
              </a:spcAft>
              <a:buClr>
                <a:schemeClr val="dk2"/>
              </a:buClr>
              <a:buSzPts val="1800"/>
              <a:buChar char="•"/>
              <a:defRPr>
                <a:solidFill>
                  <a:schemeClr val="dk2"/>
                </a:solidFill>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5"/>
          <p:cNvSpPr/>
          <p:nvPr/>
        </p:nvSpPr>
        <p:spPr>
          <a:xfrm>
            <a:off x="960592" y="1051295"/>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5" name="Google Shape;35;p25"/>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 name="Shape 36"/>
        <p:cNvGrpSpPr/>
        <p:nvPr/>
      </p:nvGrpSpPr>
      <p:grpSpPr>
        <a:xfrm>
          <a:off x="0" y="0"/>
          <a:ext cx="0" cy="0"/>
          <a:chOff x="0" y="0"/>
          <a:chExt cx="0" cy="0"/>
        </a:xfrm>
      </p:grpSpPr>
      <p:sp>
        <p:nvSpPr>
          <p:cNvPr id="37" name="Google Shape;37;p26"/>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4400"/>
              <a:buFont typeface="Calibri"/>
              <a:buNone/>
              <a:defRPr b="1">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6"/>
          <p:cNvSpPr/>
          <p:nvPr/>
        </p:nvSpPr>
        <p:spPr>
          <a:xfrm>
            <a:off x="960592" y="1051295"/>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9" name="Google Shape;39;p26"/>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Line Title and Content">
  <p:cSld name="2-Line Title and Content">
    <p:spTree>
      <p:nvGrpSpPr>
        <p:cNvPr id="40" name="Shape 40"/>
        <p:cNvGrpSpPr/>
        <p:nvPr/>
      </p:nvGrpSpPr>
      <p:grpSpPr>
        <a:xfrm>
          <a:off x="0" y="0"/>
          <a:ext cx="0" cy="0"/>
          <a:chOff x="0" y="0"/>
          <a:chExt cx="0" cy="0"/>
        </a:xfrm>
      </p:grpSpPr>
      <p:sp>
        <p:nvSpPr>
          <p:cNvPr id="41" name="Google Shape;41;p27"/>
          <p:cNvSpPr txBox="1"/>
          <p:nvPr>
            <p:ph type="title"/>
          </p:nvPr>
        </p:nvSpPr>
        <p:spPr>
          <a:xfrm>
            <a:off x="838200" y="369083"/>
            <a:ext cx="10515600" cy="94033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3F3F3F"/>
              </a:buClr>
              <a:buSzPts val="3500"/>
              <a:buFont typeface="Calibri"/>
              <a:buNone/>
              <a:defRPr b="1" sz="35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 type="body"/>
          </p:nvPr>
        </p:nvSpPr>
        <p:spPr>
          <a:xfrm>
            <a:off x="838200" y="1893406"/>
            <a:ext cx="10515600" cy="4112371"/>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F3F3F"/>
              </a:buClr>
              <a:buSzPts val="3200"/>
              <a:buChar char="•"/>
              <a:defRPr sz="3200">
                <a:solidFill>
                  <a:srgbClr val="3F3F3F"/>
                </a:solidFill>
              </a:defRPr>
            </a:lvl1pPr>
            <a:lvl2pPr indent="-406400" lvl="1" marL="914400" algn="l">
              <a:lnSpc>
                <a:spcPct val="90000"/>
              </a:lnSpc>
              <a:spcBef>
                <a:spcPts val="500"/>
              </a:spcBef>
              <a:spcAft>
                <a:spcPts val="0"/>
              </a:spcAft>
              <a:buClr>
                <a:srgbClr val="3F3F3F"/>
              </a:buClr>
              <a:buSzPts val="2800"/>
              <a:buChar char="–"/>
              <a:defRPr sz="2800">
                <a:solidFill>
                  <a:srgbClr val="3F3F3F"/>
                </a:solidFill>
              </a:defRPr>
            </a:lvl2pPr>
            <a:lvl3pPr indent="-381000" lvl="2" marL="1371600" algn="l">
              <a:lnSpc>
                <a:spcPct val="90000"/>
              </a:lnSpc>
              <a:spcBef>
                <a:spcPts val="500"/>
              </a:spcBef>
              <a:spcAft>
                <a:spcPts val="0"/>
              </a:spcAft>
              <a:buClr>
                <a:srgbClr val="3F3F3F"/>
              </a:buClr>
              <a:buSzPts val="2400"/>
              <a:buChar char="•"/>
              <a:defRPr sz="2400">
                <a:solidFill>
                  <a:srgbClr val="3F3F3F"/>
                </a:solidFill>
              </a:defRPr>
            </a:lvl3pPr>
            <a:lvl4pPr indent="-355600" lvl="3" marL="1828800" algn="l">
              <a:lnSpc>
                <a:spcPct val="90000"/>
              </a:lnSpc>
              <a:spcBef>
                <a:spcPts val="500"/>
              </a:spcBef>
              <a:spcAft>
                <a:spcPts val="0"/>
              </a:spcAft>
              <a:buClr>
                <a:srgbClr val="3F3F3F"/>
              </a:buClr>
              <a:buSzPts val="2000"/>
              <a:buChar char="–"/>
              <a:defRPr sz="2000">
                <a:solidFill>
                  <a:srgbClr val="3F3F3F"/>
                </a:solidFill>
              </a:defRPr>
            </a:lvl4pPr>
            <a:lvl5pPr indent="-355600" lvl="4" marL="2286000" algn="l">
              <a:lnSpc>
                <a:spcPct val="90000"/>
              </a:lnSpc>
              <a:spcBef>
                <a:spcPts val="500"/>
              </a:spcBef>
              <a:spcAft>
                <a:spcPts val="0"/>
              </a:spcAft>
              <a:buClr>
                <a:srgbClr val="3F3F3F"/>
              </a:buClr>
              <a:buSzPts val="2000"/>
              <a:buChar char="»"/>
              <a:defRPr sz="2000">
                <a:solidFill>
                  <a:srgbClr val="3F3F3F"/>
                </a:solidFill>
              </a:defRPr>
            </a:lvl5pPr>
            <a:lvl6pPr indent="-342900" lvl="5" marL="2743200" algn="l">
              <a:lnSpc>
                <a:spcPct val="90000"/>
              </a:lnSpc>
              <a:spcBef>
                <a:spcPts val="500"/>
              </a:spcBef>
              <a:spcAft>
                <a:spcPts val="0"/>
              </a:spcAft>
              <a:buClr>
                <a:schemeClr val="dk2"/>
              </a:buClr>
              <a:buSzPts val="1800"/>
              <a:buChar char="•"/>
              <a:defRPr>
                <a:solidFill>
                  <a:schemeClr val="dk2"/>
                </a:solidFill>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7"/>
          <p:cNvSpPr/>
          <p:nvPr/>
        </p:nvSpPr>
        <p:spPr>
          <a:xfrm>
            <a:off x="960592" y="1446314"/>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4" name="Google Shape;44;p27"/>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line), Subtitle (1 line)">
  <p:cSld name="Title (1 line), Subtitle (1 line)">
    <p:spTree>
      <p:nvGrpSpPr>
        <p:cNvPr id="45" name="Shape 45"/>
        <p:cNvGrpSpPr/>
        <p:nvPr/>
      </p:nvGrpSpPr>
      <p:grpSpPr>
        <a:xfrm>
          <a:off x="0" y="0"/>
          <a:ext cx="0" cy="0"/>
          <a:chOff x="0" y="0"/>
          <a:chExt cx="0" cy="0"/>
        </a:xfrm>
      </p:grpSpPr>
      <p:pic>
        <p:nvPicPr>
          <p:cNvPr id="46" name="Google Shape;46;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7" name="Google Shape;47;p30"/>
          <p:cNvSpPr txBox="1"/>
          <p:nvPr>
            <p:ph type="ctrTitle"/>
          </p:nvPr>
        </p:nvSpPr>
        <p:spPr>
          <a:xfrm>
            <a:off x="902836" y="3852334"/>
            <a:ext cx="10199171" cy="8765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0"/>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9" name="Google Shape;49;p30"/>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0"/>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0"/>
          <p:cNvSpPr txBox="1"/>
          <p:nvPr>
            <p:ph idx="3" type="body"/>
          </p:nvPr>
        </p:nvSpPr>
        <p:spPr>
          <a:xfrm>
            <a:off x="903288" y="4744218"/>
            <a:ext cx="10198719" cy="354556"/>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lt1"/>
              </a:buClr>
              <a:buSzPts val="2600"/>
              <a:buFont typeface="Arial"/>
              <a:buNone/>
              <a:defRPr sz="2600">
                <a:solidFill>
                  <a:schemeClr val="lt1"/>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line), Subtitle (2 line)">
  <p:cSld name="Title (1 line), Subtitle (2 line)">
    <p:spTree>
      <p:nvGrpSpPr>
        <p:cNvPr id="52" name="Shape 52"/>
        <p:cNvGrpSpPr/>
        <p:nvPr/>
      </p:nvGrpSpPr>
      <p:grpSpPr>
        <a:xfrm>
          <a:off x="0" y="0"/>
          <a:ext cx="0" cy="0"/>
          <a:chOff x="0" y="0"/>
          <a:chExt cx="0" cy="0"/>
        </a:xfrm>
      </p:grpSpPr>
      <p:pic>
        <p:nvPicPr>
          <p:cNvPr id="53" name="Google Shape;53;p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4" name="Google Shape;54;p31"/>
          <p:cNvSpPr txBox="1"/>
          <p:nvPr>
            <p:ph type="ctrTitle"/>
          </p:nvPr>
        </p:nvSpPr>
        <p:spPr>
          <a:xfrm>
            <a:off x="902836" y="3429001"/>
            <a:ext cx="10199171" cy="88591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1"/>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6" name="Google Shape;56;p31"/>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1"/>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1"/>
          <p:cNvSpPr txBox="1"/>
          <p:nvPr>
            <p:ph idx="3" type="body"/>
          </p:nvPr>
        </p:nvSpPr>
        <p:spPr>
          <a:xfrm>
            <a:off x="903288" y="4330227"/>
            <a:ext cx="10198719" cy="768547"/>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lt1"/>
              </a:buClr>
              <a:buSzPts val="2600"/>
              <a:buFont typeface="Arial"/>
              <a:buNone/>
              <a:defRPr sz="2600">
                <a:solidFill>
                  <a:schemeClr val="lt1"/>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line)">
  <p:cSld name="Title (2 line)">
    <p:spTree>
      <p:nvGrpSpPr>
        <p:cNvPr id="59" name="Shape 59"/>
        <p:cNvGrpSpPr/>
        <p:nvPr/>
      </p:nvGrpSpPr>
      <p:grpSpPr>
        <a:xfrm>
          <a:off x="0" y="0"/>
          <a:ext cx="0" cy="0"/>
          <a:chOff x="0" y="0"/>
          <a:chExt cx="0" cy="0"/>
        </a:xfrm>
      </p:grpSpPr>
      <p:pic>
        <p:nvPicPr>
          <p:cNvPr id="60" name="Google Shape;60;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1" name="Google Shape;61;p32"/>
          <p:cNvSpPr txBox="1"/>
          <p:nvPr>
            <p:ph type="ctrTitle"/>
          </p:nvPr>
        </p:nvSpPr>
        <p:spPr>
          <a:xfrm>
            <a:off x="902836" y="3471333"/>
            <a:ext cx="10199171" cy="162744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2"/>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3" name="Google Shape;63;p32"/>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2"/>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line), Subtitle (1 line)">
  <p:cSld name="Title (2 line), Subtitle (1 line)">
    <p:spTree>
      <p:nvGrpSpPr>
        <p:cNvPr id="65" name="Shape 65"/>
        <p:cNvGrpSpPr/>
        <p:nvPr/>
      </p:nvGrpSpPr>
      <p:grpSpPr>
        <a:xfrm>
          <a:off x="0" y="0"/>
          <a:ext cx="0" cy="0"/>
          <a:chOff x="0" y="0"/>
          <a:chExt cx="0" cy="0"/>
        </a:xfrm>
      </p:grpSpPr>
      <p:pic>
        <p:nvPicPr>
          <p:cNvPr id="66" name="Google Shape;66;p3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7" name="Google Shape;67;p33"/>
          <p:cNvSpPr txBox="1"/>
          <p:nvPr>
            <p:ph type="ctrTitle"/>
          </p:nvPr>
        </p:nvSpPr>
        <p:spPr>
          <a:xfrm>
            <a:off x="902836" y="3141133"/>
            <a:ext cx="10199171" cy="159821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3"/>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9" name="Google Shape;69;p33"/>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3"/>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3"/>
          <p:cNvSpPr txBox="1"/>
          <p:nvPr>
            <p:ph idx="3" type="body"/>
          </p:nvPr>
        </p:nvSpPr>
        <p:spPr>
          <a:xfrm>
            <a:off x="903288" y="4744218"/>
            <a:ext cx="10198719" cy="354556"/>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lt1"/>
              </a:buClr>
              <a:buSzPts val="2600"/>
              <a:buFont typeface="Arial"/>
              <a:buNone/>
              <a:defRPr sz="2600">
                <a:solidFill>
                  <a:schemeClr val="lt1"/>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line), Subtitle (2 line)">
  <p:cSld name="Title (2 line), Subtitle (2 line)">
    <p:spTree>
      <p:nvGrpSpPr>
        <p:cNvPr id="72" name="Shape 72"/>
        <p:cNvGrpSpPr/>
        <p:nvPr/>
      </p:nvGrpSpPr>
      <p:grpSpPr>
        <a:xfrm>
          <a:off x="0" y="0"/>
          <a:ext cx="0" cy="0"/>
          <a:chOff x="0" y="0"/>
          <a:chExt cx="0" cy="0"/>
        </a:xfrm>
      </p:grpSpPr>
      <p:pic>
        <p:nvPicPr>
          <p:cNvPr id="73" name="Google Shape;73;p3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4" name="Google Shape;74;p34"/>
          <p:cNvSpPr txBox="1"/>
          <p:nvPr>
            <p:ph type="ctrTitle"/>
          </p:nvPr>
        </p:nvSpPr>
        <p:spPr>
          <a:xfrm>
            <a:off x="902836" y="2709334"/>
            <a:ext cx="10199171" cy="161602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4"/>
          <p:cNvSpPr txBox="1"/>
          <p:nvPr>
            <p:ph idx="1" type="subTitle"/>
          </p:nvPr>
        </p:nvSpPr>
        <p:spPr>
          <a:xfrm>
            <a:off x="902836" y="6206888"/>
            <a:ext cx="5205483" cy="29583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F3F3F"/>
              </a:buClr>
              <a:buSzPts val="1600"/>
              <a:buNone/>
              <a:defRPr sz="1600">
                <a:solidFill>
                  <a:srgbClr val="3F3F3F"/>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34"/>
          <p:cNvSpPr txBox="1"/>
          <p:nvPr>
            <p:ph idx="11" type="ftr"/>
          </p:nvPr>
        </p:nvSpPr>
        <p:spPr>
          <a:xfrm>
            <a:off x="7989438" y="554127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4"/>
          <p:cNvSpPr txBox="1"/>
          <p:nvPr>
            <p:ph idx="2" type="body"/>
          </p:nvPr>
        </p:nvSpPr>
        <p:spPr>
          <a:xfrm>
            <a:off x="902836" y="5751619"/>
            <a:ext cx="5205483" cy="45039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3200"/>
              <a:buNone/>
              <a:defRPr/>
            </a:lvl1pPr>
            <a:lvl2pPr indent="-228600" lvl="1" marL="914400" algn="l">
              <a:lnSpc>
                <a:spcPct val="90000"/>
              </a:lnSpc>
              <a:spcBef>
                <a:spcPts val="500"/>
              </a:spcBef>
              <a:spcAft>
                <a:spcPts val="0"/>
              </a:spcAft>
              <a:buClr>
                <a:srgbClr val="3F3F3F"/>
              </a:buClr>
              <a:buSzPts val="2800"/>
              <a:buNone/>
              <a:defRPr/>
            </a:lvl2pPr>
            <a:lvl3pPr indent="-228600" lvl="2" marL="1371600" algn="l">
              <a:lnSpc>
                <a:spcPct val="90000"/>
              </a:lnSpc>
              <a:spcBef>
                <a:spcPts val="500"/>
              </a:spcBef>
              <a:spcAft>
                <a:spcPts val="0"/>
              </a:spcAft>
              <a:buClr>
                <a:srgbClr val="3F3F3F"/>
              </a:buClr>
              <a:buSzPts val="2400"/>
              <a:buNone/>
              <a:defRPr/>
            </a:lvl3pPr>
            <a:lvl4pPr indent="-228600" lvl="3" marL="1828800" algn="l">
              <a:lnSpc>
                <a:spcPct val="90000"/>
              </a:lnSpc>
              <a:spcBef>
                <a:spcPts val="500"/>
              </a:spcBef>
              <a:spcAft>
                <a:spcPts val="0"/>
              </a:spcAft>
              <a:buClr>
                <a:srgbClr val="3F3F3F"/>
              </a:buClr>
              <a:buSzPts val="2000"/>
              <a:buNone/>
              <a:defRPr/>
            </a:lvl4pPr>
            <a:lvl5pPr indent="-228600" lvl="4" marL="2286000" algn="l">
              <a:lnSpc>
                <a:spcPct val="90000"/>
              </a:lnSpc>
              <a:spcBef>
                <a:spcPts val="500"/>
              </a:spcBef>
              <a:spcAft>
                <a:spcPts val="0"/>
              </a:spcAft>
              <a:buClr>
                <a:srgbClr val="3F3F3F"/>
              </a:buClr>
              <a:buSzPts val="20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34"/>
          <p:cNvSpPr txBox="1"/>
          <p:nvPr>
            <p:ph idx="3" type="body"/>
          </p:nvPr>
        </p:nvSpPr>
        <p:spPr>
          <a:xfrm>
            <a:off x="903288" y="4330227"/>
            <a:ext cx="10198719" cy="768547"/>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lt1"/>
              </a:buClr>
              <a:buSzPts val="2600"/>
              <a:buFont typeface="Arial"/>
              <a:buNone/>
              <a:defRPr sz="2600">
                <a:solidFill>
                  <a:schemeClr val="lt1"/>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9" name="Shape 79"/>
        <p:cNvGrpSpPr/>
        <p:nvPr/>
      </p:nvGrpSpPr>
      <p:grpSpPr>
        <a:xfrm>
          <a:off x="0" y="0"/>
          <a:ext cx="0" cy="0"/>
          <a:chOff x="0" y="0"/>
          <a:chExt cx="0" cy="0"/>
        </a:xfrm>
      </p:grpSpPr>
      <p:sp>
        <p:nvSpPr>
          <p:cNvPr id="80" name="Google Shape;80;p35"/>
          <p:cNvSpPr txBox="1"/>
          <p:nvPr>
            <p:ph type="title"/>
          </p:nvPr>
        </p:nvSpPr>
        <p:spPr>
          <a:xfrm>
            <a:off x="847661" y="287455"/>
            <a:ext cx="10515600" cy="80321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F3F3F"/>
              </a:buClr>
              <a:buSzPts val="4320"/>
              <a:buFont typeface="Calibri"/>
              <a:buNone/>
              <a:defRPr sz="432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5"/>
          <p:cNvSpPr txBox="1"/>
          <p:nvPr>
            <p:ph idx="1" type="body"/>
          </p:nvPr>
        </p:nvSpPr>
        <p:spPr>
          <a:xfrm>
            <a:off x="609600" y="1600200"/>
            <a:ext cx="5384800" cy="4525963"/>
          </a:xfrm>
          <a:prstGeom prst="rect">
            <a:avLst/>
          </a:prstGeom>
          <a:noFill/>
          <a:ln>
            <a:noFill/>
          </a:ln>
        </p:spPr>
        <p:txBody>
          <a:bodyPr anchorCtr="0" anchor="t" bIns="45700" lIns="91425" spcFirstLastPara="1" rIns="91425" wrap="square" tIns="45700">
            <a:normAutofit/>
          </a:bodyPr>
          <a:lstStyle>
            <a:lvl1pPr indent="-441960" lvl="0" marL="457200" algn="l">
              <a:lnSpc>
                <a:spcPct val="90000"/>
              </a:lnSpc>
              <a:spcBef>
                <a:spcPts val="1000"/>
              </a:spcBef>
              <a:spcAft>
                <a:spcPts val="0"/>
              </a:spcAft>
              <a:buClr>
                <a:srgbClr val="3F3F3F"/>
              </a:buClr>
              <a:buSzPts val="3360"/>
              <a:buChar char="•"/>
              <a:defRPr sz="3359">
                <a:solidFill>
                  <a:srgbClr val="3F3F3F"/>
                </a:solidFill>
              </a:defRPr>
            </a:lvl1pPr>
            <a:lvl2pPr indent="-411480" lvl="1" marL="914400" algn="l">
              <a:lnSpc>
                <a:spcPct val="90000"/>
              </a:lnSpc>
              <a:spcBef>
                <a:spcPts val="500"/>
              </a:spcBef>
              <a:spcAft>
                <a:spcPts val="0"/>
              </a:spcAft>
              <a:buClr>
                <a:srgbClr val="3F3F3F"/>
              </a:buClr>
              <a:buSzPts val="2880"/>
              <a:buChar char="–"/>
              <a:defRPr sz="2880">
                <a:solidFill>
                  <a:srgbClr val="3F3F3F"/>
                </a:solidFill>
              </a:defRPr>
            </a:lvl2pPr>
            <a:lvl3pPr indent="-381000" lvl="2" marL="1371600" algn="l">
              <a:lnSpc>
                <a:spcPct val="90000"/>
              </a:lnSpc>
              <a:spcBef>
                <a:spcPts val="500"/>
              </a:spcBef>
              <a:spcAft>
                <a:spcPts val="0"/>
              </a:spcAft>
              <a:buClr>
                <a:srgbClr val="3F3F3F"/>
              </a:buClr>
              <a:buSzPts val="2400"/>
              <a:buChar char="•"/>
              <a:defRPr sz="2400">
                <a:solidFill>
                  <a:srgbClr val="3F3F3F"/>
                </a:solidFill>
              </a:defRPr>
            </a:lvl3pPr>
            <a:lvl4pPr indent="-365760" lvl="3" marL="1828800" algn="l">
              <a:lnSpc>
                <a:spcPct val="90000"/>
              </a:lnSpc>
              <a:spcBef>
                <a:spcPts val="500"/>
              </a:spcBef>
              <a:spcAft>
                <a:spcPts val="0"/>
              </a:spcAft>
              <a:buClr>
                <a:srgbClr val="3F3F3F"/>
              </a:buClr>
              <a:buSzPts val="2160"/>
              <a:buChar char="–"/>
              <a:defRPr sz="2160">
                <a:solidFill>
                  <a:srgbClr val="3F3F3F"/>
                </a:solidFill>
              </a:defRPr>
            </a:lvl4pPr>
            <a:lvl5pPr indent="-365760" lvl="4" marL="2286000" algn="l">
              <a:lnSpc>
                <a:spcPct val="90000"/>
              </a:lnSpc>
              <a:spcBef>
                <a:spcPts val="500"/>
              </a:spcBef>
              <a:spcAft>
                <a:spcPts val="0"/>
              </a:spcAft>
              <a:buClr>
                <a:srgbClr val="3F3F3F"/>
              </a:buClr>
              <a:buSzPts val="2160"/>
              <a:buChar char="»"/>
              <a:defRPr sz="2160">
                <a:solidFill>
                  <a:srgbClr val="3F3F3F"/>
                </a:solidFill>
              </a:defRPr>
            </a:lvl5pPr>
            <a:lvl6pPr indent="-365760" lvl="5" marL="2743200" algn="l">
              <a:lnSpc>
                <a:spcPct val="90000"/>
              </a:lnSpc>
              <a:spcBef>
                <a:spcPts val="500"/>
              </a:spcBef>
              <a:spcAft>
                <a:spcPts val="0"/>
              </a:spcAft>
              <a:buClr>
                <a:schemeClr val="dk1"/>
              </a:buClr>
              <a:buSzPts val="2160"/>
              <a:buChar char="•"/>
              <a:defRPr sz="2160"/>
            </a:lvl6pPr>
            <a:lvl7pPr indent="-365760" lvl="6" marL="3200400" algn="l">
              <a:lnSpc>
                <a:spcPct val="90000"/>
              </a:lnSpc>
              <a:spcBef>
                <a:spcPts val="500"/>
              </a:spcBef>
              <a:spcAft>
                <a:spcPts val="0"/>
              </a:spcAft>
              <a:buClr>
                <a:schemeClr val="dk1"/>
              </a:buClr>
              <a:buSzPts val="2160"/>
              <a:buChar char="•"/>
              <a:defRPr sz="2160"/>
            </a:lvl7pPr>
            <a:lvl8pPr indent="-365759" lvl="7" marL="3657600" algn="l">
              <a:lnSpc>
                <a:spcPct val="90000"/>
              </a:lnSpc>
              <a:spcBef>
                <a:spcPts val="500"/>
              </a:spcBef>
              <a:spcAft>
                <a:spcPts val="0"/>
              </a:spcAft>
              <a:buClr>
                <a:schemeClr val="dk1"/>
              </a:buClr>
              <a:buSzPts val="2160"/>
              <a:buChar char="•"/>
              <a:defRPr sz="2160"/>
            </a:lvl8pPr>
            <a:lvl9pPr indent="-365759" lvl="8" marL="4114800" algn="l">
              <a:lnSpc>
                <a:spcPct val="90000"/>
              </a:lnSpc>
              <a:spcBef>
                <a:spcPts val="500"/>
              </a:spcBef>
              <a:spcAft>
                <a:spcPts val="0"/>
              </a:spcAft>
              <a:buClr>
                <a:schemeClr val="dk1"/>
              </a:buClr>
              <a:buSzPts val="2160"/>
              <a:buChar char="•"/>
              <a:defRPr sz="2160"/>
            </a:lvl9pPr>
          </a:lstStyle>
          <a:p/>
        </p:txBody>
      </p:sp>
      <p:sp>
        <p:nvSpPr>
          <p:cNvPr id="82" name="Google Shape;82;p35"/>
          <p:cNvSpPr txBox="1"/>
          <p:nvPr>
            <p:ph idx="2" type="body"/>
          </p:nvPr>
        </p:nvSpPr>
        <p:spPr>
          <a:xfrm>
            <a:off x="6197600" y="1600200"/>
            <a:ext cx="5384800" cy="4525963"/>
          </a:xfrm>
          <a:prstGeom prst="rect">
            <a:avLst/>
          </a:prstGeom>
          <a:noFill/>
          <a:ln>
            <a:noFill/>
          </a:ln>
        </p:spPr>
        <p:txBody>
          <a:bodyPr anchorCtr="0" anchor="t" bIns="45700" lIns="91425" spcFirstLastPara="1" rIns="91425" wrap="square" tIns="45700">
            <a:normAutofit/>
          </a:bodyPr>
          <a:lstStyle>
            <a:lvl1pPr indent="-441960" lvl="0" marL="457200" algn="l">
              <a:lnSpc>
                <a:spcPct val="90000"/>
              </a:lnSpc>
              <a:spcBef>
                <a:spcPts val="1000"/>
              </a:spcBef>
              <a:spcAft>
                <a:spcPts val="0"/>
              </a:spcAft>
              <a:buClr>
                <a:srgbClr val="3F3F3F"/>
              </a:buClr>
              <a:buSzPts val="3360"/>
              <a:buChar char="•"/>
              <a:defRPr sz="3359">
                <a:solidFill>
                  <a:srgbClr val="3F3F3F"/>
                </a:solidFill>
              </a:defRPr>
            </a:lvl1pPr>
            <a:lvl2pPr indent="-411480" lvl="1" marL="914400" algn="l">
              <a:lnSpc>
                <a:spcPct val="90000"/>
              </a:lnSpc>
              <a:spcBef>
                <a:spcPts val="500"/>
              </a:spcBef>
              <a:spcAft>
                <a:spcPts val="0"/>
              </a:spcAft>
              <a:buClr>
                <a:srgbClr val="3F3F3F"/>
              </a:buClr>
              <a:buSzPts val="2880"/>
              <a:buChar char="–"/>
              <a:defRPr sz="2880">
                <a:solidFill>
                  <a:srgbClr val="3F3F3F"/>
                </a:solidFill>
              </a:defRPr>
            </a:lvl2pPr>
            <a:lvl3pPr indent="-381000" lvl="2" marL="1371600" algn="l">
              <a:lnSpc>
                <a:spcPct val="90000"/>
              </a:lnSpc>
              <a:spcBef>
                <a:spcPts val="500"/>
              </a:spcBef>
              <a:spcAft>
                <a:spcPts val="0"/>
              </a:spcAft>
              <a:buClr>
                <a:srgbClr val="3F3F3F"/>
              </a:buClr>
              <a:buSzPts val="2400"/>
              <a:buChar char="•"/>
              <a:defRPr sz="2400">
                <a:solidFill>
                  <a:srgbClr val="3F3F3F"/>
                </a:solidFill>
              </a:defRPr>
            </a:lvl3pPr>
            <a:lvl4pPr indent="-365760" lvl="3" marL="1828800" algn="l">
              <a:lnSpc>
                <a:spcPct val="90000"/>
              </a:lnSpc>
              <a:spcBef>
                <a:spcPts val="500"/>
              </a:spcBef>
              <a:spcAft>
                <a:spcPts val="0"/>
              </a:spcAft>
              <a:buClr>
                <a:srgbClr val="3F3F3F"/>
              </a:buClr>
              <a:buSzPts val="2160"/>
              <a:buChar char="–"/>
              <a:defRPr sz="2160">
                <a:solidFill>
                  <a:srgbClr val="3F3F3F"/>
                </a:solidFill>
              </a:defRPr>
            </a:lvl4pPr>
            <a:lvl5pPr indent="-365760" lvl="4" marL="2286000" algn="l">
              <a:lnSpc>
                <a:spcPct val="90000"/>
              </a:lnSpc>
              <a:spcBef>
                <a:spcPts val="500"/>
              </a:spcBef>
              <a:spcAft>
                <a:spcPts val="0"/>
              </a:spcAft>
              <a:buClr>
                <a:srgbClr val="3F3F3F"/>
              </a:buClr>
              <a:buSzPts val="2160"/>
              <a:buChar char="»"/>
              <a:defRPr sz="2160">
                <a:solidFill>
                  <a:srgbClr val="3F3F3F"/>
                </a:solidFill>
              </a:defRPr>
            </a:lvl5pPr>
            <a:lvl6pPr indent="-365760" lvl="5" marL="2743200" algn="l">
              <a:lnSpc>
                <a:spcPct val="90000"/>
              </a:lnSpc>
              <a:spcBef>
                <a:spcPts val="500"/>
              </a:spcBef>
              <a:spcAft>
                <a:spcPts val="0"/>
              </a:spcAft>
              <a:buClr>
                <a:schemeClr val="dk1"/>
              </a:buClr>
              <a:buSzPts val="2160"/>
              <a:buChar char="•"/>
              <a:defRPr sz="2160"/>
            </a:lvl6pPr>
            <a:lvl7pPr indent="-365760" lvl="6" marL="3200400" algn="l">
              <a:lnSpc>
                <a:spcPct val="90000"/>
              </a:lnSpc>
              <a:spcBef>
                <a:spcPts val="500"/>
              </a:spcBef>
              <a:spcAft>
                <a:spcPts val="0"/>
              </a:spcAft>
              <a:buClr>
                <a:schemeClr val="dk1"/>
              </a:buClr>
              <a:buSzPts val="2160"/>
              <a:buChar char="•"/>
              <a:defRPr sz="2160"/>
            </a:lvl7pPr>
            <a:lvl8pPr indent="-365759" lvl="7" marL="3657600" algn="l">
              <a:lnSpc>
                <a:spcPct val="90000"/>
              </a:lnSpc>
              <a:spcBef>
                <a:spcPts val="500"/>
              </a:spcBef>
              <a:spcAft>
                <a:spcPts val="0"/>
              </a:spcAft>
              <a:buClr>
                <a:schemeClr val="dk1"/>
              </a:buClr>
              <a:buSzPts val="2160"/>
              <a:buChar char="•"/>
              <a:defRPr sz="2160"/>
            </a:lvl8pPr>
            <a:lvl9pPr indent="-365759" lvl="8" marL="4114800" algn="l">
              <a:lnSpc>
                <a:spcPct val="90000"/>
              </a:lnSpc>
              <a:spcBef>
                <a:spcPts val="500"/>
              </a:spcBef>
              <a:spcAft>
                <a:spcPts val="0"/>
              </a:spcAft>
              <a:buClr>
                <a:schemeClr val="dk1"/>
              </a:buClr>
              <a:buSzPts val="2160"/>
              <a:buChar char="•"/>
              <a:defRPr sz="2160"/>
            </a:lvl9pPr>
          </a:lstStyle>
          <a:p/>
        </p:txBody>
      </p:sp>
      <p:sp>
        <p:nvSpPr>
          <p:cNvPr id="83" name="Google Shape;83;p35"/>
          <p:cNvSpPr/>
          <p:nvPr/>
        </p:nvSpPr>
        <p:spPr>
          <a:xfrm>
            <a:off x="960592" y="1051295"/>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4" name="Google Shape;84;p35"/>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85" name="Shape 85"/>
        <p:cNvGrpSpPr/>
        <p:nvPr/>
      </p:nvGrpSpPr>
      <p:grpSpPr>
        <a:xfrm>
          <a:off x="0" y="0"/>
          <a:ext cx="0" cy="0"/>
          <a:chOff x="0" y="0"/>
          <a:chExt cx="0" cy="0"/>
        </a:xfrm>
      </p:grpSpPr>
      <p:sp>
        <p:nvSpPr>
          <p:cNvPr id="86" name="Google Shape;86;p36"/>
          <p:cNvSpPr txBox="1"/>
          <p:nvPr>
            <p:ph idx="1" type="body"/>
          </p:nvPr>
        </p:nvSpPr>
        <p:spPr>
          <a:xfrm>
            <a:off x="838200" y="1501439"/>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accent1"/>
              </a:buClr>
              <a:buSzPts val="2400"/>
              <a:buNone/>
              <a:defRPr b="0" sz="2400">
                <a:solidFill>
                  <a:schemeClr val="accent1"/>
                </a:solidFill>
              </a:defRPr>
            </a:lvl1pPr>
            <a:lvl2pPr indent="-228600" lvl="1" marL="914400" algn="l">
              <a:lnSpc>
                <a:spcPct val="90000"/>
              </a:lnSpc>
              <a:spcBef>
                <a:spcPts val="500"/>
              </a:spcBef>
              <a:spcAft>
                <a:spcPts val="0"/>
              </a:spcAft>
              <a:buClr>
                <a:srgbClr val="3F3F3F"/>
              </a:buClr>
              <a:buSzPts val="2000"/>
              <a:buNone/>
              <a:defRPr b="1" sz="2000"/>
            </a:lvl2pPr>
            <a:lvl3pPr indent="-228600" lvl="2" marL="1371600" algn="l">
              <a:lnSpc>
                <a:spcPct val="90000"/>
              </a:lnSpc>
              <a:spcBef>
                <a:spcPts val="500"/>
              </a:spcBef>
              <a:spcAft>
                <a:spcPts val="0"/>
              </a:spcAft>
              <a:buClr>
                <a:srgbClr val="3F3F3F"/>
              </a:buClr>
              <a:buSzPts val="1800"/>
              <a:buNone/>
              <a:defRPr b="1" sz="1800"/>
            </a:lvl3pPr>
            <a:lvl4pPr indent="-228600" lvl="3" marL="1828800" algn="l">
              <a:lnSpc>
                <a:spcPct val="90000"/>
              </a:lnSpc>
              <a:spcBef>
                <a:spcPts val="500"/>
              </a:spcBef>
              <a:spcAft>
                <a:spcPts val="0"/>
              </a:spcAft>
              <a:buClr>
                <a:srgbClr val="3F3F3F"/>
              </a:buClr>
              <a:buSzPts val="1600"/>
              <a:buNone/>
              <a:defRPr b="1" sz="1600"/>
            </a:lvl4pPr>
            <a:lvl5pPr indent="-228600" lvl="4" marL="2286000" algn="l">
              <a:lnSpc>
                <a:spcPct val="90000"/>
              </a:lnSpc>
              <a:spcBef>
                <a:spcPts val="500"/>
              </a:spcBef>
              <a:spcAft>
                <a:spcPts val="0"/>
              </a:spcAft>
              <a:buClr>
                <a:srgbClr val="3F3F3F"/>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7" name="Google Shape;87;p36"/>
          <p:cNvSpPr txBox="1"/>
          <p:nvPr>
            <p:ph idx="2" type="body"/>
          </p:nvPr>
        </p:nvSpPr>
        <p:spPr>
          <a:xfrm>
            <a:off x="838200" y="2325351"/>
            <a:ext cx="5157787" cy="3680426"/>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F3F3F"/>
              </a:buClr>
              <a:buSzPts val="3200"/>
              <a:buChar char="•"/>
              <a:defRPr>
                <a:solidFill>
                  <a:srgbClr val="3F3F3F"/>
                </a:solidFill>
              </a:defRPr>
            </a:lvl1pPr>
            <a:lvl2pPr indent="-406400" lvl="1" marL="914400" algn="l">
              <a:lnSpc>
                <a:spcPct val="90000"/>
              </a:lnSpc>
              <a:spcBef>
                <a:spcPts val="500"/>
              </a:spcBef>
              <a:spcAft>
                <a:spcPts val="0"/>
              </a:spcAft>
              <a:buClr>
                <a:srgbClr val="3F3F3F"/>
              </a:buClr>
              <a:buSzPts val="2800"/>
              <a:buChar char="–"/>
              <a:defRPr>
                <a:solidFill>
                  <a:srgbClr val="3F3F3F"/>
                </a:solidFill>
              </a:defRPr>
            </a:lvl2pPr>
            <a:lvl3pPr indent="-381000" lvl="2" marL="1371600" algn="l">
              <a:lnSpc>
                <a:spcPct val="90000"/>
              </a:lnSpc>
              <a:spcBef>
                <a:spcPts val="500"/>
              </a:spcBef>
              <a:spcAft>
                <a:spcPts val="0"/>
              </a:spcAft>
              <a:buClr>
                <a:srgbClr val="3F3F3F"/>
              </a:buClr>
              <a:buSzPts val="2400"/>
              <a:buChar char="•"/>
              <a:defRPr>
                <a:solidFill>
                  <a:srgbClr val="3F3F3F"/>
                </a:solidFill>
              </a:defRPr>
            </a:lvl3pPr>
            <a:lvl4pPr indent="-355600" lvl="3" marL="1828800" algn="l">
              <a:lnSpc>
                <a:spcPct val="90000"/>
              </a:lnSpc>
              <a:spcBef>
                <a:spcPts val="500"/>
              </a:spcBef>
              <a:spcAft>
                <a:spcPts val="0"/>
              </a:spcAft>
              <a:buClr>
                <a:srgbClr val="3F3F3F"/>
              </a:buClr>
              <a:buSzPts val="2000"/>
              <a:buChar char="–"/>
              <a:defRPr>
                <a:solidFill>
                  <a:srgbClr val="3F3F3F"/>
                </a:solidFill>
              </a:defRPr>
            </a:lvl4pPr>
            <a:lvl5pPr indent="-355600" lvl="4" marL="2286000" algn="l">
              <a:lnSpc>
                <a:spcPct val="90000"/>
              </a:lnSpc>
              <a:spcBef>
                <a:spcPts val="500"/>
              </a:spcBef>
              <a:spcAft>
                <a:spcPts val="0"/>
              </a:spcAft>
              <a:buClr>
                <a:srgbClr val="3F3F3F"/>
              </a:buClr>
              <a:buSzPts val="20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6"/>
          <p:cNvSpPr txBox="1"/>
          <p:nvPr>
            <p:ph idx="3" type="body"/>
          </p:nvPr>
        </p:nvSpPr>
        <p:spPr>
          <a:xfrm>
            <a:off x="6170612" y="1501439"/>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0"/>
              </a:spcBef>
              <a:spcAft>
                <a:spcPts val="0"/>
              </a:spcAft>
              <a:buClr>
                <a:schemeClr val="accent1"/>
              </a:buClr>
              <a:buSzPts val="2400"/>
              <a:buNone/>
              <a:defRPr b="0" sz="2400">
                <a:solidFill>
                  <a:schemeClr val="accent1"/>
                </a:solidFill>
              </a:defRPr>
            </a:lvl1pPr>
            <a:lvl2pPr indent="-228600" lvl="1" marL="914400" algn="l">
              <a:lnSpc>
                <a:spcPct val="90000"/>
              </a:lnSpc>
              <a:spcBef>
                <a:spcPts val="500"/>
              </a:spcBef>
              <a:spcAft>
                <a:spcPts val="0"/>
              </a:spcAft>
              <a:buClr>
                <a:srgbClr val="3F3F3F"/>
              </a:buClr>
              <a:buSzPts val="2000"/>
              <a:buNone/>
              <a:defRPr b="1" sz="2000"/>
            </a:lvl2pPr>
            <a:lvl3pPr indent="-228600" lvl="2" marL="1371600" algn="l">
              <a:lnSpc>
                <a:spcPct val="90000"/>
              </a:lnSpc>
              <a:spcBef>
                <a:spcPts val="500"/>
              </a:spcBef>
              <a:spcAft>
                <a:spcPts val="0"/>
              </a:spcAft>
              <a:buClr>
                <a:srgbClr val="3F3F3F"/>
              </a:buClr>
              <a:buSzPts val="1800"/>
              <a:buNone/>
              <a:defRPr b="1" sz="1800"/>
            </a:lvl3pPr>
            <a:lvl4pPr indent="-228600" lvl="3" marL="1828800" algn="l">
              <a:lnSpc>
                <a:spcPct val="90000"/>
              </a:lnSpc>
              <a:spcBef>
                <a:spcPts val="500"/>
              </a:spcBef>
              <a:spcAft>
                <a:spcPts val="0"/>
              </a:spcAft>
              <a:buClr>
                <a:srgbClr val="3F3F3F"/>
              </a:buClr>
              <a:buSzPts val="1600"/>
              <a:buNone/>
              <a:defRPr b="1" sz="1600"/>
            </a:lvl4pPr>
            <a:lvl5pPr indent="-228600" lvl="4" marL="2286000" algn="l">
              <a:lnSpc>
                <a:spcPct val="90000"/>
              </a:lnSpc>
              <a:spcBef>
                <a:spcPts val="500"/>
              </a:spcBef>
              <a:spcAft>
                <a:spcPts val="0"/>
              </a:spcAft>
              <a:buClr>
                <a:srgbClr val="3F3F3F"/>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 name="Google Shape;89;p36"/>
          <p:cNvSpPr txBox="1"/>
          <p:nvPr>
            <p:ph idx="4" type="body"/>
          </p:nvPr>
        </p:nvSpPr>
        <p:spPr>
          <a:xfrm>
            <a:off x="6170612" y="2325351"/>
            <a:ext cx="5183188" cy="3680426"/>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F3F3F"/>
              </a:buClr>
              <a:buSzPts val="3200"/>
              <a:buChar char="•"/>
              <a:defRPr>
                <a:solidFill>
                  <a:srgbClr val="3F3F3F"/>
                </a:solidFill>
              </a:defRPr>
            </a:lvl1pPr>
            <a:lvl2pPr indent="-406400" lvl="1" marL="914400" algn="l">
              <a:lnSpc>
                <a:spcPct val="90000"/>
              </a:lnSpc>
              <a:spcBef>
                <a:spcPts val="500"/>
              </a:spcBef>
              <a:spcAft>
                <a:spcPts val="0"/>
              </a:spcAft>
              <a:buClr>
                <a:srgbClr val="3F3F3F"/>
              </a:buClr>
              <a:buSzPts val="2800"/>
              <a:buChar char="–"/>
              <a:defRPr>
                <a:solidFill>
                  <a:srgbClr val="3F3F3F"/>
                </a:solidFill>
              </a:defRPr>
            </a:lvl2pPr>
            <a:lvl3pPr indent="-381000" lvl="2" marL="1371600" algn="l">
              <a:lnSpc>
                <a:spcPct val="90000"/>
              </a:lnSpc>
              <a:spcBef>
                <a:spcPts val="500"/>
              </a:spcBef>
              <a:spcAft>
                <a:spcPts val="0"/>
              </a:spcAft>
              <a:buClr>
                <a:srgbClr val="3F3F3F"/>
              </a:buClr>
              <a:buSzPts val="2400"/>
              <a:buChar char="•"/>
              <a:defRPr>
                <a:solidFill>
                  <a:srgbClr val="3F3F3F"/>
                </a:solidFill>
              </a:defRPr>
            </a:lvl3pPr>
            <a:lvl4pPr indent="-355600" lvl="3" marL="1828800" algn="l">
              <a:lnSpc>
                <a:spcPct val="90000"/>
              </a:lnSpc>
              <a:spcBef>
                <a:spcPts val="500"/>
              </a:spcBef>
              <a:spcAft>
                <a:spcPts val="0"/>
              </a:spcAft>
              <a:buClr>
                <a:srgbClr val="3F3F3F"/>
              </a:buClr>
              <a:buSzPts val="2000"/>
              <a:buChar char="–"/>
              <a:defRPr>
                <a:solidFill>
                  <a:srgbClr val="3F3F3F"/>
                </a:solidFill>
              </a:defRPr>
            </a:lvl4pPr>
            <a:lvl5pPr indent="-355600" lvl="4" marL="2286000" algn="l">
              <a:lnSpc>
                <a:spcPct val="90000"/>
              </a:lnSpc>
              <a:spcBef>
                <a:spcPts val="500"/>
              </a:spcBef>
              <a:spcAft>
                <a:spcPts val="0"/>
              </a:spcAft>
              <a:buClr>
                <a:srgbClr val="3F3F3F"/>
              </a:buClr>
              <a:buSzPts val="2000"/>
              <a:buChar char="»"/>
              <a:defRPr>
                <a:solidFill>
                  <a:srgbClr val="3F3F3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36"/>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4400"/>
              <a:buFont typeface="Calibri"/>
              <a:buNone/>
              <a:defRPr b="1">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36"/>
          <p:cNvSpPr/>
          <p:nvPr/>
        </p:nvSpPr>
        <p:spPr>
          <a:xfrm>
            <a:off x="960592" y="1051295"/>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2" name="Google Shape;92;p36"/>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37"/>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5" name="Shape 95"/>
        <p:cNvGrpSpPr/>
        <p:nvPr/>
      </p:nvGrpSpPr>
      <p:grpSpPr>
        <a:xfrm>
          <a:off x="0" y="0"/>
          <a:ext cx="0" cy="0"/>
          <a:chOff x="0" y="0"/>
          <a:chExt cx="0" cy="0"/>
        </a:xfrm>
      </p:grpSpPr>
      <p:sp>
        <p:nvSpPr>
          <p:cNvPr id="96" name="Google Shape;96;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3200"/>
              <a:buFont typeface="Calibri"/>
              <a:buNone/>
              <a:defRPr sz="32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F3F3F"/>
              </a:buClr>
              <a:buSzPts val="3200"/>
              <a:buChar char="•"/>
              <a:defRPr sz="3200">
                <a:solidFill>
                  <a:srgbClr val="3F3F3F"/>
                </a:solidFill>
              </a:defRPr>
            </a:lvl1pPr>
            <a:lvl2pPr indent="-406400" lvl="1" marL="914400" algn="l">
              <a:lnSpc>
                <a:spcPct val="90000"/>
              </a:lnSpc>
              <a:spcBef>
                <a:spcPts val="500"/>
              </a:spcBef>
              <a:spcAft>
                <a:spcPts val="0"/>
              </a:spcAft>
              <a:buClr>
                <a:srgbClr val="3F3F3F"/>
              </a:buClr>
              <a:buSzPts val="2800"/>
              <a:buChar char="–"/>
              <a:defRPr sz="2800">
                <a:solidFill>
                  <a:srgbClr val="3F3F3F"/>
                </a:solidFill>
              </a:defRPr>
            </a:lvl2pPr>
            <a:lvl3pPr indent="-381000" lvl="2" marL="1371600" algn="l">
              <a:lnSpc>
                <a:spcPct val="90000"/>
              </a:lnSpc>
              <a:spcBef>
                <a:spcPts val="500"/>
              </a:spcBef>
              <a:spcAft>
                <a:spcPts val="0"/>
              </a:spcAft>
              <a:buClr>
                <a:srgbClr val="3F3F3F"/>
              </a:buClr>
              <a:buSzPts val="2400"/>
              <a:buChar char="•"/>
              <a:defRPr sz="2400">
                <a:solidFill>
                  <a:srgbClr val="3F3F3F"/>
                </a:solidFill>
              </a:defRPr>
            </a:lvl3pPr>
            <a:lvl4pPr indent="-355600" lvl="3" marL="1828800" algn="l">
              <a:lnSpc>
                <a:spcPct val="90000"/>
              </a:lnSpc>
              <a:spcBef>
                <a:spcPts val="500"/>
              </a:spcBef>
              <a:spcAft>
                <a:spcPts val="0"/>
              </a:spcAft>
              <a:buClr>
                <a:srgbClr val="3F3F3F"/>
              </a:buClr>
              <a:buSzPts val="2000"/>
              <a:buChar char="–"/>
              <a:defRPr sz="2000">
                <a:solidFill>
                  <a:srgbClr val="3F3F3F"/>
                </a:solidFill>
              </a:defRPr>
            </a:lvl4pPr>
            <a:lvl5pPr indent="-355600" lvl="4" marL="2286000" algn="l">
              <a:lnSpc>
                <a:spcPct val="90000"/>
              </a:lnSpc>
              <a:spcBef>
                <a:spcPts val="500"/>
              </a:spcBef>
              <a:spcAft>
                <a:spcPts val="0"/>
              </a:spcAft>
              <a:buClr>
                <a:srgbClr val="3F3F3F"/>
              </a:buClr>
              <a:buSzPts val="2000"/>
              <a:buChar char="»"/>
              <a:defRPr sz="2000">
                <a:solidFill>
                  <a:srgbClr val="3F3F3F"/>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 name="Google Shape;98;p38"/>
          <p:cNvSpPr txBox="1"/>
          <p:nvPr>
            <p:ph idx="2" type="body"/>
          </p:nvPr>
        </p:nvSpPr>
        <p:spPr>
          <a:xfrm>
            <a:off x="839788" y="2177592"/>
            <a:ext cx="3932237" cy="369139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sz="1600">
                <a:solidFill>
                  <a:srgbClr val="3F3F3F"/>
                </a:solidFill>
              </a:defRPr>
            </a:lvl1pPr>
            <a:lvl2pPr indent="-228600" lvl="1" marL="914400" algn="l">
              <a:lnSpc>
                <a:spcPct val="90000"/>
              </a:lnSpc>
              <a:spcBef>
                <a:spcPts val="500"/>
              </a:spcBef>
              <a:spcAft>
                <a:spcPts val="0"/>
              </a:spcAft>
              <a:buClr>
                <a:srgbClr val="3F3F3F"/>
              </a:buClr>
              <a:buSzPts val="1400"/>
              <a:buNone/>
              <a:defRPr sz="1400"/>
            </a:lvl2pPr>
            <a:lvl3pPr indent="-228600" lvl="2" marL="1371600" algn="l">
              <a:lnSpc>
                <a:spcPct val="90000"/>
              </a:lnSpc>
              <a:spcBef>
                <a:spcPts val="500"/>
              </a:spcBef>
              <a:spcAft>
                <a:spcPts val="0"/>
              </a:spcAft>
              <a:buClr>
                <a:srgbClr val="3F3F3F"/>
              </a:buClr>
              <a:buSzPts val="1200"/>
              <a:buNone/>
              <a:defRPr sz="1200"/>
            </a:lvl3pPr>
            <a:lvl4pPr indent="-228600" lvl="3" marL="1828800" algn="l">
              <a:lnSpc>
                <a:spcPct val="90000"/>
              </a:lnSpc>
              <a:spcBef>
                <a:spcPts val="500"/>
              </a:spcBef>
              <a:spcAft>
                <a:spcPts val="0"/>
              </a:spcAft>
              <a:buClr>
                <a:srgbClr val="3F3F3F"/>
              </a:buClr>
              <a:buSzPts val="1000"/>
              <a:buNone/>
              <a:defRPr sz="1000"/>
            </a:lvl4pPr>
            <a:lvl5pPr indent="-228600" lvl="4" marL="2286000" algn="l">
              <a:lnSpc>
                <a:spcPct val="90000"/>
              </a:lnSpc>
              <a:spcBef>
                <a:spcPts val="500"/>
              </a:spcBef>
              <a:spcAft>
                <a:spcPts val="0"/>
              </a:spcAft>
              <a:buClr>
                <a:srgbClr val="3F3F3F"/>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9" name="Google Shape;99;p38"/>
          <p:cNvSpPr/>
          <p:nvPr/>
        </p:nvSpPr>
        <p:spPr>
          <a:xfrm>
            <a:off x="839788" y="2063496"/>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0" name="Google Shape;100;p38"/>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1" name="Shape 101"/>
        <p:cNvGrpSpPr/>
        <p:nvPr/>
      </p:nvGrpSpPr>
      <p:grpSpPr>
        <a:xfrm>
          <a:off x="0" y="0"/>
          <a:ext cx="0" cy="0"/>
          <a:chOff x="0" y="0"/>
          <a:chExt cx="0" cy="0"/>
        </a:xfrm>
      </p:grpSpPr>
      <p:sp>
        <p:nvSpPr>
          <p:cNvPr id="102" name="Google Shape;102;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3200"/>
              <a:buFont typeface="Calibri"/>
              <a:buNone/>
              <a:defRPr sz="32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9"/>
          <p:cNvSpPr/>
          <p:nvPr>
            <p:ph idx="2" type="pic"/>
          </p:nvPr>
        </p:nvSpPr>
        <p:spPr>
          <a:xfrm>
            <a:off x="5183188" y="987425"/>
            <a:ext cx="6172200" cy="4873625"/>
          </a:xfrm>
          <a:prstGeom prst="rect">
            <a:avLst/>
          </a:prstGeom>
          <a:noFill/>
          <a:ln>
            <a:noFill/>
          </a:ln>
        </p:spPr>
      </p:sp>
      <p:sp>
        <p:nvSpPr>
          <p:cNvPr id="104" name="Google Shape;104;p39"/>
          <p:cNvSpPr txBox="1"/>
          <p:nvPr>
            <p:ph idx="1" type="body"/>
          </p:nvPr>
        </p:nvSpPr>
        <p:spPr>
          <a:xfrm>
            <a:off x="839788" y="2177592"/>
            <a:ext cx="3932237" cy="369139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F3F3F"/>
              </a:buClr>
              <a:buSzPts val="1600"/>
              <a:buNone/>
              <a:defRPr sz="1600">
                <a:solidFill>
                  <a:srgbClr val="3F3F3F"/>
                </a:solidFill>
              </a:defRPr>
            </a:lvl1pPr>
            <a:lvl2pPr indent="-228600" lvl="1" marL="914400" algn="l">
              <a:lnSpc>
                <a:spcPct val="90000"/>
              </a:lnSpc>
              <a:spcBef>
                <a:spcPts val="500"/>
              </a:spcBef>
              <a:spcAft>
                <a:spcPts val="0"/>
              </a:spcAft>
              <a:buClr>
                <a:srgbClr val="3F3F3F"/>
              </a:buClr>
              <a:buSzPts val="1400"/>
              <a:buNone/>
              <a:defRPr sz="1400"/>
            </a:lvl2pPr>
            <a:lvl3pPr indent="-228600" lvl="2" marL="1371600" algn="l">
              <a:lnSpc>
                <a:spcPct val="90000"/>
              </a:lnSpc>
              <a:spcBef>
                <a:spcPts val="500"/>
              </a:spcBef>
              <a:spcAft>
                <a:spcPts val="0"/>
              </a:spcAft>
              <a:buClr>
                <a:srgbClr val="3F3F3F"/>
              </a:buClr>
              <a:buSzPts val="1200"/>
              <a:buNone/>
              <a:defRPr sz="1200"/>
            </a:lvl3pPr>
            <a:lvl4pPr indent="-228600" lvl="3" marL="1828800" algn="l">
              <a:lnSpc>
                <a:spcPct val="90000"/>
              </a:lnSpc>
              <a:spcBef>
                <a:spcPts val="500"/>
              </a:spcBef>
              <a:spcAft>
                <a:spcPts val="0"/>
              </a:spcAft>
              <a:buClr>
                <a:srgbClr val="3F3F3F"/>
              </a:buClr>
              <a:buSzPts val="1000"/>
              <a:buNone/>
              <a:defRPr sz="1000"/>
            </a:lvl4pPr>
            <a:lvl5pPr indent="-228600" lvl="4" marL="2286000" algn="l">
              <a:lnSpc>
                <a:spcPct val="90000"/>
              </a:lnSpc>
              <a:spcBef>
                <a:spcPts val="500"/>
              </a:spcBef>
              <a:spcAft>
                <a:spcPts val="0"/>
              </a:spcAft>
              <a:buClr>
                <a:srgbClr val="3F3F3F"/>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39"/>
          <p:cNvSpPr/>
          <p:nvPr/>
        </p:nvSpPr>
        <p:spPr>
          <a:xfrm>
            <a:off x="839788" y="2063496"/>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6" name="Google Shape;106;p39"/>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hapes">
  <p:cSld name="Shapes">
    <p:spTree>
      <p:nvGrpSpPr>
        <p:cNvPr id="107" name="Shape 107"/>
        <p:cNvGrpSpPr/>
        <p:nvPr/>
      </p:nvGrpSpPr>
      <p:grpSpPr>
        <a:xfrm>
          <a:off x="0" y="0"/>
          <a:ext cx="0" cy="0"/>
          <a:chOff x="0" y="0"/>
          <a:chExt cx="0" cy="0"/>
        </a:xfrm>
      </p:grpSpPr>
      <p:sp>
        <p:nvSpPr>
          <p:cNvPr id="108" name="Google Shape;108;p40"/>
          <p:cNvSpPr/>
          <p:nvPr/>
        </p:nvSpPr>
        <p:spPr>
          <a:xfrm>
            <a:off x="554418" y="2162259"/>
            <a:ext cx="1002139" cy="719898"/>
          </a:xfrm>
          <a:prstGeom prst="rect">
            <a:avLst/>
          </a:prstGeom>
          <a:solidFill>
            <a:schemeClr val="accent1"/>
          </a:solidFill>
          <a:ln>
            <a:noFill/>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200" u="none" cap="none" strike="noStrike">
                <a:solidFill>
                  <a:srgbClr val="FFFFFF"/>
                </a:solidFill>
                <a:latin typeface="Calibri"/>
                <a:ea typeface="Calibri"/>
                <a:cs typeface="Calibri"/>
                <a:sym typeface="Calibri"/>
              </a:rPr>
              <a:t>Blue</a:t>
            </a:r>
            <a:endParaRPr/>
          </a:p>
        </p:txBody>
      </p:sp>
      <p:sp>
        <p:nvSpPr>
          <p:cNvPr id="109" name="Google Shape;109;p40"/>
          <p:cNvSpPr/>
          <p:nvPr/>
        </p:nvSpPr>
        <p:spPr>
          <a:xfrm>
            <a:off x="1698024" y="2162259"/>
            <a:ext cx="1079318" cy="719898"/>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200" u="none" cap="none" strike="noStrike">
                <a:solidFill>
                  <a:srgbClr val="FFFFFF"/>
                </a:solidFill>
                <a:latin typeface="Calibri"/>
                <a:ea typeface="Calibri"/>
                <a:cs typeface="Calibri"/>
                <a:sym typeface="Calibri"/>
              </a:rPr>
              <a:t>Blue</a:t>
            </a:r>
            <a:endParaRPr/>
          </a:p>
        </p:txBody>
      </p:sp>
      <p:sp>
        <p:nvSpPr>
          <p:cNvPr id="110" name="Google Shape;110;p40"/>
          <p:cNvSpPr txBox="1"/>
          <p:nvPr/>
        </p:nvSpPr>
        <p:spPr>
          <a:xfrm>
            <a:off x="2526205" y="898944"/>
            <a:ext cx="6871201"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7F7F7F"/>
              </a:buClr>
              <a:buSzPts val="1800"/>
              <a:buFont typeface="Arial"/>
              <a:buChar char="•"/>
            </a:pPr>
            <a:r>
              <a:rPr b="0" i="0" lang="en-US" sz="1800" u="none" cap="none" strike="noStrike">
                <a:solidFill>
                  <a:srgbClr val="7F7F7F"/>
                </a:solidFill>
                <a:latin typeface="Calibri"/>
                <a:ea typeface="Calibri"/>
                <a:cs typeface="Calibri"/>
                <a:sym typeface="Calibri"/>
              </a:rPr>
              <a:t>For more colors, use blues first -&gt; then gray -&gt; then green if needed</a:t>
            </a:r>
            <a:endParaRPr/>
          </a:p>
          <a:p>
            <a:pPr indent="-285750" lvl="0" marL="285750" marR="0" rtl="0" algn="l">
              <a:spcBef>
                <a:spcPts val="0"/>
              </a:spcBef>
              <a:spcAft>
                <a:spcPts val="0"/>
              </a:spcAft>
              <a:buClr>
                <a:srgbClr val="7F7F7F"/>
              </a:buClr>
              <a:buSzPts val="1800"/>
              <a:buFont typeface="Arial"/>
              <a:buChar char="•"/>
            </a:pPr>
            <a:r>
              <a:rPr b="0" i="0" lang="en-US" sz="1800" u="none" cap="none" strike="noStrike">
                <a:solidFill>
                  <a:srgbClr val="7F7F7F"/>
                </a:solidFill>
                <a:latin typeface="Calibri"/>
                <a:ea typeface="Calibri"/>
                <a:cs typeface="Calibri"/>
                <a:sym typeface="Calibri"/>
              </a:rPr>
              <a:t>Use white text inside dark-colored shapes</a:t>
            </a:r>
            <a:endParaRPr/>
          </a:p>
          <a:p>
            <a:pPr indent="-285750" lvl="0" marL="285750" marR="0" rtl="0" algn="l">
              <a:spcBef>
                <a:spcPts val="0"/>
              </a:spcBef>
              <a:spcAft>
                <a:spcPts val="0"/>
              </a:spcAft>
              <a:buClr>
                <a:srgbClr val="7F7F7F"/>
              </a:buClr>
              <a:buSzPts val="1800"/>
              <a:buFont typeface="Arial"/>
              <a:buChar char="•"/>
            </a:pPr>
            <a:r>
              <a:rPr b="0" i="0" lang="en-US" sz="1800" u="none" cap="none" strike="noStrike">
                <a:solidFill>
                  <a:srgbClr val="7F7F7F"/>
                </a:solidFill>
                <a:latin typeface="Calibri"/>
                <a:ea typeface="Calibri"/>
                <a:cs typeface="Calibri"/>
                <a:sym typeface="Calibri"/>
              </a:rPr>
              <a:t>Use black text inside light-colored shapes</a:t>
            </a:r>
            <a:endParaRPr/>
          </a:p>
        </p:txBody>
      </p:sp>
      <p:sp>
        <p:nvSpPr>
          <p:cNvPr id="111" name="Google Shape;111;p40"/>
          <p:cNvSpPr txBox="1"/>
          <p:nvPr/>
        </p:nvSpPr>
        <p:spPr>
          <a:xfrm>
            <a:off x="306880" y="248708"/>
            <a:ext cx="329816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rgbClr val="004C97"/>
                </a:solidFill>
                <a:latin typeface="Calibri"/>
                <a:ea typeface="Calibri"/>
                <a:cs typeface="Calibri"/>
                <a:sym typeface="Calibri"/>
              </a:rPr>
              <a:t>SHAPES</a:t>
            </a:r>
            <a:endParaRPr sz="2400">
              <a:solidFill>
                <a:srgbClr val="004C97"/>
              </a:solidFill>
              <a:latin typeface="Calibri"/>
              <a:ea typeface="Calibri"/>
              <a:cs typeface="Calibri"/>
              <a:sym typeface="Calibri"/>
            </a:endParaRPr>
          </a:p>
        </p:txBody>
      </p:sp>
      <p:sp>
        <p:nvSpPr>
          <p:cNvPr id="112" name="Google Shape;112;p40"/>
          <p:cNvSpPr/>
          <p:nvPr/>
        </p:nvSpPr>
        <p:spPr>
          <a:xfrm>
            <a:off x="2918809" y="2176333"/>
            <a:ext cx="1358478" cy="691749"/>
          </a:xfrm>
          <a:prstGeom prst="ellipse">
            <a:avLst/>
          </a:prstGeom>
          <a:solidFill>
            <a:schemeClr val="accen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Blue</a:t>
            </a:r>
            <a:endParaRPr/>
          </a:p>
        </p:txBody>
      </p:sp>
      <p:sp>
        <p:nvSpPr>
          <p:cNvPr id="113" name="Google Shape;113;p40"/>
          <p:cNvSpPr/>
          <p:nvPr/>
        </p:nvSpPr>
        <p:spPr>
          <a:xfrm>
            <a:off x="4418754" y="2315037"/>
            <a:ext cx="1325420" cy="414339"/>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Blue</a:t>
            </a:r>
            <a:endParaRPr/>
          </a:p>
        </p:txBody>
      </p:sp>
      <p:sp>
        <p:nvSpPr>
          <p:cNvPr id="114" name="Google Shape;114;p40"/>
          <p:cNvSpPr/>
          <p:nvPr/>
        </p:nvSpPr>
        <p:spPr>
          <a:xfrm>
            <a:off x="3133681" y="3076446"/>
            <a:ext cx="1002139" cy="719898"/>
          </a:xfrm>
          <a:prstGeom prst="rect">
            <a:avLst/>
          </a:prstGeom>
          <a:solidFill>
            <a:schemeClr val="accent4"/>
          </a:solidFill>
          <a:ln>
            <a:noFill/>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Green</a:t>
            </a:r>
            <a:endParaRPr/>
          </a:p>
        </p:txBody>
      </p:sp>
      <p:sp>
        <p:nvSpPr>
          <p:cNvPr id="115" name="Google Shape;115;p40"/>
          <p:cNvSpPr/>
          <p:nvPr/>
        </p:nvSpPr>
        <p:spPr>
          <a:xfrm>
            <a:off x="4277287" y="3076446"/>
            <a:ext cx="1079318" cy="719898"/>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Green</a:t>
            </a:r>
            <a:endParaRPr/>
          </a:p>
        </p:txBody>
      </p:sp>
      <p:sp>
        <p:nvSpPr>
          <p:cNvPr id="116" name="Google Shape;116;p40"/>
          <p:cNvSpPr/>
          <p:nvPr/>
        </p:nvSpPr>
        <p:spPr>
          <a:xfrm>
            <a:off x="5498072" y="3090520"/>
            <a:ext cx="1358478" cy="691749"/>
          </a:xfrm>
          <a:prstGeom prst="ellipse">
            <a:avLst/>
          </a:prstGeom>
          <a:solidFill>
            <a:schemeClr val="accent4"/>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Green</a:t>
            </a:r>
            <a:endParaRPr/>
          </a:p>
        </p:txBody>
      </p:sp>
      <p:sp>
        <p:nvSpPr>
          <p:cNvPr id="117" name="Google Shape;117;p40"/>
          <p:cNvSpPr/>
          <p:nvPr/>
        </p:nvSpPr>
        <p:spPr>
          <a:xfrm>
            <a:off x="6998017" y="3229224"/>
            <a:ext cx="1325420" cy="414339"/>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Green</a:t>
            </a:r>
            <a:endParaRPr/>
          </a:p>
        </p:txBody>
      </p:sp>
      <p:sp>
        <p:nvSpPr>
          <p:cNvPr id="118" name="Google Shape;118;p40"/>
          <p:cNvSpPr/>
          <p:nvPr/>
        </p:nvSpPr>
        <p:spPr>
          <a:xfrm>
            <a:off x="554418" y="4373906"/>
            <a:ext cx="1002139" cy="719898"/>
          </a:xfrm>
          <a:prstGeom prst="rect">
            <a:avLst/>
          </a:prstGeom>
          <a:solidFill>
            <a:schemeClr val="lt2"/>
          </a:solidFill>
          <a:ln cap="flat" cmpd="sng" w="12700">
            <a:solidFill>
              <a:schemeClr val="dk2"/>
            </a:solidFill>
            <a:prstDash val="solid"/>
            <a:miter lim="800000"/>
            <a:headEnd len="sm" w="sm" type="none"/>
            <a:tailEnd len="sm" w="sm" type="none"/>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Dark Brown</a:t>
            </a:r>
            <a:endParaRPr/>
          </a:p>
        </p:txBody>
      </p:sp>
      <p:sp>
        <p:nvSpPr>
          <p:cNvPr id="119" name="Google Shape;119;p40"/>
          <p:cNvSpPr/>
          <p:nvPr/>
        </p:nvSpPr>
        <p:spPr>
          <a:xfrm>
            <a:off x="1698024" y="4373906"/>
            <a:ext cx="1079318" cy="719898"/>
          </a:xfrm>
          <a:prstGeom prst="roundRect">
            <a:avLst>
              <a:gd fmla="val 16667" name="adj"/>
            </a:avLst>
          </a:prstGeom>
          <a:solidFill>
            <a:schemeClr val="lt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Dark Brown</a:t>
            </a:r>
            <a:endParaRPr/>
          </a:p>
        </p:txBody>
      </p:sp>
      <p:sp>
        <p:nvSpPr>
          <p:cNvPr id="120" name="Google Shape;120;p40"/>
          <p:cNvSpPr/>
          <p:nvPr/>
        </p:nvSpPr>
        <p:spPr>
          <a:xfrm>
            <a:off x="2918809" y="4387980"/>
            <a:ext cx="1358478" cy="691749"/>
          </a:xfrm>
          <a:prstGeom prst="ellipse">
            <a:avLst/>
          </a:prstGeom>
          <a:solidFill>
            <a:schemeClr val="lt2"/>
          </a:solidFill>
          <a:ln cap="flat" cmpd="sng" w="9525">
            <a:solidFill>
              <a:schemeClr val="dk2"/>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Dark Brown</a:t>
            </a:r>
            <a:endParaRPr/>
          </a:p>
        </p:txBody>
      </p:sp>
      <p:sp>
        <p:nvSpPr>
          <p:cNvPr id="121" name="Google Shape;121;p40"/>
          <p:cNvSpPr/>
          <p:nvPr/>
        </p:nvSpPr>
        <p:spPr>
          <a:xfrm>
            <a:off x="4418754" y="4526684"/>
            <a:ext cx="1325420" cy="414339"/>
          </a:xfrm>
          <a:prstGeom prst="rightArrow">
            <a:avLst>
              <a:gd fmla="val 50000" name="adj1"/>
              <a:gd fmla="val 50000" name="adj2"/>
            </a:avLst>
          </a:prstGeom>
          <a:solidFill>
            <a:schemeClr val="lt2"/>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Dark Brown</a:t>
            </a:r>
            <a:endParaRPr/>
          </a:p>
        </p:txBody>
      </p:sp>
      <p:sp>
        <p:nvSpPr>
          <p:cNvPr id="122" name="Google Shape;122;p40"/>
          <p:cNvSpPr/>
          <p:nvPr/>
        </p:nvSpPr>
        <p:spPr>
          <a:xfrm>
            <a:off x="554418" y="5276378"/>
            <a:ext cx="1002139" cy="719898"/>
          </a:xfrm>
          <a:prstGeom prst="rect">
            <a:avLst/>
          </a:prstGeom>
          <a:solidFill>
            <a:schemeClr val="accent5"/>
          </a:solidFill>
          <a:ln>
            <a:noFill/>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Light Brown</a:t>
            </a:r>
            <a:endParaRPr/>
          </a:p>
        </p:txBody>
      </p:sp>
      <p:sp>
        <p:nvSpPr>
          <p:cNvPr id="123" name="Google Shape;123;p40"/>
          <p:cNvSpPr/>
          <p:nvPr/>
        </p:nvSpPr>
        <p:spPr>
          <a:xfrm>
            <a:off x="1698024" y="5276378"/>
            <a:ext cx="1079318" cy="719898"/>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Light Brown</a:t>
            </a:r>
            <a:endParaRPr/>
          </a:p>
        </p:txBody>
      </p:sp>
      <p:sp>
        <p:nvSpPr>
          <p:cNvPr id="124" name="Google Shape;124;p40"/>
          <p:cNvSpPr/>
          <p:nvPr/>
        </p:nvSpPr>
        <p:spPr>
          <a:xfrm>
            <a:off x="2918809" y="5290452"/>
            <a:ext cx="1358478" cy="691749"/>
          </a:xfrm>
          <a:prstGeom prst="ellipse">
            <a:avLst/>
          </a:prstGeom>
          <a:solidFill>
            <a:schemeClr val="accent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Light Brown</a:t>
            </a:r>
            <a:endParaRPr/>
          </a:p>
        </p:txBody>
      </p:sp>
      <p:sp>
        <p:nvSpPr>
          <p:cNvPr id="125" name="Google Shape;125;p40"/>
          <p:cNvSpPr/>
          <p:nvPr/>
        </p:nvSpPr>
        <p:spPr>
          <a:xfrm>
            <a:off x="4418754" y="5429156"/>
            <a:ext cx="1325420" cy="414339"/>
          </a:xfrm>
          <a:prstGeom prst="right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Calibri"/>
                <a:ea typeface="Calibri"/>
                <a:cs typeface="Calibri"/>
                <a:sym typeface="Calibri"/>
              </a:rPr>
              <a:t>Light Brown</a:t>
            </a:r>
            <a:endParaRPr/>
          </a:p>
        </p:txBody>
      </p:sp>
      <p:sp>
        <p:nvSpPr>
          <p:cNvPr id="126" name="Google Shape;126;p40"/>
          <p:cNvSpPr/>
          <p:nvPr/>
        </p:nvSpPr>
        <p:spPr>
          <a:xfrm>
            <a:off x="6293801" y="2195071"/>
            <a:ext cx="1002139" cy="719898"/>
          </a:xfrm>
          <a:prstGeom prst="rect">
            <a:avLst/>
          </a:prstGeom>
          <a:solidFill>
            <a:schemeClr val="accent3"/>
          </a:solidFill>
          <a:ln cap="flat" cmpd="sng" w="12700">
            <a:solidFill>
              <a:schemeClr val="dk2"/>
            </a:solidFill>
            <a:prstDash val="solid"/>
            <a:miter lim="800000"/>
            <a:headEnd len="sm" w="sm" type="none"/>
            <a:tailEnd len="sm" w="sm" type="none"/>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Red</a:t>
            </a:r>
            <a:endParaRPr/>
          </a:p>
        </p:txBody>
      </p:sp>
      <p:sp>
        <p:nvSpPr>
          <p:cNvPr id="127" name="Google Shape;127;p40"/>
          <p:cNvSpPr/>
          <p:nvPr/>
        </p:nvSpPr>
        <p:spPr>
          <a:xfrm>
            <a:off x="7437408" y="2176333"/>
            <a:ext cx="1079318" cy="719898"/>
          </a:xfrm>
          <a:prstGeom prst="roundRect">
            <a:avLst>
              <a:gd fmla="val 16667" name="adj"/>
            </a:avLst>
          </a:prstGeom>
          <a:solidFill>
            <a:schemeClr val="accent3"/>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Red</a:t>
            </a:r>
            <a:endParaRPr/>
          </a:p>
        </p:txBody>
      </p:sp>
      <p:sp>
        <p:nvSpPr>
          <p:cNvPr id="128" name="Google Shape;128;p40"/>
          <p:cNvSpPr/>
          <p:nvPr/>
        </p:nvSpPr>
        <p:spPr>
          <a:xfrm>
            <a:off x="8658193" y="2190407"/>
            <a:ext cx="1358478" cy="691749"/>
          </a:xfrm>
          <a:prstGeom prst="ellipse">
            <a:avLst/>
          </a:prstGeom>
          <a:solidFill>
            <a:schemeClr val="accent3"/>
          </a:solidFill>
          <a:ln cap="flat" cmpd="sng" w="9525">
            <a:solidFill>
              <a:schemeClr val="dk2"/>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Red</a:t>
            </a:r>
            <a:endParaRPr/>
          </a:p>
        </p:txBody>
      </p:sp>
      <p:sp>
        <p:nvSpPr>
          <p:cNvPr id="129" name="Google Shape;129;p40"/>
          <p:cNvSpPr/>
          <p:nvPr/>
        </p:nvSpPr>
        <p:spPr>
          <a:xfrm>
            <a:off x="10158138" y="2329111"/>
            <a:ext cx="1325420" cy="414339"/>
          </a:xfrm>
          <a:prstGeom prst="rightArrow">
            <a:avLst>
              <a:gd fmla="val 50000" name="adj1"/>
              <a:gd fmla="val 50000" name="adj2"/>
            </a:avLst>
          </a:prstGeom>
          <a:solidFill>
            <a:schemeClr val="accent3"/>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Red</a:t>
            </a:r>
            <a:endParaRPr/>
          </a:p>
        </p:txBody>
      </p:sp>
      <p:sp>
        <p:nvSpPr>
          <p:cNvPr id="130" name="Google Shape;130;p40"/>
          <p:cNvSpPr/>
          <p:nvPr/>
        </p:nvSpPr>
        <p:spPr>
          <a:xfrm>
            <a:off x="6293802" y="4387980"/>
            <a:ext cx="1002139" cy="719898"/>
          </a:xfrm>
          <a:prstGeom prst="rect">
            <a:avLst/>
          </a:prstGeom>
          <a:solidFill>
            <a:schemeClr val="dk2"/>
          </a:solidFill>
          <a:ln>
            <a:noFill/>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Beige</a:t>
            </a:r>
            <a:endParaRPr/>
          </a:p>
        </p:txBody>
      </p:sp>
      <p:sp>
        <p:nvSpPr>
          <p:cNvPr id="131" name="Google Shape;131;p40"/>
          <p:cNvSpPr/>
          <p:nvPr/>
        </p:nvSpPr>
        <p:spPr>
          <a:xfrm>
            <a:off x="7437408" y="4387980"/>
            <a:ext cx="1079318" cy="719898"/>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Beige</a:t>
            </a:r>
            <a:endParaRPr/>
          </a:p>
        </p:txBody>
      </p:sp>
      <p:sp>
        <p:nvSpPr>
          <p:cNvPr id="132" name="Google Shape;132;p40"/>
          <p:cNvSpPr/>
          <p:nvPr/>
        </p:nvSpPr>
        <p:spPr>
          <a:xfrm>
            <a:off x="8658193" y="4402054"/>
            <a:ext cx="1358478" cy="691749"/>
          </a:xfrm>
          <a:prstGeom prst="ellipse">
            <a:avLst/>
          </a:prstGeom>
          <a:solidFill>
            <a:schemeClr val="dk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Beige</a:t>
            </a:r>
            <a:endParaRPr/>
          </a:p>
        </p:txBody>
      </p:sp>
      <p:sp>
        <p:nvSpPr>
          <p:cNvPr id="133" name="Google Shape;133;p40"/>
          <p:cNvSpPr/>
          <p:nvPr/>
        </p:nvSpPr>
        <p:spPr>
          <a:xfrm>
            <a:off x="10158138" y="4540758"/>
            <a:ext cx="1325420" cy="414339"/>
          </a:xfrm>
          <a:prstGeom prst="rightArrow">
            <a:avLst>
              <a:gd fmla="val 50000" name="adj1"/>
              <a:gd fmla="val 50000" name="adj2"/>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Beige</a:t>
            </a:r>
            <a:endParaRPr/>
          </a:p>
        </p:txBody>
      </p:sp>
      <p:sp>
        <p:nvSpPr>
          <p:cNvPr id="134" name="Google Shape;134;p40"/>
          <p:cNvSpPr/>
          <p:nvPr/>
        </p:nvSpPr>
        <p:spPr>
          <a:xfrm>
            <a:off x="6293802" y="5290452"/>
            <a:ext cx="1002139" cy="719898"/>
          </a:xfrm>
          <a:prstGeom prst="rect">
            <a:avLst/>
          </a:prstGeom>
          <a:solidFill>
            <a:schemeClr val="accent6"/>
          </a:solidFill>
          <a:ln cap="flat" cmpd="sng" w="12700">
            <a:solidFill>
              <a:schemeClr val="dk2"/>
            </a:solidFill>
            <a:prstDash val="solid"/>
            <a:miter lim="800000"/>
            <a:headEnd len="sm" w="sm" type="none"/>
            <a:tailEnd len="sm" w="sm" type="none"/>
          </a:ln>
          <a:effectLst>
            <a:reflection blurRad="0" dir="5400000" dist="50800" endA="0" endPos="0" kx="0" rotWithShape="0" algn="bl" stPos="0" sy="-100000" ky="0"/>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Indigo</a:t>
            </a:r>
            <a:endParaRPr/>
          </a:p>
        </p:txBody>
      </p:sp>
      <p:sp>
        <p:nvSpPr>
          <p:cNvPr id="135" name="Google Shape;135;p40"/>
          <p:cNvSpPr/>
          <p:nvPr/>
        </p:nvSpPr>
        <p:spPr>
          <a:xfrm>
            <a:off x="7437408" y="5290452"/>
            <a:ext cx="1079318" cy="719898"/>
          </a:xfrm>
          <a:prstGeom prst="roundRect">
            <a:avLst>
              <a:gd fmla="val 16667" name="adj"/>
            </a:avLst>
          </a:prstGeom>
          <a:solidFill>
            <a:schemeClr val="accent6"/>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Indigo</a:t>
            </a:r>
            <a:endParaRPr/>
          </a:p>
        </p:txBody>
      </p:sp>
      <p:sp>
        <p:nvSpPr>
          <p:cNvPr id="136" name="Google Shape;136;p40"/>
          <p:cNvSpPr/>
          <p:nvPr/>
        </p:nvSpPr>
        <p:spPr>
          <a:xfrm>
            <a:off x="8658193" y="5304526"/>
            <a:ext cx="1358478" cy="691749"/>
          </a:xfrm>
          <a:prstGeom prst="ellipse">
            <a:avLst/>
          </a:prstGeom>
          <a:solidFill>
            <a:schemeClr val="accent6"/>
          </a:solidFill>
          <a:ln cap="flat" cmpd="sng" w="9525">
            <a:solidFill>
              <a:schemeClr val="dk2"/>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Indigo</a:t>
            </a:r>
            <a:endParaRPr/>
          </a:p>
        </p:txBody>
      </p:sp>
      <p:sp>
        <p:nvSpPr>
          <p:cNvPr id="137" name="Google Shape;137;p40"/>
          <p:cNvSpPr/>
          <p:nvPr/>
        </p:nvSpPr>
        <p:spPr>
          <a:xfrm>
            <a:off x="10158138" y="5443230"/>
            <a:ext cx="1325420" cy="414339"/>
          </a:xfrm>
          <a:prstGeom prst="rightArrow">
            <a:avLst>
              <a:gd fmla="val 50000" name="adj1"/>
              <a:gd fmla="val 50000" name="adj2"/>
            </a:avLst>
          </a:prstGeom>
          <a:solidFill>
            <a:schemeClr val="accent6"/>
          </a:solidFill>
          <a:ln cap="flat" cmpd="sng" w="9525">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Indigo</a:t>
            </a:r>
            <a:endParaRPr/>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Shapes">
  <p:cSld name="Orange Shapes">
    <p:spTree>
      <p:nvGrpSpPr>
        <p:cNvPr id="138" name="Shape 138"/>
        <p:cNvGrpSpPr/>
        <p:nvPr/>
      </p:nvGrpSpPr>
      <p:grpSpPr>
        <a:xfrm>
          <a:off x="0" y="0"/>
          <a:ext cx="0" cy="0"/>
          <a:chOff x="0" y="0"/>
          <a:chExt cx="0" cy="0"/>
        </a:xfrm>
      </p:grpSpPr>
      <p:sp>
        <p:nvSpPr>
          <p:cNvPr id="139" name="Google Shape;139;p41"/>
          <p:cNvSpPr/>
          <p:nvPr/>
        </p:nvSpPr>
        <p:spPr>
          <a:xfrm>
            <a:off x="5995415" y="4398685"/>
            <a:ext cx="1089938" cy="1089936"/>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41"/>
          <p:cNvSpPr/>
          <p:nvPr/>
        </p:nvSpPr>
        <p:spPr>
          <a:xfrm>
            <a:off x="3018386" y="2977291"/>
            <a:ext cx="1423867" cy="107080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Orange</a:t>
            </a:r>
            <a:endParaRPr/>
          </a:p>
        </p:txBody>
      </p:sp>
      <p:sp>
        <p:nvSpPr>
          <p:cNvPr id="141" name="Google Shape;141;p41"/>
          <p:cNvSpPr/>
          <p:nvPr/>
        </p:nvSpPr>
        <p:spPr>
          <a:xfrm>
            <a:off x="4784673" y="2977291"/>
            <a:ext cx="1533525" cy="107080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Orange</a:t>
            </a:r>
            <a:endParaRPr/>
          </a:p>
        </p:txBody>
      </p:sp>
      <p:sp>
        <p:nvSpPr>
          <p:cNvPr id="142" name="Google Shape;142;p41"/>
          <p:cNvSpPr txBox="1"/>
          <p:nvPr/>
        </p:nvSpPr>
        <p:spPr>
          <a:xfrm>
            <a:off x="3040046" y="1260665"/>
            <a:ext cx="584792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7F7F7F"/>
                </a:solidFill>
                <a:latin typeface="Calibri"/>
                <a:ea typeface="Calibri"/>
                <a:cs typeface="Calibri"/>
                <a:sym typeface="Calibri"/>
              </a:rPr>
              <a:t>Use orange for points of emphasis and importance,</a:t>
            </a:r>
            <a:br>
              <a:rPr lang="en-US" sz="1800">
                <a:solidFill>
                  <a:srgbClr val="7F7F7F"/>
                </a:solidFill>
                <a:latin typeface="Calibri"/>
                <a:ea typeface="Calibri"/>
                <a:cs typeface="Calibri"/>
                <a:sym typeface="Calibri"/>
              </a:rPr>
            </a:br>
            <a:r>
              <a:rPr lang="en-US" sz="1800">
                <a:solidFill>
                  <a:srgbClr val="7F7F7F"/>
                </a:solidFill>
                <a:latin typeface="Calibri"/>
                <a:ea typeface="Calibri"/>
                <a:cs typeface="Calibri"/>
                <a:sym typeface="Calibri"/>
              </a:rPr>
              <a:t>as well as to represent RTI in graphs/tables</a:t>
            </a:r>
            <a:endParaRPr/>
          </a:p>
          <a:p>
            <a:pPr indent="0" lvl="0" marL="0" marR="0" rtl="0" algn="ctr">
              <a:spcBef>
                <a:spcPts val="0"/>
              </a:spcBef>
              <a:spcAft>
                <a:spcPts val="0"/>
              </a:spcAft>
              <a:buNone/>
            </a:pPr>
            <a:r>
              <a:t/>
            </a:r>
            <a:endParaRPr sz="1800">
              <a:solidFill>
                <a:srgbClr val="7F7F7F"/>
              </a:solidFill>
              <a:latin typeface="Calibri"/>
              <a:ea typeface="Calibri"/>
              <a:cs typeface="Calibri"/>
              <a:sym typeface="Calibri"/>
            </a:endParaRPr>
          </a:p>
          <a:p>
            <a:pPr indent="0" lvl="0" marL="0" marR="0" rtl="0" algn="ctr">
              <a:spcBef>
                <a:spcPts val="0"/>
              </a:spcBef>
              <a:spcAft>
                <a:spcPts val="0"/>
              </a:spcAft>
              <a:buNone/>
            </a:pPr>
            <a:r>
              <a:rPr lang="en-US" sz="1800">
                <a:solidFill>
                  <a:srgbClr val="7F7F7F"/>
                </a:solidFill>
                <a:latin typeface="Calibri"/>
                <a:ea typeface="Calibri"/>
                <a:cs typeface="Calibri"/>
                <a:sym typeface="Calibri"/>
              </a:rPr>
              <a:t>The RTI Databus should always be represented in orange</a:t>
            </a:r>
            <a:endParaRPr/>
          </a:p>
        </p:txBody>
      </p:sp>
      <p:sp>
        <p:nvSpPr>
          <p:cNvPr id="143" name="Google Shape;143;p41"/>
          <p:cNvSpPr txBox="1"/>
          <p:nvPr/>
        </p:nvSpPr>
        <p:spPr>
          <a:xfrm>
            <a:off x="306880" y="248708"/>
            <a:ext cx="22193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4C97"/>
                </a:solidFill>
                <a:latin typeface="Calibri"/>
                <a:ea typeface="Calibri"/>
                <a:cs typeface="Calibri"/>
                <a:sym typeface="Calibri"/>
              </a:rPr>
              <a:t>SHAPES</a:t>
            </a:r>
            <a:endParaRPr/>
          </a:p>
        </p:txBody>
      </p:sp>
      <p:sp>
        <p:nvSpPr>
          <p:cNvPr id="144" name="Google Shape;144;p41"/>
          <p:cNvSpPr/>
          <p:nvPr/>
        </p:nvSpPr>
        <p:spPr>
          <a:xfrm>
            <a:off x="7631840" y="4398685"/>
            <a:ext cx="797942" cy="1032630"/>
          </a:xfrm>
          <a:prstGeom prst="upArrow">
            <a:avLst>
              <a:gd fmla="val 50000" name="adj1"/>
              <a:gd fmla="val 50000" name="adj2"/>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5" name="Google Shape;145;p41"/>
          <p:cNvSpPr/>
          <p:nvPr/>
        </p:nvSpPr>
        <p:spPr>
          <a:xfrm>
            <a:off x="6660618" y="3200035"/>
            <a:ext cx="2370225" cy="691749"/>
          </a:xfrm>
          <a:prstGeom prst="ellipse">
            <a:avLst/>
          </a:prstGeom>
          <a:solidFill>
            <a:schemeClr val="accent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Orange</a:t>
            </a:r>
            <a:endParaRPr/>
          </a:p>
        </p:txBody>
      </p:sp>
      <p:sp>
        <p:nvSpPr>
          <p:cNvPr id="146" name="Google Shape;146;p41"/>
          <p:cNvSpPr/>
          <p:nvPr/>
        </p:nvSpPr>
        <p:spPr>
          <a:xfrm>
            <a:off x="3294629" y="4719105"/>
            <a:ext cx="2256806" cy="449096"/>
          </a:xfrm>
          <a:prstGeom prst="leftRightArrow">
            <a:avLst>
              <a:gd fmla="val 50000" name="adj1"/>
              <a:gd fmla="val 50000" name="adj2"/>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FF"/>
                </a:solidFill>
                <a:latin typeface="Calibri"/>
                <a:ea typeface="Calibri"/>
                <a:cs typeface="Calibri"/>
                <a:sym typeface="Calibri"/>
              </a:rPr>
              <a:t>Orange</a:t>
            </a:r>
            <a:endParaRPr/>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ography">
  <p:cSld name="Iconography">
    <p:spTree>
      <p:nvGrpSpPr>
        <p:cNvPr id="147" name="Shape 147"/>
        <p:cNvGrpSpPr/>
        <p:nvPr/>
      </p:nvGrpSpPr>
      <p:grpSpPr>
        <a:xfrm>
          <a:off x="0" y="0"/>
          <a:ext cx="0" cy="0"/>
          <a:chOff x="0" y="0"/>
          <a:chExt cx="0" cy="0"/>
        </a:xfrm>
      </p:grpSpPr>
      <p:pic>
        <p:nvPicPr>
          <p:cNvPr id="148" name="Google Shape;148;p42"/>
          <p:cNvPicPr preferRelativeResize="0"/>
          <p:nvPr/>
        </p:nvPicPr>
        <p:blipFill rotWithShape="1">
          <a:blip r:embed="rId2">
            <a:alphaModFix/>
          </a:blip>
          <a:srcRect b="0" l="0" r="0" t="0"/>
          <a:stretch/>
        </p:blipFill>
        <p:spPr>
          <a:xfrm>
            <a:off x="1547286" y="876058"/>
            <a:ext cx="292942" cy="732354"/>
          </a:xfrm>
          <a:prstGeom prst="rect">
            <a:avLst/>
          </a:prstGeom>
          <a:noFill/>
          <a:ln>
            <a:noFill/>
          </a:ln>
        </p:spPr>
      </p:pic>
      <p:pic>
        <p:nvPicPr>
          <p:cNvPr id="149" name="Google Shape;149;p42"/>
          <p:cNvPicPr preferRelativeResize="0"/>
          <p:nvPr/>
        </p:nvPicPr>
        <p:blipFill rotWithShape="1">
          <a:blip r:embed="rId3">
            <a:alphaModFix/>
          </a:blip>
          <a:srcRect b="0" l="0" r="0" t="0"/>
          <a:stretch/>
        </p:blipFill>
        <p:spPr>
          <a:xfrm>
            <a:off x="1444893" y="2052444"/>
            <a:ext cx="497728" cy="497728"/>
          </a:xfrm>
          <a:prstGeom prst="rect">
            <a:avLst/>
          </a:prstGeom>
          <a:noFill/>
          <a:ln>
            <a:noFill/>
          </a:ln>
        </p:spPr>
      </p:pic>
      <p:pic>
        <p:nvPicPr>
          <p:cNvPr id="150" name="Google Shape;150;p42"/>
          <p:cNvPicPr preferRelativeResize="0"/>
          <p:nvPr/>
        </p:nvPicPr>
        <p:blipFill rotWithShape="1">
          <a:blip r:embed="rId4">
            <a:alphaModFix/>
          </a:blip>
          <a:srcRect b="0" l="0" r="0" t="0"/>
          <a:stretch/>
        </p:blipFill>
        <p:spPr>
          <a:xfrm>
            <a:off x="1451731" y="3030178"/>
            <a:ext cx="480756" cy="563644"/>
          </a:xfrm>
          <a:prstGeom prst="rect">
            <a:avLst/>
          </a:prstGeom>
          <a:noFill/>
          <a:ln>
            <a:noFill/>
          </a:ln>
        </p:spPr>
      </p:pic>
      <p:pic>
        <p:nvPicPr>
          <p:cNvPr id="151" name="Google Shape;151;p42"/>
          <p:cNvPicPr preferRelativeResize="0"/>
          <p:nvPr/>
        </p:nvPicPr>
        <p:blipFill rotWithShape="1">
          <a:blip r:embed="rId5">
            <a:alphaModFix/>
          </a:blip>
          <a:srcRect b="0" l="0" r="0" t="0"/>
          <a:stretch/>
        </p:blipFill>
        <p:spPr>
          <a:xfrm>
            <a:off x="1372702" y="4179653"/>
            <a:ext cx="625634" cy="554132"/>
          </a:xfrm>
          <a:prstGeom prst="rect">
            <a:avLst/>
          </a:prstGeom>
          <a:noFill/>
          <a:ln>
            <a:noFill/>
          </a:ln>
        </p:spPr>
      </p:pic>
      <p:pic>
        <p:nvPicPr>
          <p:cNvPr id="152" name="Google Shape;152;p42"/>
          <p:cNvPicPr preferRelativeResize="0"/>
          <p:nvPr/>
        </p:nvPicPr>
        <p:blipFill rotWithShape="1">
          <a:blip r:embed="rId6">
            <a:alphaModFix/>
          </a:blip>
          <a:srcRect b="0" l="0" r="0" t="0"/>
          <a:stretch/>
        </p:blipFill>
        <p:spPr>
          <a:xfrm>
            <a:off x="1344599" y="5169837"/>
            <a:ext cx="765654" cy="504210"/>
          </a:xfrm>
          <a:prstGeom prst="rect">
            <a:avLst/>
          </a:prstGeom>
          <a:noFill/>
          <a:ln>
            <a:noFill/>
          </a:ln>
        </p:spPr>
      </p:pic>
      <p:pic>
        <p:nvPicPr>
          <p:cNvPr id="153" name="Google Shape;153;p42"/>
          <p:cNvPicPr preferRelativeResize="0"/>
          <p:nvPr/>
        </p:nvPicPr>
        <p:blipFill rotWithShape="1">
          <a:blip r:embed="rId7">
            <a:alphaModFix/>
          </a:blip>
          <a:srcRect b="0" l="0" r="0" t="0"/>
          <a:stretch/>
        </p:blipFill>
        <p:spPr>
          <a:xfrm>
            <a:off x="4412528" y="2086363"/>
            <a:ext cx="612347" cy="529597"/>
          </a:xfrm>
          <a:prstGeom prst="rect">
            <a:avLst/>
          </a:prstGeom>
          <a:noFill/>
          <a:ln>
            <a:noFill/>
          </a:ln>
        </p:spPr>
      </p:pic>
      <p:pic>
        <p:nvPicPr>
          <p:cNvPr id="154" name="Google Shape;154;p42"/>
          <p:cNvPicPr preferRelativeResize="0"/>
          <p:nvPr/>
        </p:nvPicPr>
        <p:blipFill rotWithShape="1">
          <a:blip r:embed="rId8">
            <a:alphaModFix/>
          </a:blip>
          <a:srcRect b="0" l="0" r="0" t="0"/>
          <a:stretch/>
        </p:blipFill>
        <p:spPr>
          <a:xfrm>
            <a:off x="4478728" y="3100536"/>
            <a:ext cx="479947" cy="546147"/>
          </a:xfrm>
          <a:prstGeom prst="rect">
            <a:avLst/>
          </a:prstGeom>
          <a:noFill/>
          <a:ln>
            <a:noFill/>
          </a:ln>
        </p:spPr>
      </p:pic>
      <p:pic>
        <p:nvPicPr>
          <p:cNvPr id="155" name="Google Shape;155;p42"/>
          <p:cNvPicPr preferRelativeResize="0"/>
          <p:nvPr/>
        </p:nvPicPr>
        <p:blipFill rotWithShape="1">
          <a:blip r:embed="rId9">
            <a:alphaModFix/>
          </a:blip>
          <a:srcRect b="0" l="0" r="0" t="0"/>
          <a:stretch/>
        </p:blipFill>
        <p:spPr>
          <a:xfrm>
            <a:off x="4520102" y="4168619"/>
            <a:ext cx="397198" cy="661997"/>
          </a:xfrm>
          <a:prstGeom prst="rect">
            <a:avLst/>
          </a:prstGeom>
          <a:noFill/>
          <a:ln>
            <a:noFill/>
          </a:ln>
        </p:spPr>
      </p:pic>
      <p:pic>
        <p:nvPicPr>
          <p:cNvPr id="156" name="Google Shape;156;p42"/>
          <p:cNvPicPr preferRelativeResize="0"/>
          <p:nvPr/>
        </p:nvPicPr>
        <p:blipFill rotWithShape="1">
          <a:blip r:embed="rId10">
            <a:alphaModFix/>
          </a:blip>
          <a:srcRect b="0" l="0" r="0" t="0"/>
          <a:stretch/>
        </p:blipFill>
        <p:spPr>
          <a:xfrm>
            <a:off x="7728946" y="1071227"/>
            <a:ext cx="722886" cy="500460"/>
          </a:xfrm>
          <a:prstGeom prst="rect">
            <a:avLst/>
          </a:prstGeom>
          <a:noFill/>
          <a:ln>
            <a:noFill/>
          </a:ln>
        </p:spPr>
      </p:pic>
      <p:pic>
        <p:nvPicPr>
          <p:cNvPr id="157" name="Google Shape;157;p42"/>
          <p:cNvPicPr preferRelativeResize="0"/>
          <p:nvPr/>
        </p:nvPicPr>
        <p:blipFill rotWithShape="1">
          <a:blip r:embed="rId11">
            <a:alphaModFix/>
          </a:blip>
          <a:srcRect b="0" l="0" r="0" t="0"/>
          <a:stretch/>
        </p:blipFill>
        <p:spPr>
          <a:xfrm>
            <a:off x="7738214" y="2050790"/>
            <a:ext cx="704351" cy="630209"/>
          </a:xfrm>
          <a:prstGeom prst="rect">
            <a:avLst/>
          </a:prstGeom>
          <a:noFill/>
          <a:ln>
            <a:noFill/>
          </a:ln>
        </p:spPr>
      </p:pic>
      <p:pic>
        <p:nvPicPr>
          <p:cNvPr id="158" name="Google Shape;158;p42"/>
          <p:cNvPicPr preferRelativeResize="0"/>
          <p:nvPr/>
        </p:nvPicPr>
        <p:blipFill rotWithShape="1">
          <a:blip r:embed="rId12">
            <a:alphaModFix/>
          </a:blip>
          <a:srcRect b="0" l="0" r="0" t="0"/>
          <a:stretch/>
        </p:blipFill>
        <p:spPr>
          <a:xfrm>
            <a:off x="7728945" y="5150929"/>
            <a:ext cx="722887" cy="518996"/>
          </a:xfrm>
          <a:prstGeom prst="rect">
            <a:avLst/>
          </a:prstGeom>
          <a:noFill/>
          <a:ln>
            <a:noFill/>
          </a:ln>
        </p:spPr>
      </p:pic>
      <p:pic>
        <p:nvPicPr>
          <p:cNvPr id="159" name="Google Shape;159;p42"/>
          <p:cNvPicPr preferRelativeResize="0"/>
          <p:nvPr/>
        </p:nvPicPr>
        <p:blipFill rotWithShape="1">
          <a:blip r:embed="rId13">
            <a:alphaModFix/>
          </a:blip>
          <a:srcRect b="0" l="0" r="0" t="0"/>
          <a:stretch/>
        </p:blipFill>
        <p:spPr>
          <a:xfrm>
            <a:off x="7894736" y="3079606"/>
            <a:ext cx="407782" cy="611673"/>
          </a:xfrm>
          <a:prstGeom prst="rect">
            <a:avLst/>
          </a:prstGeom>
          <a:noFill/>
          <a:ln>
            <a:noFill/>
          </a:ln>
        </p:spPr>
      </p:pic>
      <p:pic>
        <p:nvPicPr>
          <p:cNvPr id="160" name="Google Shape;160;p42"/>
          <p:cNvPicPr preferRelativeResize="0"/>
          <p:nvPr/>
        </p:nvPicPr>
        <p:blipFill rotWithShape="1">
          <a:blip r:embed="rId14">
            <a:alphaModFix/>
          </a:blip>
          <a:srcRect b="0" l="0" r="0" t="0"/>
          <a:stretch/>
        </p:blipFill>
        <p:spPr>
          <a:xfrm>
            <a:off x="7766017" y="4218908"/>
            <a:ext cx="648745" cy="407783"/>
          </a:xfrm>
          <a:prstGeom prst="rect">
            <a:avLst/>
          </a:prstGeom>
          <a:noFill/>
          <a:ln>
            <a:noFill/>
          </a:ln>
        </p:spPr>
      </p:pic>
      <p:pic>
        <p:nvPicPr>
          <p:cNvPr id="161" name="Google Shape;161;p42"/>
          <p:cNvPicPr preferRelativeResize="0"/>
          <p:nvPr/>
        </p:nvPicPr>
        <p:blipFill rotWithShape="1">
          <a:blip r:embed="rId15">
            <a:alphaModFix/>
          </a:blip>
          <a:srcRect b="0" l="0" r="0" t="0"/>
          <a:stretch/>
        </p:blipFill>
        <p:spPr>
          <a:xfrm>
            <a:off x="4462178" y="5169836"/>
            <a:ext cx="513047" cy="595797"/>
          </a:xfrm>
          <a:prstGeom prst="rect">
            <a:avLst/>
          </a:prstGeom>
          <a:noFill/>
          <a:ln>
            <a:noFill/>
          </a:ln>
        </p:spPr>
      </p:pic>
      <p:sp>
        <p:nvSpPr>
          <p:cNvPr id="162" name="Google Shape;162;p42"/>
          <p:cNvSpPr txBox="1"/>
          <p:nvPr/>
        </p:nvSpPr>
        <p:spPr>
          <a:xfrm>
            <a:off x="2291488" y="1139055"/>
            <a:ext cx="11121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Person</a:t>
            </a:r>
            <a:endParaRPr/>
          </a:p>
        </p:txBody>
      </p:sp>
      <p:sp>
        <p:nvSpPr>
          <p:cNvPr id="163" name="Google Shape;163;p42"/>
          <p:cNvSpPr txBox="1"/>
          <p:nvPr/>
        </p:nvSpPr>
        <p:spPr>
          <a:xfrm>
            <a:off x="2291487" y="2099779"/>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Performance</a:t>
            </a:r>
            <a:endParaRPr/>
          </a:p>
        </p:txBody>
      </p:sp>
      <p:sp>
        <p:nvSpPr>
          <p:cNvPr id="164" name="Google Shape;164;p42"/>
          <p:cNvSpPr txBox="1"/>
          <p:nvPr/>
        </p:nvSpPr>
        <p:spPr>
          <a:xfrm>
            <a:off x="2291487" y="3182916"/>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Security</a:t>
            </a:r>
            <a:endParaRPr/>
          </a:p>
        </p:txBody>
      </p:sp>
      <p:sp>
        <p:nvSpPr>
          <p:cNvPr id="165" name="Google Shape;165;p42"/>
          <p:cNvSpPr txBox="1"/>
          <p:nvPr/>
        </p:nvSpPr>
        <p:spPr>
          <a:xfrm>
            <a:off x="2291487" y="4271544"/>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Safety</a:t>
            </a:r>
            <a:endParaRPr/>
          </a:p>
        </p:txBody>
      </p:sp>
      <p:sp>
        <p:nvSpPr>
          <p:cNvPr id="166" name="Google Shape;166;p42"/>
          <p:cNvSpPr txBox="1"/>
          <p:nvPr/>
        </p:nvSpPr>
        <p:spPr>
          <a:xfrm>
            <a:off x="2291487" y="5230339"/>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Cloud</a:t>
            </a:r>
            <a:endParaRPr/>
          </a:p>
        </p:txBody>
      </p:sp>
      <p:sp>
        <p:nvSpPr>
          <p:cNvPr id="167" name="Google Shape;167;p42"/>
          <p:cNvSpPr txBox="1"/>
          <p:nvPr/>
        </p:nvSpPr>
        <p:spPr>
          <a:xfrm>
            <a:off x="5371525" y="1139055"/>
            <a:ext cx="14988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Transportation</a:t>
            </a:r>
            <a:endParaRPr/>
          </a:p>
        </p:txBody>
      </p:sp>
      <p:sp>
        <p:nvSpPr>
          <p:cNvPr id="168" name="Google Shape;168;p42"/>
          <p:cNvSpPr txBox="1"/>
          <p:nvPr/>
        </p:nvSpPr>
        <p:spPr>
          <a:xfrm>
            <a:off x="5371524" y="2099779"/>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Health</a:t>
            </a:r>
            <a:endParaRPr/>
          </a:p>
        </p:txBody>
      </p:sp>
      <p:sp>
        <p:nvSpPr>
          <p:cNvPr id="169" name="Google Shape;169;p42"/>
          <p:cNvSpPr txBox="1"/>
          <p:nvPr/>
        </p:nvSpPr>
        <p:spPr>
          <a:xfrm>
            <a:off x="5371524" y="3182916"/>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Defense</a:t>
            </a:r>
            <a:endParaRPr/>
          </a:p>
        </p:txBody>
      </p:sp>
      <p:sp>
        <p:nvSpPr>
          <p:cNvPr id="170" name="Google Shape;170;p42"/>
          <p:cNvSpPr txBox="1"/>
          <p:nvPr/>
        </p:nvSpPr>
        <p:spPr>
          <a:xfrm>
            <a:off x="5371524" y="4271544"/>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Energy</a:t>
            </a:r>
            <a:endParaRPr/>
          </a:p>
        </p:txBody>
      </p:sp>
      <p:sp>
        <p:nvSpPr>
          <p:cNvPr id="171" name="Google Shape;171;p42"/>
          <p:cNvSpPr txBox="1"/>
          <p:nvPr/>
        </p:nvSpPr>
        <p:spPr>
          <a:xfrm>
            <a:off x="5371524" y="5230339"/>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Robotics</a:t>
            </a:r>
            <a:endParaRPr/>
          </a:p>
        </p:txBody>
      </p:sp>
      <p:sp>
        <p:nvSpPr>
          <p:cNvPr id="172" name="Google Shape;172;p42"/>
          <p:cNvSpPr txBox="1"/>
          <p:nvPr/>
        </p:nvSpPr>
        <p:spPr>
          <a:xfrm>
            <a:off x="8769634" y="1134936"/>
            <a:ext cx="146999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Servers/database</a:t>
            </a:r>
            <a:endParaRPr/>
          </a:p>
        </p:txBody>
      </p:sp>
      <p:sp>
        <p:nvSpPr>
          <p:cNvPr id="173" name="Google Shape;173;p42"/>
          <p:cNvSpPr txBox="1"/>
          <p:nvPr/>
        </p:nvSpPr>
        <p:spPr>
          <a:xfrm>
            <a:off x="8769633" y="2095660"/>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System</a:t>
            </a:r>
            <a:endParaRPr/>
          </a:p>
        </p:txBody>
      </p:sp>
      <p:sp>
        <p:nvSpPr>
          <p:cNvPr id="174" name="Google Shape;174;p42"/>
          <p:cNvSpPr txBox="1"/>
          <p:nvPr/>
        </p:nvSpPr>
        <p:spPr>
          <a:xfrm>
            <a:off x="8769633" y="3178797"/>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Phone/tablet</a:t>
            </a:r>
            <a:endParaRPr/>
          </a:p>
        </p:txBody>
      </p:sp>
      <p:sp>
        <p:nvSpPr>
          <p:cNvPr id="175" name="Google Shape;175;p42"/>
          <p:cNvSpPr txBox="1"/>
          <p:nvPr/>
        </p:nvSpPr>
        <p:spPr>
          <a:xfrm>
            <a:off x="8769633" y="4267425"/>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Laptop</a:t>
            </a:r>
            <a:endParaRPr/>
          </a:p>
        </p:txBody>
      </p:sp>
      <p:sp>
        <p:nvSpPr>
          <p:cNvPr id="176" name="Google Shape;176;p42"/>
          <p:cNvSpPr txBox="1"/>
          <p:nvPr/>
        </p:nvSpPr>
        <p:spPr>
          <a:xfrm>
            <a:off x="8769633" y="5230339"/>
            <a:ext cx="12425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Calibri"/>
                <a:ea typeface="Calibri"/>
                <a:cs typeface="Calibri"/>
                <a:sym typeface="Calibri"/>
              </a:rPr>
              <a:t>TV/Video</a:t>
            </a:r>
            <a:endParaRPr/>
          </a:p>
        </p:txBody>
      </p:sp>
      <p:pic>
        <p:nvPicPr>
          <p:cNvPr id="177" name="Google Shape;177;p42"/>
          <p:cNvPicPr preferRelativeResize="0"/>
          <p:nvPr/>
        </p:nvPicPr>
        <p:blipFill rotWithShape="1">
          <a:blip r:embed="rId16">
            <a:alphaModFix/>
          </a:blip>
          <a:srcRect b="0" l="0" r="0" t="0"/>
          <a:stretch/>
        </p:blipFill>
        <p:spPr>
          <a:xfrm>
            <a:off x="4377195" y="1071227"/>
            <a:ext cx="683012" cy="455340"/>
          </a:xfrm>
          <a:prstGeom prst="rect">
            <a:avLst/>
          </a:prstGeom>
          <a:noFill/>
          <a:ln>
            <a:noFill/>
          </a:ln>
        </p:spPr>
      </p:pic>
      <p:sp>
        <p:nvSpPr>
          <p:cNvPr id="178" name="Google Shape;178;p42"/>
          <p:cNvSpPr txBox="1"/>
          <p:nvPr/>
        </p:nvSpPr>
        <p:spPr>
          <a:xfrm>
            <a:off x="3225264" y="6060748"/>
            <a:ext cx="52173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rgbClr val="EC8B22"/>
                </a:solidFill>
                <a:latin typeface="Calibri"/>
                <a:ea typeface="Calibri"/>
                <a:cs typeface="Calibri"/>
                <a:sym typeface="Calibri"/>
              </a:rPr>
              <a:t>If you need a different icon, please contact Marketing for assistance.</a:t>
            </a:r>
            <a:endParaRPr/>
          </a:p>
        </p:txBody>
      </p:sp>
      <p:sp>
        <p:nvSpPr>
          <p:cNvPr id="179" name="Google Shape;179;p42"/>
          <p:cNvSpPr txBox="1"/>
          <p:nvPr/>
        </p:nvSpPr>
        <p:spPr>
          <a:xfrm>
            <a:off x="306880" y="248708"/>
            <a:ext cx="22193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4C97"/>
                </a:solidFill>
                <a:latin typeface="Calibri"/>
                <a:ea typeface="Calibri"/>
                <a:cs typeface="Calibri"/>
                <a:sym typeface="Calibri"/>
              </a:rPr>
              <a:t>ICONOGRAPHY</a:t>
            </a:r>
            <a:endParaRPr/>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ample (Diagram)">
  <p:cSld name="Example (Diagram)">
    <p:spTree>
      <p:nvGrpSpPr>
        <p:cNvPr id="180" name="Shape 180"/>
        <p:cNvGrpSpPr/>
        <p:nvPr/>
      </p:nvGrpSpPr>
      <p:grpSpPr>
        <a:xfrm>
          <a:off x="0" y="0"/>
          <a:ext cx="0" cy="0"/>
          <a:chOff x="0" y="0"/>
          <a:chExt cx="0" cy="0"/>
        </a:xfrm>
      </p:grpSpPr>
      <p:sp>
        <p:nvSpPr>
          <p:cNvPr id="181" name="Google Shape;181;p43"/>
          <p:cNvSpPr/>
          <p:nvPr/>
        </p:nvSpPr>
        <p:spPr>
          <a:xfrm>
            <a:off x="6766240" y="2062517"/>
            <a:ext cx="1533525" cy="1070802"/>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Item 4</a:t>
            </a:r>
            <a:endParaRPr/>
          </a:p>
        </p:txBody>
      </p:sp>
      <p:sp>
        <p:nvSpPr>
          <p:cNvPr id="182" name="Google Shape;182;p43"/>
          <p:cNvSpPr/>
          <p:nvPr/>
        </p:nvSpPr>
        <p:spPr>
          <a:xfrm>
            <a:off x="8425776" y="2062517"/>
            <a:ext cx="1533525" cy="1070802"/>
          </a:xfrm>
          <a:prstGeom prst="roundRect">
            <a:avLst>
              <a:gd fmla="val 16667" name="adj"/>
            </a:avLst>
          </a:prstGeom>
          <a:solidFill>
            <a:schemeClr val="accent6"/>
          </a:solidFill>
          <a:ln>
            <a:noFill/>
          </a:ln>
          <a:effectLst>
            <a:outerShdw blurRad="50800" rotWithShape="0" algn="t" dir="5400000" dist="25400">
              <a:schemeClr val="dk2">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Item 5</a:t>
            </a:r>
            <a:endParaRPr/>
          </a:p>
        </p:txBody>
      </p:sp>
      <p:sp>
        <p:nvSpPr>
          <p:cNvPr id="183" name="Google Shape;183;p43"/>
          <p:cNvSpPr txBox="1"/>
          <p:nvPr/>
        </p:nvSpPr>
        <p:spPr>
          <a:xfrm>
            <a:off x="306880" y="248708"/>
            <a:ext cx="340971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4C97"/>
                </a:solidFill>
                <a:latin typeface="Calibri"/>
                <a:ea typeface="Calibri"/>
                <a:cs typeface="Calibri"/>
                <a:sym typeface="Calibri"/>
              </a:rPr>
              <a:t>EXAMPLE (DIAGRAM)</a:t>
            </a:r>
            <a:endParaRPr/>
          </a:p>
        </p:txBody>
      </p:sp>
      <p:sp>
        <p:nvSpPr>
          <p:cNvPr id="184" name="Google Shape;184;p43"/>
          <p:cNvSpPr/>
          <p:nvPr/>
        </p:nvSpPr>
        <p:spPr>
          <a:xfrm>
            <a:off x="1787630" y="2062517"/>
            <a:ext cx="1533525" cy="1070802"/>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Item 1A</a:t>
            </a:r>
            <a:endParaRPr/>
          </a:p>
        </p:txBody>
      </p:sp>
      <p:sp>
        <p:nvSpPr>
          <p:cNvPr id="185" name="Google Shape;185;p43"/>
          <p:cNvSpPr/>
          <p:nvPr/>
        </p:nvSpPr>
        <p:spPr>
          <a:xfrm>
            <a:off x="5106703" y="2062517"/>
            <a:ext cx="1533525" cy="1070802"/>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000000"/>
                </a:solidFill>
                <a:latin typeface="Calibri"/>
                <a:ea typeface="Calibri"/>
                <a:cs typeface="Calibri"/>
                <a:sym typeface="Calibri"/>
              </a:rPr>
              <a:t>Item 3</a:t>
            </a:r>
            <a:endParaRPr/>
          </a:p>
        </p:txBody>
      </p:sp>
      <p:sp>
        <p:nvSpPr>
          <p:cNvPr id="186" name="Google Shape;186;p43"/>
          <p:cNvSpPr/>
          <p:nvPr/>
        </p:nvSpPr>
        <p:spPr>
          <a:xfrm>
            <a:off x="3447166" y="2062517"/>
            <a:ext cx="1533525" cy="1070802"/>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rgbClr val="FFFFFF"/>
                </a:solidFill>
                <a:latin typeface="Calibri"/>
                <a:ea typeface="Calibri"/>
                <a:cs typeface="Calibri"/>
                <a:sym typeface="Calibri"/>
              </a:rPr>
              <a:t>Item 1B</a:t>
            </a:r>
            <a:endParaRPr/>
          </a:p>
        </p:txBody>
      </p:sp>
      <p:pic>
        <p:nvPicPr>
          <p:cNvPr id="187" name="Google Shape;187;p43"/>
          <p:cNvPicPr preferRelativeResize="0"/>
          <p:nvPr/>
        </p:nvPicPr>
        <p:blipFill rotWithShape="1">
          <a:blip r:embed="rId2">
            <a:alphaModFix/>
          </a:blip>
          <a:srcRect b="0" l="0" r="0" t="0"/>
          <a:stretch/>
        </p:blipFill>
        <p:spPr>
          <a:xfrm>
            <a:off x="3973549" y="4961724"/>
            <a:ext cx="480756" cy="563644"/>
          </a:xfrm>
          <a:prstGeom prst="rect">
            <a:avLst/>
          </a:prstGeom>
          <a:noFill/>
          <a:ln>
            <a:noFill/>
          </a:ln>
        </p:spPr>
      </p:pic>
      <p:pic>
        <p:nvPicPr>
          <p:cNvPr id="188" name="Google Shape;188;p43"/>
          <p:cNvPicPr preferRelativeResize="0"/>
          <p:nvPr/>
        </p:nvPicPr>
        <p:blipFill rotWithShape="1">
          <a:blip r:embed="rId3">
            <a:alphaModFix/>
          </a:blip>
          <a:srcRect b="0" l="0" r="0" t="0"/>
          <a:stretch/>
        </p:blipFill>
        <p:spPr>
          <a:xfrm>
            <a:off x="5636504" y="5033729"/>
            <a:ext cx="625634" cy="554132"/>
          </a:xfrm>
          <a:prstGeom prst="rect">
            <a:avLst/>
          </a:prstGeom>
          <a:noFill/>
          <a:ln>
            <a:noFill/>
          </a:ln>
        </p:spPr>
      </p:pic>
      <p:pic>
        <p:nvPicPr>
          <p:cNvPr id="189" name="Google Shape;189;p43"/>
          <p:cNvPicPr preferRelativeResize="0"/>
          <p:nvPr/>
        </p:nvPicPr>
        <p:blipFill rotWithShape="1">
          <a:blip r:embed="rId4">
            <a:alphaModFix/>
          </a:blip>
          <a:srcRect b="0" l="0" r="0" t="0"/>
          <a:stretch/>
        </p:blipFill>
        <p:spPr>
          <a:xfrm>
            <a:off x="7435850" y="5090133"/>
            <a:ext cx="497728" cy="497728"/>
          </a:xfrm>
          <a:prstGeom prst="rect">
            <a:avLst/>
          </a:prstGeom>
          <a:noFill/>
          <a:ln>
            <a:noFill/>
          </a:ln>
        </p:spPr>
      </p:pic>
      <p:pic>
        <p:nvPicPr>
          <p:cNvPr id="190" name="Google Shape;190;p43"/>
          <p:cNvPicPr preferRelativeResize="0"/>
          <p:nvPr/>
        </p:nvPicPr>
        <p:blipFill rotWithShape="1">
          <a:blip r:embed="rId5">
            <a:alphaModFix/>
          </a:blip>
          <a:srcRect b="0" l="0" r="0" t="0"/>
          <a:stretch/>
        </p:blipFill>
        <p:spPr>
          <a:xfrm>
            <a:off x="5638931" y="1362753"/>
            <a:ext cx="479947" cy="546147"/>
          </a:xfrm>
          <a:prstGeom prst="rect">
            <a:avLst/>
          </a:prstGeom>
          <a:noFill/>
          <a:ln>
            <a:noFill/>
          </a:ln>
        </p:spPr>
      </p:pic>
      <p:pic>
        <p:nvPicPr>
          <p:cNvPr id="191" name="Google Shape;191;p43"/>
          <p:cNvPicPr preferRelativeResize="0"/>
          <p:nvPr/>
        </p:nvPicPr>
        <p:blipFill rotWithShape="1">
          <a:blip r:embed="rId6">
            <a:alphaModFix/>
          </a:blip>
          <a:srcRect b="0" l="0" r="0" t="0"/>
          <a:stretch/>
        </p:blipFill>
        <p:spPr>
          <a:xfrm>
            <a:off x="7192064" y="1371028"/>
            <a:ext cx="612347" cy="529597"/>
          </a:xfrm>
          <a:prstGeom prst="rect">
            <a:avLst/>
          </a:prstGeom>
          <a:noFill/>
          <a:ln>
            <a:noFill/>
          </a:ln>
        </p:spPr>
      </p:pic>
      <p:pic>
        <p:nvPicPr>
          <p:cNvPr id="192" name="Google Shape;192;p43"/>
          <p:cNvPicPr preferRelativeResize="0"/>
          <p:nvPr/>
        </p:nvPicPr>
        <p:blipFill rotWithShape="1">
          <a:blip r:embed="rId7">
            <a:alphaModFix/>
          </a:blip>
          <a:srcRect b="0" l="0" r="0" t="0"/>
          <a:stretch/>
        </p:blipFill>
        <p:spPr>
          <a:xfrm>
            <a:off x="8892106" y="1337928"/>
            <a:ext cx="513047" cy="595797"/>
          </a:xfrm>
          <a:prstGeom prst="rect">
            <a:avLst/>
          </a:prstGeom>
          <a:noFill/>
          <a:ln>
            <a:noFill/>
          </a:ln>
        </p:spPr>
      </p:pic>
      <p:sp>
        <p:nvSpPr>
          <p:cNvPr id="193" name="Google Shape;193;p43"/>
          <p:cNvSpPr txBox="1"/>
          <p:nvPr/>
        </p:nvSpPr>
        <p:spPr>
          <a:xfrm>
            <a:off x="9512952" y="4237443"/>
            <a:ext cx="213312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EC8B22"/>
                </a:solidFill>
                <a:latin typeface="Calibri"/>
                <a:ea typeface="Calibri"/>
                <a:cs typeface="Calibri"/>
                <a:sym typeface="Calibri"/>
              </a:rPr>
              <a:t>RTI Databus should always be in orange</a:t>
            </a:r>
            <a:endParaRPr/>
          </a:p>
        </p:txBody>
      </p:sp>
      <p:sp>
        <p:nvSpPr>
          <p:cNvPr id="194" name="Google Shape;194;p43"/>
          <p:cNvSpPr txBox="1"/>
          <p:nvPr/>
        </p:nvSpPr>
        <p:spPr>
          <a:xfrm>
            <a:off x="586864" y="5033729"/>
            <a:ext cx="240153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7F7F7F"/>
                </a:solidFill>
                <a:latin typeface="Calibri"/>
                <a:ea typeface="Calibri"/>
                <a:cs typeface="Calibri"/>
                <a:sym typeface="Calibri"/>
              </a:rPr>
              <a:t>Text text text text text text text text</a:t>
            </a:r>
            <a:endParaRPr/>
          </a:p>
          <a:p>
            <a:pPr indent="0" lvl="0" marL="0" marR="0" rtl="0" algn="l">
              <a:spcBef>
                <a:spcPts val="0"/>
              </a:spcBef>
              <a:spcAft>
                <a:spcPts val="0"/>
              </a:spcAft>
              <a:buNone/>
            </a:pPr>
            <a:r>
              <a:rPr lang="en-US" sz="2400">
                <a:solidFill>
                  <a:srgbClr val="7F7F7F"/>
                </a:solidFill>
                <a:latin typeface="Calibri"/>
                <a:ea typeface="Calibri"/>
                <a:cs typeface="Calibri"/>
                <a:sym typeface="Calibri"/>
              </a:rPr>
              <a:t>text text text text</a:t>
            </a:r>
            <a:endParaRPr/>
          </a:p>
        </p:txBody>
      </p:sp>
      <p:pic>
        <p:nvPicPr>
          <p:cNvPr id="195" name="Google Shape;195;p43"/>
          <p:cNvPicPr preferRelativeResize="0"/>
          <p:nvPr/>
        </p:nvPicPr>
        <p:blipFill rotWithShape="1">
          <a:blip r:embed="rId8">
            <a:alphaModFix/>
          </a:blip>
          <a:srcRect b="0" l="0" r="0" t="0"/>
          <a:stretch/>
        </p:blipFill>
        <p:spPr>
          <a:xfrm>
            <a:off x="2237800" y="1408156"/>
            <a:ext cx="683012" cy="455340"/>
          </a:xfrm>
          <a:prstGeom prst="rect">
            <a:avLst/>
          </a:prstGeom>
          <a:noFill/>
          <a:ln>
            <a:noFill/>
          </a:ln>
        </p:spPr>
      </p:pic>
      <p:cxnSp>
        <p:nvCxnSpPr>
          <p:cNvPr id="196" name="Google Shape;196;p43"/>
          <p:cNvCxnSpPr>
            <a:stCxn id="189" idx="2"/>
          </p:cNvCxnSpPr>
          <p:nvPr/>
        </p:nvCxnSpPr>
        <p:spPr>
          <a:xfrm>
            <a:off x="7684714" y="5587861"/>
            <a:ext cx="0" cy="350400"/>
          </a:xfrm>
          <a:prstGeom prst="straightConnector1">
            <a:avLst/>
          </a:prstGeom>
          <a:noFill/>
          <a:ln cap="flat" cmpd="sng" w="38100">
            <a:solidFill>
              <a:schemeClr val="accent1"/>
            </a:solidFill>
            <a:prstDash val="solid"/>
            <a:miter lim="800000"/>
            <a:headEnd len="sm" w="sm" type="none"/>
            <a:tailEnd len="sm" w="sm" type="none"/>
          </a:ln>
        </p:spPr>
      </p:cxnSp>
      <p:cxnSp>
        <p:nvCxnSpPr>
          <p:cNvPr id="197" name="Google Shape;197;p43"/>
          <p:cNvCxnSpPr/>
          <p:nvPr/>
        </p:nvCxnSpPr>
        <p:spPr>
          <a:xfrm flipH="1">
            <a:off x="4242984" y="3130271"/>
            <a:ext cx="1" cy="350545"/>
          </a:xfrm>
          <a:prstGeom prst="straightConnector1">
            <a:avLst/>
          </a:prstGeom>
          <a:noFill/>
          <a:ln cap="flat" cmpd="sng" w="38100">
            <a:solidFill>
              <a:schemeClr val="accent3"/>
            </a:solidFill>
            <a:prstDash val="solid"/>
            <a:miter lim="800000"/>
            <a:headEnd len="sm" w="sm" type="none"/>
            <a:tailEnd len="sm" w="sm" type="none"/>
          </a:ln>
        </p:spPr>
      </p:cxnSp>
      <p:cxnSp>
        <p:nvCxnSpPr>
          <p:cNvPr id="198" name="Google Shape;198;p43"/>
          <p:cNvCxnSpPr/>
          <p:nvPr/>
        </p:nvCxnSpPr>
        <p:spPr>
          <a:xfrm flipH="1">
            <a:off x="5873465" y="3121083"/>
            <a:ext cx="1" cy="350545"/>
          </a:xfrm>
          <a:prstGeom prst="straightConnector1">
            <a:avLst/>
          </a:prstGeom>
          <a:noFill/>
          <a:ln cap="flat" cmpd="sng" w="38100">
            <a:solidFill>
              <a:schemeClr val="accent4"/>
            </a:solidFill>
            <a:prstDash val="solid"/>
            <a:miter lim="800000"/>
            <a:headEnd len="sm" w="sm" type="none"/>
            <a:tailEnd len="sm" w="sm" type="none"/>
          </a:ln>
        </p:spPr>
      </p:cxnSp>
      <p:cxnSp>
        <p:nvCxnSpPr>
          <p:cNvPr id="199" name="Google Shape;199;p43"/>
          <p:cNvCxnSpPr/>
          <p:nvPr/>
        </p:nvCxnSpPr>
        <p:spPr>
          <a:xfrm flipH="1">
            <a:off x="7563787" y="3130271"/>
            <a:ext cx="1" cy="350545"/>
          </a:xfrm>
          <a:prstGeom prst="straightConnector1">
            <a:avLst/>
          </a:prstGeom>
          <a:noFill/>
          <a:ln cap="flat" cmpd="sng" w="38100">
            <a:solidFill>
              <a:schemeClr val="accent5"/>
            </a:solidFill>
            <a:prstDash val="solid"/>
            <a:miter lim="800000"/>
            <a:headEnd len="sm" w="sm" type="none"/>
            <a:tailEnd len="sm" w="sm" type="none"/>
          </a:ln>
        </p:spPr>
      </p:cxnSp>
      <p:cxnSp>
        <p:nvCxnSpPr>
          <p:cNvPr id="200" name="Google Shape;200;p43"/>
          <p:cNvCxnSpPr/>
          <p:nvPr/>
        </p:nvCxnSpPr>
        <p:spPr>
          <a:xfrm flipH="1">
            <a:off x="9254108" y="3121082"/>
            <a:ext cx="1" cy="350545"/>
          </a:xfrm>
          <a:prstGeom prst="straightConnector1">
            <a:avLst/>
          </a:prstGeom>
          <a:noFill/>
          <a:ln cap="flat" cmpd="sng" w="38100">
            <a:solidFill>
              <a:schemeClr val="accent6"/>
            </a:solidFill>
            <a:prstDash val="solid"/>
            <a:miter lim="800000"/>
            <a:headEnd len="sm" w="sm" type="none"/>
            <a:tailEnd len="sm" w="sm" type="none"/>
          </a:ln>
        </p:spPr>
      </p:cxnSp>
      <p:cxnSp>
        <p:nvCxnSpPr>
          <p:cNvPr id="201" name="Google Shape;201;p43"/>
          <p:cNvCxnSpPr/>
          <p:nvPr/>
        </p:nvCxnSpPr>
        <p:spPr>
          <a:xfrm flipH="1">
            <a:off x="4242535" y="3869409"/>
            <a:ext cx="1" cy="350545"/>
          </a:xfrm>
          <a:prstGeom prst="straightConnector1">
            <a:avLst/>
          </a:prstGeom>
          <a:noFill/>
          <a:ln cap="flat" cmpd="sng" w="38100">
            <a:solidFill>
              <a:schemeClr val="dk2"/>
            </a:solidFill>
            <a:prstDash val="solid"/>
            <a:miter lim="800000"/>
            <a:headEnd len="sm" w="sm" type="none"/>
            <a:tailEnd len="sm" w="sm" type="none"/>
          </a:ln>
        </p:spPr>
      </p:cxnSp>
      <p:cxnSp>
        <p:nvCxnSpPr>
          <p:cNvPr id="202" name="Google Shape;202;p43"/>
          <p:cNvCxnSpPr/>
          <p:nvPr/>
        </p:nvCxnSpPr>
        <p:spPr>
          <a:xfrm flipH="1">
            <a:off x="5873465" y="3881617"/>
            <a:ext cx="1" cy="350545"/>
          </a:xfrm>
          <a:prstGeom prst="straightConnector1">
            <a:avLst/>
          </a:prstGeom>
          <a:noFill/>
          <a:ln cap="flat" cmpd="sng" w="38100">
            <a:solidFill>
              <a:schemeClr val="dk2"/>
            </a:solidFill>
            <a:prstDash val="solid"/>
            <a:miter lim="800000"/>
            <a:headEnd len="sm" w="sm" type="none"/>
            <a:tailEnd len="sm" w="sm" type="none"/>
          </a:ln>
        </p:spPr>
      </p:cxnSp>
      <p:cxnSp>
        <p:nvCxnSpPr>
          <p:cNvPr id="203" name="Google Shape;203;p43"/>
          <p:cNvCxnSpPr/>
          <p:nvPr/>
        </p:nvCxnSpPr>
        <p:spPr>
          <a:xfrm flipH="1">
            <a:off x="7573331" y="3848685"/>
            <a:ext cx="1" cy="350545"/>
          </a:xfrm>
          <a:prstGeom prst="straightConnector1">
            <a:avLst/>
          </a:prstGeom>
          <a:noFill/>
          <a:ln cap="flat" cmpd="sng" w="38100">
            <a:solidFill>
              <a:schemeClr val="dk2"/>
            </a:solidFill>
            <a:prstDash val="solid"/>
            <a:miter lim="800000"/>
            <a:headEnd len="sm" w="sm" type="none"/>
            <a:tailEnd len="sm" w="sm" type="none"/>
          </a:ln>
        </p:spPr>
      </p:cxnSp>
      <p:sp>
        <p:nvSpPr>
          <p:cNvPr id="204" name="Google Shape;204;p43"/>
          <p:cNvSpPr/>
          <p:nvPr/>
        </p:nvSpPr>
        <p:spPr>
          <a:xfrm>
            <a:off x="1167418" y="3206696"/>
            <a:ext cx="9412094" cy="945134"/>
          </a:xfrm>
          <a:prstGeom prst="leftRightArrow">
            <a:avLst>
              <a:gd fmla="val 50000" name="adj1"/>
              <a:gd fmla="val 50000" name="adj2"/>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Calibri"/>
                <a:ea typeface="Calibri"/>
                <a:cs typeface="Calibri"/>
                <a:sym typeface="Calibri"/>
              </a:rPr>
              <a:t>RTI DDS Databus</a:t>
            </a:r>
            <a:endParaRPr/>
          </a:p>
        </p:txBody>
      </p:sp>
      <p:sp>
        <p:nvSpPr>
          <p:cNvPr id="205" name="Google Shape;205;p43"/>
          <p:cNvSpPr/>
          <p:nvPr/>
        </p:nvSpPr>
        <p:spPr>
          <a:xfrm>
            <a:off x="3474598" y="4151829"/>
            <a:ext cx="1533525" cy="69202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Item 2</a:t>
            </a:r>
            <a:endParaRPr/>
          </a:p>
        </p:txBody>
      </p:sp>
      <p:sp>
        <p:nvSpPr>
          <p:cNvPr id="206" name="Google Shape;206;p43"/>
          <p:cNvSpPr/>
          <p:nvPr/>
        </p:nvSpPr>
        <p:spPr>
          <a:xfrm>
            <a:off x="5130851" y="4151829"/>
            <a:ext cx="1533525" cy="692020"/>
          </a:xfrm>
          <a:prstGeom prst="roundRect">
            <a:avLst>
              <a:gd fmla="val 16667" name="adj"/>
            </a:avLst>
          </a:prstGeom>
          <a:solidFill>
            <a:schemeClr val="lt2"/>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Item 6</a:t>
            </a:r>
            <a:endParaRPr/>
          </a:p>
        </p:txBody>
      </p:sp>
      <p:sp>
        <p:nvSpPr>
          <p:cNvPr id="207" name="Google Shape;207;p43"/>
          <p:cNvSpPr/>
          <p:nvPr/>
        </p:nvSpPr>
        <p:spPr>
          <a:xfrm>
            <a:off x="6826512" y="4151829"/>
            <a:ext cx="1533525" cy="69202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Item 2</a:t>
            </a:r>
            <a:endParaRPr/>
          </a:p>
        </p:txBody>
      </p:sp>
      <p:pic>
        <p:nvPicPr>
          <p:cNvPr id="208" name="Google Shape;208;p43"/>
          <p:cNvPicPr preferRelativeResize="0"/>
          <p:nvPr/>
        </p:nvPicPr>
        <p:blipFill rotWithShape="1">
          <a:blip r:embed="rId9">
            <a:alphaModFix/>
          </a:blip>
          <a:srcRect b="0" l="0" r="0" t="0"/>
          <a:stretch/>
        </p:blipFill>
        <p:spPr>
          <a:xfrm>
            <a:off x="4058612" y="1304828"/>
            <a:ext cx="397198" cy="661997"/>
          </a:xfrm>
          <a:prstGeom prst="rect">
            <a:avLst/>
          </a:prstGeom>
          <a:noFill/>
          <a:ln>
            <a:noFill/>
          </a:ln>
        </p:spPr>
      </p:pic>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ample (Charts)">
  <p:cSld name="Example (Charts)">
    <p:spTree>
      <p:nvGrpSpPr>
        <p:cNvPr id="209" name="Shape 209"/>
        <p:cNvGrpSpPr/>
        <p:nvPr/>
      </p:nvGrpSpPr>
      <p:grpSpPr>
        <a:xfrm>
          <a:off x="0" y="0"/>
          <a:ext cx="0" cy="0"/>
          <a:chOff x="0" y="0"/>
          <a:chExt cx="0" cy="0"/>
        </a:xfrm>
      </p:grpSpPr>
      <p:graphicFrame>
        <p:nvGraphicFramePr>
          <p:cNvPr id="210" name="Google Shape;210;p44"/>
          <p:cNvGraphicFramePr/>
          <p:nvPr/>
        </p:nvGraphicFramePr>
        <p:xfrm>
          <a:off x="1096306" y="729423"/>
          <a:ext cx="4273076" cy="2848718"/>
        </p:xfrm>
        <a:graphic>
          <a:graphicData uri="http://schemas.openxmlformats.org/drawingml/2006/chart">
            <c:chart r:id="rId2"/>
          </a:graphicData>
        </a:graphic>
      </p:graphicFrame>
      <p:graphicFrame>
        <p:nvGraphicFramePr>
          <p:cNvPr id="211" name="Google Shape;211;p44"/>
          <p:cNvGraphicFramePr/>
          <p:nvPr/>
        </p:nvGraphicFramePr>
        <p:xfrm>
          <a:off x="1074538" y="3652999"/>
          <a:ext cx="4316612" cy="2877742"/>
        </p:xfrm>
        <a:graphic>
          <a:graphicData uri="http://schemas.openxmlformats.org/drawingml/2006/chart">
            <c:chart r:id="rId3"/>
          </a:graphicData>
        </a:graphic>
      </p:graphicFrame>
      <p:graphicFrame>
        <p:nvGraphicFramePr>
          <p:cNvPr id="212" name="Google Shape;212;p44"/>
          <p:cNvGraphicFramePr/>
          <p:nvPr/>
        </p:nvGraphicFramePr>
        <p:xfrm>
          <a:off x="5555557" y="1354309"/>
          <a:ext cx="5988424" cy="3992282"/>
        </p:xfrm>
        <a:graphic>
          <a:graphicData uri="http://schemas.openxmlformats.org/drawingml/2006/chart">
            <c:chart r:id="rId4"/>
          </a:graphicData>
        </a:graphic>
      </p:graphicFrame>
      <p:sp>
        <p:nvSpPr>
          <p:cNvPr id="213" name="Google Shape;213;p44"/>
          <p:cNvSpPr txBox="1"/>
          <p:nvPr/>
        </p:nvSpPr>
        <p:spPr>
          <a:xfrm>
            <a:off x="306880" y="248708"/>
            <a:ext cx="287877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4C97"/>
                </a:solidFill>
                <a:latin typeface="Calibri"/>
                <a:ea typeface="Calibri"/>
                <a:cs typeface="Calibri"/>
                <a:sym typeface="Calibri"/>
              </a:rPr>
              <a:t>EXAMPLE (CHARTS)</a:t>
            </a:r>
            <a:endParaRPr/>
          </a:p>
        </p:txBody>
      </p:sp>
      <p:sp>
        <p:nvSpPr>
          <p:cNvPr id="214" name="Google Shape;214;p44"/>
          <p:cNvSpPr/>
          <p:nvPr/>
        </p:nvSpPr>
        <p:spPr>
          <a:xfrm>
            <a:off x="5085654" y="4486049"/>
            <a:ext cx="983342" cy="860542"/>
          </a:xfrm>
          <a:prstGeom prst="upArrow">
            <a:avLst>
              <a:gd fmla="val 59999" name="adj1"/>
              <a:gd fmla="val 50000" name="adj2"/>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Calibri"/>
                <a:ea typeface="Calibri"/>
                <a:cs typeface="Calibri"/>
                <a:sym typeface="Calibri"/>
              </a:rPr>
              <a:t>15%</a:t>
            </a:r>
            <a:endParaRPr/>
          </a:p>
        </p:txBody>
      </p:sp>
      <p:sp>
        <p:nvSpPr>
          <p:cNvPr id="215" name="Google Shape;215;p44"/>
          <p:cNvSpPr/>
          <p:nvPr/>
        </p:nvSpPr>
        <p:spPr>
          <a:xfrm>
            <a:off x="4118007" y="1357099"/>
            <a:ext cx="409994" cy="409992"/>
          </a:xfrm>
          <a:prstGeom prst="ellipse">
            <a:avLst/>
          </a:prstGeom>
          <a:noFill/>
          <a:ln cap="flat" cmpd="sng" w="2857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44"/>
          <p:cNvSpPr txBox="1"/>
          <p:nvPr/>
        </p:nvSpPr>
        <p:spPr>
          <a:xfrm>
            <a:off x="4510186" y="1301144"/>
            <a:ext cx="98334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EC8B22"/>
                </a:solidFill>
                <a:latin typeface="Calibri"/>
                <a:ea typeface="Calibri"/>
                <a:cs typeface="Calibri"/>
                <a:sym typeface="Calibri"/>
              </a:rPr>
              <a:t>Growth!</a:t>
            </a:r>
            <a:endParaRPr/>
          </a:p>
        </p:txBody>
      </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Only] Intro Slide">
  <p:cSld name="[Marketing Only] Intro Slide">
    <p:spTree>
      <p:nvGrpSpPr>
        <p:cNvPr id="217" name="Shape 217"/>
        <p:cNvGrpSpPr/>
        <p:nvPr/>
      </p:nvGrpSpPr>
      <p:grpSpPr>
        <a:xfrm>
          <a:off x="0" y="0"/>
          <a:ext cx="0" cy="0"/>
          <a:chOff x="0" y="0"/>
          <a:chExt cx="0" cy="0"/>
        </a:xfrm>
      </p:grpSpPr>
      <p:sp>
        <p:nvSpPr>
          <p:cNvPr id="218" name="Google Shape;218;p45"/>
          <p:cNvSpPr/>
          <p:nvPr/>
        </p:nvSpPr>
        <p:spPr>
          <a:xfrm>
            <a:off x="0" y="16429"/>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9" name="Google Shape;219;p45"/>
          <p:cNvPicPr preferRelativeResize="0"/>
          <p:nvPr/>
        </p:nvPicPr>
        <p:blipFill rotWithShape="1">
          <a:blip r:embed="rId2">
            <a:alphaModFix amt="8000"/>
          </a:blip>
          <a:srcRect b="12655" l="-20028" r="6660" t="12656"/>
          <a:stretch/>
        </p:blipFill>
        <p:spPr>
          <a:xfrm>
            <a:off x="0" y="20773"/>
            <a:ext cx="12191999" cy="6853656"/>
          </a:xfrm>
          <a:prstGeom prst="rect">
            <a:avLst/>
          </a:prstGeom>
          <a:noFill/>
          <a:ln>
            <a:noFill/>
          </a:ln>
        </p:spPr>
      </p:pic>
      <p:sp>
        <p:nvSpPr>
          <p:cNvPr id="220" name="Google Shape;220;p45"/>
          <p:cNvSpPr txBox="1"/>
          <p:nvPr>
            <p:ph idx="1" type="subTitle"/>
          </p:nvPr>
        </p:nvSpPr>
        <p:spPr>
          <a:xfrm>
            <a:off x="586272" y="4137124"/>
            <a:ext cx="10945879" cy="212938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1600"/>
              <a:buNone/>
              <a:defRPr b="0" sz="1600">
                <a:solidFill>
                  <a:schemeClr val="lt1"/>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1" name="Google Shape;221;p45"/>
          <p:cNvSpPr txBox="1"/>
          <p:nvPr>
            <p:ph type="title"/>
          </p:nvPr>
        </p:nvSpPr>
        <p:spPr>
          <a:xfrm>
            <a:off x="585788" y="2286420"/>
            <a:ext cx="10946364" cy="86399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1" sz="5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5"/>
          <p:cNvSpPr/>
          <p:nvPr/>
        </p:nvSpPr>
        <p:spPr>
          <a:xfrm>
            <a:off x="698243" y="3550545"/>
            <a:ext cx="682690" cy="4571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45"/>
          <p:cNvSpPr txBox="1"/>
          <p:nvPr>
            <p:ph idx="2" type="body"/>
          </p:nvPr>
        </p:nvSpPr>
        <p:spPr>
          <a:xfrm>
            <a:off x="585788" y="3156566"/>
            <a:ext cx="10947400" cy="30820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6FB7FF"/>
              </a:buClr>
              <a:buSzPts val="1800"/>
              <a:buNone/>
              <a:defRPr sz="1800">
                <a:solidFill>
                  <a:srgbClr val="6FB7FF"/>
                </a:solidFill>
              </a:defRPr>
            </a:lvl1pPr>
            <a:lvl2pPr indent="-342900" lvl="1" marL="914400" algn="l">
              <a:lnSpc>
                <a:spcPct val="90000"/>
              </a:lnSpc>
              <a:spcBef>
                <a:spcPts val="500"/>
              </a:spcBef>
              <a:spcAft>
                <a:spcPts val="0"/>
              </a:spcAft>
              <a:buClr>
                <a:srgbClr val="3F3F3F"/>
              </a:buClr>
              <a:buSzPts val="1800"/>
              <a:buChar char="–"/>
              <a:defRPr/>
            </a:lvl2pPr>
            <a:lvl3pPr indent="-342900" lvl="2" marL="1371600" algn="l">
              <a:lnSpc>
                <a:spcPct val="90000"/>
              </a:lnSpc>
              <a:spcBef>
                <a:spcPts val="500"/>
              </a:spcBef>
              <a:spcAft>
                <a:spcPts val="0"/>
              </a:spcAft>
              <a:buClr>
                <a:srgbClr val="3F3F3F"/>
              </a:buClr>
              <a:buSzPts val="1800"/>
              <a:buChar char="•"/>
              <a:defRPr/>
            </a:lvl3pPr>
            <a:lvl4pPr indent="-342900" lvl="3" marL="1828800" algn="l">
              <a:lnSpc>
                <a:spcPct val="90000"/>
              </a:lnSpc>
              <a:spcBef>
                <a:spcPts val="500"/>
              </a:spcBef>
              <a:spcAft>
                <a:spcPts val="0"/>
              </a:spcAft>
              <a:buClr>
                <a:srgbClr val="3F3F3F"/>
              </a:buClr>
              <a:buSzPts val="1800"/>
              <a:buChar char="–"/>
              <a:defRPr/>
            </a:lvl4pPr>
            <a:lvl5pPr indent="-342900" lvl="4" marL="2286000" algn="l">
              <a:lnSpc>
                <a:spcPct val="90000"/>
              </a:lnSpc>
              <a:spcBef>
                <a:spcPts val="500"/>
              </a:spcBef>
              <a:spcAft>
                <a:spcPts val="0"/>
              </a:spcAft>
              <a:buClr>
                <a:srgbClr val="3F3F3F"/>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45"/>
          <p:cNvSpPr/>
          <p:nvPr/>
        </p:nvSpPr>
        <p:spPr>
          <a:xfrm>
            <a:off x="0" y="0"/>
            <a:ext cx="12192000" cy="35482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45"/>
          <p:cNvSpPr txBox="1"/>
          <p:nvPr/>
        </p:nvSpPr>
        <p:spPr>
          <a:xfrm>
            <a:off x="2656114" y="16429"/>
            <a:ext cx="687977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THIS</a:t>
            </a:r>
            <a:r>
              <a:rPr b="1" lang="en-US" sz="1400">
                <a:solidFill>
                  <a:schemeClr val="lt1"/>
                </a:solidFill>
                <a:latin typeface="Calibri"/>
                <a:ea typeface="Calibri"/>
                <a:cs typeface="Calibri"/>
                <a:sym typeface="Calibri"/>
              </a:rPr>
              <a:t> SLIDE IS FOR REFERENCE AND MARKETING’S USE ONLY. DELETE AFTER READING.</a:t>
            </a:r>
            <a:endParaRPr b="1" sz="1400">
              <a:solidFill>
                <a:schemeClr val="lt1"/>
              </a:solidFill>
              <a:latin typeface="Calibri"/>
              <a:ea typeface="Calibri"/>
              <a:cs typeface="Calibri"/>
              <a:sym typeface="Calibri"/>
            </a:endParaRPr>
          </a:p>
        </p:txBody>
      </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Only] Version #">
  <p:cSld name="[Marketing Only] Version #">
    <p:spTree>
      <p:nvGrpSpPr>
        <p:cNvPr id="226" name="Shape 226"/>
        <p:cNvGrpSpPr/>
        <p:nvPr/>
      </p:nvGrpSpPr>
      <p:grpSpPr>
        <a:xfrm>
          <a:off x="0" y="0"/>
          <a:ext cx="0" cy="0"/>
          <a:chOff x="0" y="0"/>
          <a:chExt cx="0" cy="0"/>
        </a:xfrm>
      </p:grpSpPr>
      <p:sp>
        <p:nvSpPr>
          <p:cNvPr id="227" name="Google Shape;227;p46"/>
          <p:cNvSpPr/>
          <p:nvPr/>
        </p:nvSpPr>
        <p:spPr>
          <a:xfrm>
            <a:off x="0" y="16429"/>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28" name="Google Shape;228;p46"/>
          <p:cNvPicPr preferRelativeResize="0"/>
          <p:nvPr/>
        </p:nvPicPr>
        <p:blipFill rotWithShape="1">
          <a:blip r:embed="rId2">
            <a:alphaModFix amt="8000"/>
          </a:blip>
          <a:srcRect b="12655" l="-20028" r="6660" t="12656"/>
          <a:stretch/>
        </p:blipFill>
        <p:spPr>
          <a:xfrm>
            <a:off x="1" y="36082"/>
            <a:ext cx="12191999" cy="6853656"/>
          </a:xfrm>
          <a:prstGeom prst="rect">
            <a:avLst/>
          </a:prstGeom>
          <a:noFill/>
          <a:ln>
            <a:noFill/>
          </a:ln>
        </p:spPr>
      </p:pic>
      <p:sp>
        <p:nvSpPr>
          <p:cNvPr id="229" name="Google Shape;229;p46"/>
          <p:cNvSpPr txBox="1"/>
          <p:nvPr>
            <p:ph type="title"/>
          </p:nvPr>
        </p:nvSpPr>
        <p:spPr>
          <a:xfrm>
            <a:off x="585788" y="2286420"/>
            <a:ext cx="10946364" cy="86399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5000"/>
              <a:buFont typeface="Calibri"/>
              <a:buNone/>
              <a:defRPr b="1" sz="5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46"/>
          <p:cNvSpPr/>
          <p:nvPr/>
        </p:nvSpPr>
        <p:spPr>
          <a:xfrm>
            <a:off x="698243" y="3150416"/>
            <a:ext cx="682690" cy="4571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46"/>
          <p:cNvSpPr/>
          <p:nvPr/>
        </p:nvSpPr>
        <p:spPr>
          <a:xfrm>
            <a:off x="0" y="0"/>
            <a:ext cx="12192000" cy="35482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46"/>
          <p:cNvSpPr txBox="1"/>
          <p:nvPr/>
        </p:nvSpPr>
        <p:spPr>
          <a:xfrm>
            <a:off x="2656114" y="16429"/>
            <a:ext cx="687977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THIS</a:t>
            </a:r>
            <a:r>
              <a:rPr b="1" lang="en-US" sz="1400">
                <a:solidFill>
                  <a:schemeClr val="lt1"/>
                </a:solidFill>
                <a:latin typeface="Calibri"/>
                <a:ea typeface="Calibri"/>
                <a:cs typeface="Calibri"/>
                <a:sym typeface="Calibri"/>
              </a:rPr>
              <a:t> SLIDE IS FOR REFERENCE AND MARKETING’S USE ONLY. DELETE AFTER READING.</a:t>
            </a:r>
            <a:endParaRPr b="1" sz="1400">
              <a:solidFill>
                <a:schemeClr val="lt1"/>
              </a:solidFill>
              <a:latin typeface="Calibri"/>
              <a:ea typeface="Calibri"/>
              <a:cs typeface="Calibri"/>
              <a:sym typeface="Calibri"/>
            </a:endParaRPr>
          </a:p>
        </p:txBody>
      </p:sp>
      <p:sp>
        <p:nvSpPr>
          <p:cNvPr id="233" name="Google Shape;233;p46"/>
          <p:cNvSpPr txBox="1"/>
          <p:nvPr>
            <p:ph idx="1" type="subTitle"/>
          </p:nvPr>
        </p:nvSpPr>
        <p:spPr>
          <a:xfrm>
            <a:off x="586272" y="4137124"/>
            <a:ext cx="10945879" cy="2129386"/>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1600"/>
              <a:buFont typeface="Arial"/>
              <a:buChar char="•"/>
              <a:defRPr b="0" sz="1600">
                <a:solidFill>
                  <a:schemeClr val="lt1"/>
                </a:solidFill>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0" name="Shape 240"/>
        <p:cNvGrpSpPr/>
        <p:nvPr/>
      </p:nvGrpSpPr>
      <p:grpSpPr>
        <a:xfrm>
          <a:off x="0" y="0"/>
          <a:ext cx="0" cy="0"/>
          <a:chOff x="0" y="0"/>
          <a:chExt cx="0" cy="0"/>
        </a:xfrm>
      </p:grpSpPr>
      <p:sp>
        <p:nvSpPr>
          <p:cNvPr id="241" name="Google Shape;24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6" name="Shape 246"/>
        <p:cNvGrpSpPr/>
        <p:nvPr/>
      </p:nvGrpSpPr>
      <p:grpSpPr>
        <a:xfrm>
          <a:off x="0" y="0"/>
          <a:ext cx="0" cy="0"/>
          <a:chOff x="0" y="0"/>
          <a:chExt cx="0" cy="0"/>
        </a:xfrm>
      </p:grpSpPr>
      <p:sp>
        <p:nvSpPr>
          <p:cNvPr id="247" name="Google Shape;247;p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9" name="Google Shape;249;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2" name="Shape 252"/>
        <p:cNvGrpSpPr/>
        <p:nvPr/>
      </p:nvGrpSpPr>
      <p:grpSpPr>
        <a:xfrm>
          <a:off x="0" y="0"/>
          <a:ext cx="0" cy="0"/>
          <a:chOff x="0" y="0"/>
          <a:chExt cx="0" cy="0"/>
        </a:xfrm>
      </p:grpSpPr>
      <p:sp>
        <p:nvSpPr>
          <p:cNvPr id="253" name="Google Shape;253;p4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4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5" name="Google Shape;255;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8" name="Shape 258"/>
        <p:cNvGrpSpPr/>
        <p:nvPr/>
      </p:nvGrpSpPr>
      <p:grpSpPr>
        <a:xfrm>
          <a:off x="0" y="0"/>
          <a:ext cx="0" cy="0"/>
          <a:chOff x="0" y="0"/>
          <a:chExt cx="0" cy="0"/>
        </a:xfrm>
      </p:grpSpPr>
      <p:sp>
        <p:nvSpPr>
          <p:cNvPr id="259" name="Google Shape;259;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4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4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2" name="Google Shape;26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 name="Google Shape;26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5" name="Shape 265"/>
        <p:cNvGrpSpPr/>
        <p:nvPr/>
      </p:nvGrpSpPr>
      <p:grpSpPr>
        <a:xfrm>
          <a:off x="0" y="0"/>
          <a:ext cx="0" cy="0"/>
          <a:chOff x="0" y="0"/>
          <a:chExt cx="0" cy="0"/>
        </a:xfrm>
      </p:grpSpPr>
      <p:sp>
        <p:nvSpPr>
          <p:cNvPr id="266" name="Google Shape;266;p5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 name="Google Shape;267;p5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5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5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 name="Google Shape;270;p5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4" name="Shape 274"/>
        <p:cNvGrpSpPr/>
        <p:nvPr/>
      </p:nvGrpSpPr>
      <p:grpSpPr>
        <a:xfrm>
          <a:off x="0" y="0"/>
          <a:ext cx="0" cy="0"/>
          <a:chOff x="0" y="0"/>
          <a:chExt cx="0" cy="0"/>
        </a:xfrm>
      </p:grpSpPr>
      <p:sp>
        <p:nvSpPr>
          <p:cNvPr id="275" name="Google Shape;275;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9" name="Shape 279"/>
        <p:cNvGrpSpPr/>
        <p:nvPr/>
      </p:nvGrpSpPr>
      <p:grpSpPr>
        <a:xfrm>
          <a:off x="0" y="0"/>
          <a:ext cx="0" cy="0"/>
          <a:chOff x="0" y="0"/>
          <a:chExt cx="0" cy="0"/>
        </a:xfrm>
      </p:grpSpPr>
      <p:sp>
        <p:nvSpPr>
          <p:cNvPr id="280" name="Google Shape;280;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1" name="Google Shape;281;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83" name="Shape 283"/>
        <p:cNvGrpSpPr/>
        <p:nvPr/>
      </p:nvGrpSpPr>
      <p:grpSpPr>
        <a:xfrm>
          <a:off x="0" y="0"/>
          <a:ext cx="0" cy="0"/>
          <a:chOff x="0" y="0"/>
          <a:chExt cx="0" cy="0"/>
        </a:xfrm>
      </p:grpSpPr>
      <p:sp>
        <p:nvSpPr>
          <p:cNvPr id="284" name="Google Shape;284;p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 name="Google Shape;285;p5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6" name="Google Shape;286;p5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7" name="Google Shape;287;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0" name="Shape 290"/>
        <p:cNvGrpSpPr/>
        <p:nvPr/>
      </p:nvGrpSpPr>
      <p:grpSpPr>
        <a:xfrm>
          <a:off x="0" y="0"/>
          <a:ext cx="0" cy="0"/>
          <a:chOff x="0" y="0"/>
          <a:chExt cx="0" cy="0"/>
        </a:xfrm>
      </p:grpSpPr>
      <p:sp>
        <p:nvSpPr>
          <p:cNvPr id="291" name="Google Shape;291;p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54"/>
          <p:cNvSpPr/>
          <p:nvPr>
            <p:ph idx="2" type="pic"/>
          </p:nvPr>
        </p:nvSpPr>
        <p:spPr>
          <a:xfrm>
            <a:off x="5183188" y="987425"/>
            <a:ext cx="6172200" cy="4873625"/>
          </a:xfrm>
          <a:prstGeom prst="rect">
            <a:avLst/>
          </a:prstGeom>
          <a:noFill/>
          <a:ln>
            <a:noFill/>
          </a:ln>
        </p:spPr>
      </p:sp>
      <p:sp>
        <p:nvSpPr>
          <p:cNvPr id="293" name="Google Shape;293;p5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94" name="Google Shape;294;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97" name="Shape 297"/>
        <p:cNvGrpSpPr/>
        <p:nvPr/>
      </p:nvGrpSpPr>
      <p:grpSpPr>
        <a:xfrm>
          <a:off x="0" y="0"/>
          <a:ext cx="0" cy="0"/>
          <a:chOff x="0" y="0"/>
          <a:chExt cx="0" cy="0"/>
        </a:xfrm>
      </p:grpSpPr>
      <p:sp>
        <p:nvSpPr>
          <p:cNvPr id="298" name="Google Shape;29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9" name="Google Shape;299;p5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 name="Google Shape;30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03" name="Shape 303"/>
        <p:cNvGrpSpPr/>
        <p:nvPr/>
      </p:nvGrpSpPr>
      <p:grpSpPr>
        <a:xfrm>
          <a:off x="0" y="0"/>
          <a:ext cx="0" cy="0"/>
          <a:chOff x="0" y="0"/>
          <a:chExt cx="0" cy="0"/>
        </a:xfrm>
      </p:grpSpPr>
      <p:sp>
        <p:nvSpPr>
          <p:cNvPr id="304" name="Google Shape;304;p5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5" name="Google Shape;305;p5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 name="Google Shape;307;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 name="Google Shape;308;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spTree>
      <p:nvGrpSpPr>
        <p:cNvPr id="309" name="Shape 309"/>
        <p:cNvGrpSpPr/>
        <p:nvPr/>
      </p:nvGrpSpPr>
      <p:grpSpPr>
        <a:xfrm>
          <a:off x="0" y="0"/>
          <a:ext cx="0" cy="0"/>
          <a:chOff x="0" y="0"/>
          <a:chExt cx="0" cy="0"/>
        </a:xfrm>
      </p:grpSpPr>
      <p:sp>
        <p:nvSpPr>
          <p:cNvPr id="310" name="Google Shape;310;p57"/>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1" name="Google Shape;311;p57"/>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95959"/>
              </a:buClr>
              <a:buSzPts val="1800"/>
              <a:buFont typeface="Calibri"/>
              <a:buNone/>
            </a:pPr>
            <a:r>
              <a:rPr b="0" i="0" lang="en-US" sz="1800" u="none" cap="none" strike="noStrike">
                <a:solidFill>
                  <a:srgbClr val="595959"/>
                </a:solidFill>
                <a:latin typeface="Calibri"/>
                <a:ea typeface="Calibri"/>
                <a:cs typeface="Calibri"/>
                <a:sym typeface="Calibri"/>
              </a:rPr>
              <a:t> </a:t>
            </a:r>
            <a:endParaRPr b="0" i="0" sz="1800" u="none" cap="none" strike="noStrike">
              <a:solidFill>
                <a:srgbClr val="595959"/>
              </a:solidFill>
              <a:latin typeface="Calibri"/>
              <a:ea typeface="Calibri"/>
              <a:cs typeface="Calibri"/>
              <a:sym typeface="Calibri"/>
            </a:endParaRPr>
          </a:p>
        </p:txBody>
      </p:sp>
      <p:pic>
        <p:nvPicPr>
          <p:cNvPr id="312" name="Google Shape;312;p57"/>
          <p:cNvPicPr preferRelativeResize="0"/>
          <p:nvPr/>
        </p:nvPicPr>
        <p:blipFill rotWithShape="1">
          <a:blip r:embed="rId2">
            <a:alphaModFix amt="10000"/>
          </a:blip>
          <a:srcRect b="11158" l="12370" r="24676" t="21536"/>
          <a:stretch/>
        </p:blipFill>
        <p:spPr>
          <a:xfrm>
            <a:off x="3890470" y="0"/>
            <a:ext cx="8301529" cy="6858000"/>
          </a:xfrm>
          <a:prstGeom prst="rect">
            <a:avLst/>
          </a:prstGeom>
          <a:noFill/>
          <a:ln>
            <a:noFill/>
          </a:ln>
        </p:spPr>
      </p:pic>
      <p:sp>
        <p:nvSpPr>
          <p:cNvPr id="313" name="Google Shape;313;p57"/>
          <p:cNvSpPr txBox="1"/>
          <p:nvPr/>
        </p:nvSpPr>
        <p:spPr>
          <a:xfrm>
            <a:off x="7259824" y="6680687"/>
            <a:ext cx="4114800" cy="105671"/>
          </a:xfrm>
          <a:prstGeom prst="rect">
            <a:avLst/>
          </a:prstGeom>
          <a:noFill/>
          <a:ln>
            <a:noFill/>
          </a:ln>
        </p:spPr>
        <p:txBody>
          <a:bodyPr anchorCtr="0" anchor="ctr" bIns="45700" lIns="91425" spcFirstLastPara="1" rIns="0" wrap="square" tIns="45700">
            <a:noAutofit/>
          </a:bodyPr>
          <a:lstStyle/>
          <a:p>
            <a:pPr indent="0" lvl="0" marL="0" marR="0" rtl="0" algn="r">
              <a:lnSpc>
                <a:spcPct val="100000"/>
              </a:lnSpc>
              <a:spcBef>
                <a:spcPts val="0"/>
              </a:spcBef>
              <a:spcAft>
                <a:spcPts val="0"/>
              </a:spcAft>
              <a:buClr>
                <a:srgbClr val="A5A5A5"/>
              </a:buClr>
              <a:buSzPts val="900"/>
              <a:buFont typeface="Calibri"/>
              <a:buNone/>
            </a:pPr>
            <a:r>
              <a:rPr b="0" i="0" lang="en-US" sz="900" u="none" cap="none" strike="noStrike">
                <a:solidFill>
                  <a:srgbClr val="A5A5A5"/>
                </a:solidFill>
                <a:latin typeface="Calibri"/>
                <a:ea typeface="Calibri"/>
                <a:cs typeface="Calibri"/>
                <a:sym typeface="Calibri"/>
              </a:rPr>
              <a:t>©2023 Real-Time Innovations, Inc. </a:t>
            </a:r>
            <a:endParaRPr b="0" i="0" sz="1400" u="none" cap="none" strike="noStrike">
              <a:solidFill>
                <a:srgbClr val="000000"/>
              </a:solidFill>
              <a:latin typeface="Arial"/>
              <a:ea typeface="Arial"/>
              <a:cs typeface="Arial"/>
              <a:sym typeface="Arial"/>
            </a:endParaRPr>
          </a:p>
        </p:txBody>
      </p:sp>
      <p:sp>
        <p:nvSpPr>
          <p:cNvPr id="314" name="Google Shape;314;p57"/>
          <p:cNvSpPr/>
          <p:nvPr/>
        </p:nvSpPr>
        <p:spPr>
          <a:xfrm>
            <a:off x="918408" y="2516606"/>
            <a:ext cx="1824789" cy="1824789"/>
          </a:xfrm>
          <a:prstGeom prst="ellipse">
            <a:avLst/>
          </a:prstGeom>
          <a:solidFill>
            <a:srgbClr val="A4D65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5" name="Google Shape;315;p57"/>
          <p:cNvSpPr/>
          <p:nvPr/>
        </p:nvSpPr>
        <p:spPr>
          <a:xfrm>
            <a:off x="2957562" y="2532413"/>
            <a:ext cx="1824789" cy="1824789"/>
          </a:xfrm>
          <a:prstGeom prst="ellipse">
            <a:avLst/>
          </a:prstGeom>
          <a:solidFill>
            <a:srgbClr val="00B5E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6" name="Google Shape;316;p57"/>
          <p:cNvSpPr/>
          <p:nvPr/>
        </p:nvSpPr>
        <p:spPr>
          <a:xfrm>
            <a:off x="7409649" y="2516605"/>
            <a:ext cx="1824789" cy="1824789"/>
          </a:xfrm>
          <a:prstGeom prst="ellipse">
            <a:avLst/>
          </a:prstGeom>
          <a:solidFill>
            <a:srgbClr val="FFA3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7" name="Google Shape;317;p57"/>
          <p:cNvSpPr/>
          <p:nvPr/>
        </p:nvSpPr>
        <p:spPr>
          <a:xfrm>
            <a:off x="9450807" y="2523898"/>
            <a:ext cx="1824789" cy="1824789"/>
          </a:xfrm>
          <a:prstGeom prst="ellipse">
            <a:avLst/>
          </a:prstGeom>
          <a:solidFill>
            <a:srgbClr val="BBB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57"/>
          <p:cNvSpPr/>
          <p:nvPr/>
        </p:nvSpPr>
        <p:spPr>
          <a:xfrm>
            <a:off x="4998720" y="2331719"/>
            <a:ext cx="2194560" cy="219456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9" name="Google Shape;319;p57"/>
          <p:cNvSpPr/>
          <p:nvPr>
            <p:ph idx="2" type="pic"/>
          </p:nvPr>
        </p:nvSpPr>
        <p:spPr>
          <a:xfrm>
            <a:off x="915988" y="548641"/>
            <a:ext cx="1827212" cy="2272991"/>
          </a:xfrm>
          <a:prstGeom prst="rect">
            <a:avLst/>
          </a:prstGeom>
          <a:solidFill>
            <a:schemeClr val="lt1">
              <a:alpha val="38039"/>
            </a:schemeClr>
          </a:solidFill>
          <a:ln>
            <a:noFill/>
          </a:ln>
        </p:spPr>
      </p:sp>
      <p:sp>
        <p:nvSpPr>
          <p:cNvPr id="320" name="Google Shape;320;p57"/>
          <p:cNvSpPr/>
          <p:nvPr>
            <p:ph idx="3" type="pic"/>
          </p:nvPr>
        </p:nvSpPr>
        <p:spPr>
          <a:xfrm>
            <a:off x="913981" y="4034375"/>
            <a:ext cx="1827212" cy="2274985"/>
          </a:xfrm>
          <a:prstGeom prst="rect">
            <a:avLst/>
          </a:prstGeom>
          <a:solidFill>
            <a:schemeClr val="lt1">
              <a:alpha val="34901"/>
            </a:schemeClr>
          </a:solidFill>
          <a:ln>
            <a:noFill/>
          </a:ln>
        </p:spPr>
      </p:sp>
      <p:sp>
        <p:nvSpPr>
          <p:cNvPr id="321" name="Google Shape;321;p57"/>
          <p:cNvSpPr/>
          <p:nvPr>
            <p:ph idx="4" type="pic"/>
          </p:nvPr>
        </p:nvSpPr>
        <p:spPr>
          <a:xfrm>
            <a:off x="4998720" y="4085903"/>
            <a:ext cx="2194560" cy="2222823"/>
          </a:xfrm>
          <a:prstGeom prst="rect">
            <a:avLst/>
          </a:prstGeom>
          <a:solidFill>
            <a:schemeClr val="lt1">
              <a:alpha val="34901"/>
            </a:schemeClr>
          </a:solidFill>
          <a:ln>
            <a:noFill/>
          </a:ln>
        </p:spPr>
      </p:sp>
      <p:sp>
        <p:nvSpPr>
          <p:cNvPr id="322" name="Google Shape;322;p57"/>
          <p:cNvSpPr/>
          <p:nvPr>
            <p:ph idx="5" type="pic"/>
          </p:nvPr>
        </p:nvSpPr>
        <p:spPr>
          <a:xfrm>
            <a:off x="2955139" y="548641"/>
            <a:ext cx="1827212" cy="2272991"/>
          </a:xfrm>
          <a:prstGeom prst="rect">
            <a:avLst/>
          </a:prstGeom>
          <a:solidFill>
            <a:schemeClr val="lt1">
              <a:alpha val="38039"/>
            </a:schemeClr>
          </a:solidFill>
          <a:ln>
            <a:noFill/>
          </a:ln>
        </p:spPr>
      </p:sp>
      <p:sp>
        <p:nvSpPr>
          <p:cNvPr id="323" name="Google Shape;323;p57"/>
          <p:cNvSpPr/>
          <p:nvPr>
            <p:ph idx="6" type="pic"/>
          </p:nvPr>
        </p:nvSpPr>
        <p:spPr>
          <a:xfrm>
            <a:off x="2953132" y="4034375"/>
            <a:ext cx="1827212" cy="2274985"/>
          </a:xfrm>
          <a:prstGeom prst="rect">
            <a:avLst/>
          </a:prstGeom>
          <a:solidFill>
            <a:schemeClr val="lt1">
              <a:alpha val="34901"/>
            </a:schemeClr>
          </a:solidFill>
          <a:ln>
            <a:noFill/>
          </a:ln>
        </p:spPr>
      </p:sp>
      <p:sp>
        <p:nvSpPr>
          <p:cNvPr id="324" name="Google Shape;324;p57"/>
          <p:cNvSpPr/>
          <p:nvPr>
            <p:ph idx="7" type="pic"/>
          </p:nvPr>
        </p:nvSpPr>
        <p:spPr>
          <a:xfrm>
            <a:off x="7409441" y="548641"/>
            <a:ext cx="1827212" cy="2272991"/>
          </a:xfrm>
          <a:prstGeom prst="rect">
            <a:avLst/>
          </a:prstGeom>
          <a:solidFill>
            <a:schemeClr val="lt1">
              <a:alpha val="38039"/>
            </a:schemeClr>
          </a:solidFill>
          <a:ln>
            <a:noFill/>
          </a:ln>
        </p:spPr>
      </p:sp>
      <p:sp>
        <p:nvSpPr>
          <p:cNvPr id="325" name="Google Shape;325;p57"/>
          <p:cNvSpPr/>
          <p:nvPr>
            <p:ph idx="8" type="pic"/>
          </p:nvPr>
        </p:nvSpPr>
        <p:spPr>
          <a:xfrm>
            <a:off x="7407434" y="4034375"/>
            <a:ext cx="1827212" cy="2274985"/>
          </a:xfrm>
          <a:prstGeom prst="rect">
            <a:avLst/>
          </a:prstGeom>
          <a:solidFill>
            <a:schemeClr val="lt1">
              <a:alpha val="34901"/>
            </a:schemeClr>
          </a:solidFill>
          <a:ln>
            <a:noFill/>
          </a:ln>
        </p:spPr>
      </p:sp>
      <p:sp>
        <p:nvSpPr>
          <p:cNvPr id="326" name="Google Shape;326;p57"/>
          <p:cNvSpPr/>
          <p:nvPr>
            <p:ph idx="9" type="pic"/>
          </p:nvPr>
        </p:nvSpPr>
        <p:spPr>
          <a:xfrm>
            <a:off x="9450807" y="548641"/>
            <a:ext cx="1827212" cy="2272991"/>
          </a:xfrm>
          <a:prstGeom prst="rect">
            <a:avLst/>
          </a:prstGeom>
          <a:solidFill>
            <a:schemeClr val="lt1">
              <a:alpha val="38039"/>
            </a:schemeClr>
          </a:solidFill>
          <a:ln>
            <a:noFill/>
          </a:ln>
        </p:spPr>
      </p:sp>
      <p:sp>
        <p:nvSpPr>
          <p:cNvPr id="327" name="Google Shape;327;p57"/>
          <p:cNvSpPr/>
          <p:nvPr>
            <p:ph idx="13" type="pic"/>
          </p:nvPr>
        </p:nvSpPr>
        <p:spPr>
          <a:xfrm>
            <a:off x="9448800" y="4034375"/>
            <a:ext cx="1827212" cy="2274985"/>
          </a:xfrm>
          <a:prstGeom prst="rect">
            <a:avLst/>
          </a:prstGeom>
          <a:solidFill>
            <a:schemeClr val="lt1">
              <a:alpha val="34901"/>
            </a:schemeClr>
          </a:solidFill>
          <a:ln>
            <a:noFill/>
          </a:ln>
        </p:spPr>
      </p:sp>
      <p:sp>
        <p:nvSpPr>
          <p:cNvPr id="328" name="Google Shape;328;p57"/>
          <p:cNvSpPr txBox="1"/>
          <p:nvPr>
            <p:ph idx="1" type="body"/>
          </p:nvPr>
        </p:nvSpPr>
        <p:spPr>
          <a:xfrm>
            <a:off x="913980" y="2521507"/>
            <a:ext cx="1827213" cy="18288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sz="1200"/>
            </a:lvl1pPr>
            <a:lvl2pPr indent="-228600" lvl="1" marL="914400" algn="ctr">
              <a:lnSpc>
                <a:spcPct val="90000"/>
              </a:lnSpc>
              <a:spcBef>
                <a:spcPts val="500"/>
              </a:spcBef>
              <a:spcAft>
                <a:spcPts val="0"/>
              </a:spcAft>
              <a:buClr>
                <a:schemeClr val="dk1"/>
              </a:buClr>
              <a:buSzPts val="2400"/>
              <a:buNone/>
              <a:defRPr/>
            </a:lvl2pPr>
            <a:lvl3pPr indent="-228600" lvl="2" marL="1371600" algn="ctr">
              <a:lnSpc>
                <a:spcPct val="90000"/>
              </a:lnSpc>
              <a:spcBef>
                <a:spcPts val="500"/>
              </a:spcBef>
              <a:spcAft>
                <a:spcPts val="0"/>
              </a:spcAft>
              <a:buClr>
                <a:schemeClr val="dk1"/>
              </a:buClr>
              <a:buSzPts val="2000"/>
              <a:buNone/>
              <a:defRPr/>
            </a:lvl3pPr>
            <a:lvl4pPr indent="-228600" lvl="3" marL="1828800" algn="ctr">
              <a:lnSpc>
                <a:spcPct val="90000"/>
              </a:lnSpc>
              <a:spcBef>
                <a:spcPts val="500"/>
              </a:spcBef>
              <a:spcAft>
                <a:spcPts val="0"/>
              </a:spcAft>
              <a:buClr>
                <a:schemeClr val="dk1"/>
              </a:buClr>
              <a:buSzPts val="1800"/>
              <a:buNone/>
              <a:defRPr/>
            </a:lvl4pPr>
            <a:lvl5pPr indent="-228600" lvl="4" marL="2286000" algn="ctr">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9" name="Google Shape;329;p57"/>
          <p:cNvSpPr txBox="1"/>
          <p:nvPr>
            <p:ph idx="14" type="body"/>
          </p:nvPr>
        </p:nvSpPr>
        <p:spPr>
          <a:xfrm>
            <a:off x="2950709" y="2521507"/>
            <a:ext cx="1827213" cy="18288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sz="1200"/>
            </a:lvl1pPr>
            <a:lvl2pPr indent="-228600" lvl="1" marL="914400" algn="ctr">
              <a:lnSpc>
                <a:spcPct val="90000"/>
              </a:lnSpc>
              <a:spcBef>
                <a:spcPts val="500"/>
              </a:spcBef>
              <a:spcAft>
                <a:spcPts val="0"/>
              </a:spcAft>
              <a:buClr>
                <a:schemeClr val="dk1"/>
              </a:buClr>
              <a:buSzPts val="2400"/>
              <a:buNone/>
              <a:defRPr/>
            </a:lvl2pPr>
            <a:lvl3pPr indent="-228600" lvl="2" marL="1371600" algn="ctr">
              <a:lnSpc>
                <a:spcPct val="90000"/>
              </a:lnSpc>
              <a:spcBef>
                <a:spcPts val="500"/>
              </a:spcBef>
              <a:spcAft>
                <a:spcPts val="0"/>
              </a:spcAft>
              <a:buClr>
                <a:schemeClr val="dk1"/>
              </a:buClr>
              <a:buSzPts val="2000"/>
              <a:buNone/>
              <a:defRPr/>
            </a:lvl3pPr>
            <a:lvl4pPr indent="-228600" lvl="3" marL="1828800" algn="ctr">
              <a:lnSpc>
                <a:spcPct val="90000"/>
              </a:lnSpc>
              <a:spcBef>
                <a:spcPts val="500"/>
              </a:spcBef>
              <a:spcAft>
                <a:spcPts val="0"/>
              </a:spcAft>
              <a:buClr>
                <a:schemeClr val="dk1"/>
              </a:buClr>
              <a:buSzPts val="1800"/>
              <a:buNone/>
              <a:defRPr/>
            </a:lvl4pPr>
            <a:lvl5pPr indent="-228600" lvl="4" marL="2286000" algn="ctr">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0" name="Google Shape;330;p57"/>
          <p:cNvSpPr txBox="1"/>
          <p:nvPr>
            <p:ph idx="15" type="body"/>
          </p:nvPr>
        </p:nvSpPr>
        <p:spPr>
          <a:xfrm>
            <a:off x="7405011" y="2521507"/>
            <a:ext cx="1827213" cy="18288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sz="1200"/>
            </a:lvl1pPr>
            <a:lvl2pPr indent="-228600" lvl="1" marL="914400" algn="ctr">
              <a:lnSpc>
                <a:spcPct val="90000"/>
              </a:lnSpc>
              <a:spcBef>
                <a:spcPts val="500"/>
              </a:spcBef>
              <a:spcAft>
                <a:spcPts val="0"/>
              </a:spcAft>
              <a:buClr>
                <a:schemeClr val="dk1"/>
              </a:buClr>
              <a:buSzPts val="2400"/>
              <a:buNone/>
              <a:defRPr/>
            </a:lvl2pPr>
            <a:lvl3pPr indent="-228600" lvl="2" marL="1371600" algn="ctr">
              <a:lnSpc>
                <a:spcPct val="90000"/>
              </a:lnSpc>
              <a:spcBef>
                <a:spcPts val="500"/>
              </a:spcBef>
              <a:spcAft>
                <a:spcPts val="0"/>
              </a:spcAft>
              <a:buClr>
                <a:schemeClr val="dk1"/>
              </a:buClr>
              <a:buSzPts val="2000"/>
              <a:buNone/>
              <a:defRPr/>
            </a:lvl3pPr>
            <a:lvl4pPr indent="-228600" lvl="3" marL="1828800" algn="ctr">
              <a:lnSpc>
                <a:spcPct val="90000"/>
              </a:lnSpc>
              <a:spcBef>
                <a:spcPts val="500"/>
              </a:spcBef>
              <a:spcAft>
                <a:spcPts val="0"/>
              </a:spcAft>
              <a:buClr>
                <a:schemeClr val="dk1"/>
              </a:buClr>
              <a:buSzPts val="1800"/>
              <a:buNone/>
              <a:defRPr/>
            </a:lvl4pPr>
            <a:lvl5pPr indent="-228600" lvl="4" marL="2286000" algn="ctr">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1" name="Google Shape;331;p57"/>
          <p:cNvSpPr txBox="1"/>
          <p:nvPr>
            <p:ph idx="16" type="body"/>
          </p:nvPr>
        </p:nvSpPr>
        <p:spPr>
          <a:xfrm>
            <a:off x="9450391" y="2521507"/>
            <a:ext cx="1827213" cy="18288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sz="1200"/>
            </a:lvl1pPr>
            <a:lvl2pPr indent="-228600" lvl="1" marL="914400" algn="ctr">
              <a:lnSpc>
                <a:spcPct val="90000"/>
              </a:lnSpc>
              <a:spcBef>
                <a:spcPts val="500"/>
              </a:spcBef>
              <a:spcAft>
                <a:spcPts val="0"/>
              </a:spcAft>
              <a:buClr>
                <a:schemeClr val="dk1"/>
              </a:buClr>
              <a:buSzPts val="2400"/>
              <a:buNone/>
              <a:defRPr/>
            </a:lvl2pPr>
            <a:lvl3pPr indent="-228600" lvl="2" marL="1371600" algn="ctr">
              <a:lnSpc>
                <a:spcPct val="90000"/>
              </a:lnSpc>
              <a:spcBef>
                <a:spcPts val="500"/>
              </a:spcBef>
              <a:spcAft>
                <a:spcPts val="0"/>
              </a:spcAft>
              <a:buClr>
                <a:schemeClr val="dk1"/>
              </a:buClr>
              <a:buSzPts val="2000"/>
              <a:buNone/>
              <a:defRPr/>
            </a:lvl3pPr>
            <a:lvl4pPr indent="-228600" lvl="3" marL="1828800" algn="ctr">
              <a:lnSpc>
                <a:spcPct val="90000"/>
              </a:lnSpc>
              <a:spcBef>
                <a:spcPts val="500"/>
              </a:spcBef>
              <a:spcAft>
                <a:spcPts val="0"/>
              </a:spcAft>
              <a:buClr>
                <a:schemeClr val="dk1"/>
              </a:buClr>
              <a:buSzPts val="1800"/>
              <a:buNone/>
              <a:defRPr/>
            </a:lvl4pPr>
            <a:lvl5pPr indent="-228600" lvl="4" marL="2286000" algn="ctr">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2" name="Google Shape;332;p57"/>
          <p:cNvSpPr txBox="1"/>
          <p:nvPr>
            <p:ph idx="17" type="body"/>
          </p:nvPr>
        </p:nvSpPr>
        <p:spPr>
          <a:xfrm>
            <a:off x="4998720" y="2331720"/>
            <a:ext cx="2194560" cy="219456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sz="1200"/>
            </a:lvl1pPr>
            <a:lvl2pPr indent="-228600" lvl="1" marL="914400" algn="ctr">
              <a:lnSpc>
                <a:spcPct val="90000"/>
              </a:lnSpc>
              <a:spcBef>
                <a:spcPts val="500"/>
              </a:spcBef>
              <a:spcAft>
                <a:spcPts val="0"/>
              </a:spcAft>
              <a:buClr>
                <a:schemeClr val="dk1"/>
              </a:buClr>
              <a:buSzPts val="2400"/>
              <a:buNone/>
              <a:defRPr/>
            </a:lvl2pPr>
            <a:lvl3pPr indent="-228600" lvl="2" marL="1371600" algn="ctr">
              <a:lnSpc>
                <a:spcPct val="90000"/>
              </a:lnSpc>
              <a:spcBef>
                <a:spcPts val="500"/>
              </a:spcBef>
              <a:spcAft>
                <a:spcPts val="0"/>
              </a:spcAft>
              <a:buClr>
                <a:schemeClr val="dk1"/>
              </a:buClr>
              <a:buSzPts val="2000"/>
              <a:buNone/>
              <a:defRPr/>
            </a:lvl3pPr>
            <a:lvl4pPr indent="-228600" lvl="3" marL="1828800" algn="ctr">
              <a:lnSpc>
                <a:spcPct val="90000"/>
              </a:lnSpc>
              <a:spcBef>
                <a:spcPts val="500"/>
              </a:spcBef>
              <a:spcAft>
                <a:spcPts val="0"/>
              </a:spcAft>
              <a:buClr>
                <a:schemeClr val="dk1"/>
              </a:buClr>
              <a:buSzPts val="1800"/>
              <a:buNone/>
              <a:defRPr/>
            </a:lvl4pPr>
            <a:lvl5pPr indent="-228600" lvl="4" marL="2286000" algn="ctr">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line)">
  <p:cSld name="Title (1 line)">
    <p:spTree>
      <p:nvGrpSpPr>
        <p:cNvPr id="333" name="Shape 333"/>
        <p:cNvGrpSpPr/>
        <p:nvPr/>
      </p:nvGrpSpPr>
      <p:grpSpPr>
        <a:xfrm>
          <a:off x="0" y="0"/>
          <a:ext cx="0" cy="0"/>
          <a:chOff x="0" y="0"/>
          <a:chExt cx="0" cy="0"/>
        </a:xfrm>
      </p:grpSpPr>
      <p:pic>
        <p:nvPicPr>
          <p:cNvPr id="334" name="Google Shape;334;g2c5a58130d3_0_258"/>
          <p:cNvPicPr preferRelativeResize="0"/>
          <p:nvPr/>
        </p:nvPicPr>
        <p:blipFill rotWithShape="1">
          <a:blip r:embed="rId2">
            <a:alphaModFix/>
          </a:blip>
          <a:srcRect b="0" l="0" r="0" t="0"/>
          <a:stretch/>
        </p:blipFill>
        <p:spPr>
          <a:xfrm>
            <a:off x="0" y="0"/>
            <a:ext cx="12191997" cy="6857998"/>
          </a:xfrm>
          <a:prstGeom prst="rect">
            <a:avLst/>
          </a:prstGeom>
          <a:noFill/>
          <a:ln>
            <a:noFill/>
          </a:ln>
        </p:spPr>
      </p:pic>
      <p:sp>
        <p:nvSpPr>
          <p:cNvPr id="335" name="Google Shape;335;g2c5a58130d3_0_258"/>
          <p:cNvSpPr txBox="1"/>
          <p:nvPr>
            <p:ph type="ctrTitle"/>
          </p:nvPr>
        </p:nvSpPr>
        <p:spPr>
          <a:xfrm>
            <a:off x="902836" y="4191001"/>
            <a:ext cx="10199100" cy="9078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lt1"/>
              </a:buClr>
              <a:buSzPts val="5000"/>
              <a:buFont typeface="Calibri"/>
              <a:buNone/>
              <a:defRPr b="0" sz="5000">
                <a:solidFill>
                  <a:schemeClr val="lt1"/>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6" name="Google Shape;336;g2c5a58130d3_0_258"/>
          <p:cNvSpPr txBox="1"/>
          <p:nvPr>
            <p:ph idx="1" type="subTitle"/>
          </p:nvPr>
        </p:nvSpPr>
        <p:spPr>
          <a:xfrm>
            <a:off x="902836" y="6206888"/>
            <a:ext cx="5205600" cy="295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000"/>
              </a:spcBef>
              <a:spcAft>
                <a:spcPts val="0"/>
              </a:spcAft>
              <a:buClr>
                <a:srgbClr val="3F3F3F"/>
              </a:buClr>
              <a:buSzPts val="1600"/>
              <a:buNone/>
              <a:defRPr sz="1600">
                <a:solidFill>
                  <a:srgbClr val="3F3F3F"/>
                </a:solidFill>
              </a:defRPr>
            </a:lvl1pPr>
            <a:lvl2pPr lvl="1" rtl="0" algn="ctr">
              <a:lnSpc>
                <a:spcPct val="90000"/>
              </a:lnSpc>
              <a:spcBef>
                <a:spcPts val="500"/>
              </a:spcBef>
              <a:spcAft>
                <a:spcPts val="0"/>
              </a:spcAft>
              <a:buClr>
                <a:srgbClr val="3F3F3F"/>
              </a:buClr>
              <a:buSzPts val="2000"/>
              <a:buNone/>
              <a:defRPr sz="2000"/>
            </a:lvl2pPr>
            <a:lvl3pPr lvl="2" rtl="0" algn="ctr">
              <a:lnSpc>
                <a:spcPct val="90000"/>
              </a:lnSpc>
              <a:spcBef>
                <a:spcPts val="500"/>
              </a:spcBef>
              <a:spcAft>
                <a:spcPts val="0"/>
              </a:spcAft>
              <a:buClr>
                <a:srgbClr val="3F3F3F"/>
              </a:buClr>
              <a:buSzPts val="1800"/>
              <a:buNone/>
              <a:defRPr sz="1800"/>
            </a:lvl3pPr>
            <a:lvl4pPr lvl="3" rtl="0" algn="ctr">
              <a:lnSpc>
                <a:spcPct val="90000"/>
              </a:lnSpc>
              <a:spcBef>
                <a:spcPts val="500"/>
              </a:spcBef>
              <a:spcAft>
                <a:spcPts val="0"/>
              </a:spcAft>
              <a:buClr>
                <a:srgbClr val="3F3F3F"/>
              </a:buClr>
              <a:buSzPts val="1600"/>
              <a:buNone/>
              <a:defRPr sz="1600"/>
            </a:lvl4pPr>
            <a:lvl5pPr lvl="4" rtl="0" algn="ctr">
              <a:lnSpc>
                <a:spcPct val="90000"/>
              </a:lnSpc>
              <a:spcBef>
                <a:spcPts val="500"/>
              </a:spcBef>
              <a:spcAft>
                <a:spcPts val="0"/>
              </a:spcAft>
              <a:buClr>
                <a:srgbClr val="3F3F3F"/>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337" name="Google Shape;337;g2c5a58130d3_0_258"/>
          <p:cNvSpPr txBox="1"/>
          <p:nvPr>
            <p:ph idx="11" type="ftr"/>
          </p:nvPr>
        </p:nvSpPr>
        <p:spPr>
          <a:xfrm>
            <a:off x="7989438" y="5541278"/>
            <a:ext cx="4114800" cy="1056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38" name="Google Shape;338;g2c5a58130d3_0_258"/>
          <p:cNvSpPr txBox="1"/>
          <p:nvPr>
            <p:ph idx="2" type="body"/>
          </p:nvPr>
        </p:nvSpPr>
        <p:spPr>
          <a:xfrm>
            <a:off x="902836" y="5751619"/>
            <a:ext cx="5205600" cy="4503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rgbClr val="3F3F3F"/>
              </a:buClr>
              <a:buSzPts val="3200"/>
              <a:buNone/>
              <a:defRPr/>
            </a:lvl1pPr>
            <a:lvl2pPr indent="-228600" lvl="1" marL="914400" rtl="0" algn="l">
              <a:lnSpc>
                <a:spcPct val="90000"/>
              </a:lnSpc>
              <a:spcBef>
                <a:spcPts val="500"/>
              </a:spcBef>
              <a:spcAft>
                <a:spcPts val="0"/>
              </a:spcAft>
              <a:buClr>
                <a:srgbClr val="3F3F3F"/>
              </a:buClr>
              <a:buSzPts val="2800"/>
              <a:buNone/>
              <a:defRPr/>
            </a:lvl2pPr>
            <a:lvl3pPr indent="-228600" lvl="2" marL="1371600" rtl="0" algn="l">
              <a:lnSpc>
                <a:spcPct val="90000"/>
              </a:lnSpc>
              <a:spcBef>
                <a:spcPts val="500"/>
              </a:spcBef>
              <a:spcAft>
                <a:spcPts val="0"/>
              </a:spcAft>
              <a:buClr>
                <a:srgbClr val="3F3F3F"/>
              </a:buClr>
              <a:buSzPts val="2400"/>
              <a:buNone/>
              <a:defRPr/>
            </a:lvl3pPr>
            <a:lvl4pPr indent="-228600" lvl="3" marL="1828800" rtl="0" algn="l">
              <a:lnSpc>
                <a:spcPct val="90000"/>
              </a:lnSpc>
              <a:spcBef>
                <a:spcPts val="500"/>
              </a:spcBef>
              <a:spcAft>
                <a:spcPts val="0"/>
              </a:spcAft>
              <a:buClr>
                <a:srgbClr val="3F3F3F"/>
              </a:buClr>
              <a:buSzPts val="2000"/>
              <a:buNone/>
              <a:defRPr/>
            </a:lvl4pPr>
            <a:lvl5pPr indent="-228600" lvl="4" marL="2286000" rtl="0" algn="l">
              <a:lnSpc>
                <a:spcPct val="90000"/>
              </a:lnSpc>
              <a:spcBef>
                <a:spcPts val="500"/>
              </a:spcBef>
              <a:spcAft>
                <a:spcPts val="0"/>
              </a:spcAft>
              <a:buClr>
                <a:srgbClr val="3F3F3F"/>
              </a:buClr>
              <a:buSzPts val="2000"/>
              <a:buNone/>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22" Type="http://schemas.openxmlformats.org/officeDocument/2006/relationships/slideLayout" Target="../slideLayouts/slideLayout20.xml"/><Relationship Id="rId21" Type="http://schemas.openxmlformats.org/officeDocument/2006/relationships/slideLayout" Target="../slideLayouts/slideLayout19.xml"/><Relationship Id="rId24" Type="http://schemas.openxmlformats.org/officeDocument/2006/relationships/slideLayout" Target="../slideLayouts/slideLayout22.xml"/><Relationship Id="rId23" Type="http://schemas.openxmlformats.org/officeDocument/2006/relationships/slideLayout" Target="../slideLayouts/slideLayout21.xml"/><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25"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p:nvPr/>
        </p:nvSpPr>
        <p:spPr>
          <a:xfrm>
            <a:off x="257432" y="236518"/>
            <a:ext cx="11677135" cy="6388443"/>
          </a:xfrm>
          <a:prstGeom prst="rect">
            <a:avLst/>
          </a:prstGeom>
          <a:solidFill>
            <a:srgbClr val="EDED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rgbClr val="595959"/>
                </a:solidFill>
                <a:latin typeface="Calibri"/>
                <a:ea typeface="Calibri"/>
                <a:cs typeface="Calibri"/>
                <a:sym typeface="Calibri"/>
              </a:rPr>
              <a:t> </a:t>
            </a:r>
            <a:endParaRPr/>
          </a:p>
        </p:txBody>
      </p:sp>
      <p:sp>
        <p:nvSpPr>
          <p:cNvPr id="11" name="Google Shape;11;p22"/>
          <p:cNvSpPr txBox="1"/>
          <p:nvPr>
            <p:ph type="title"/>
          </p:nvPr>
        </p:nvSpPr>
        <p:spPr>
          <a:xfrm>
            <a:off x="838200" y="626299"/>
            <a:ext cx="10515600" cy="80321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Calibri"/>
              <a:buNone/>
              <a:defRPr b="1" i="0" sz="44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2"/>
          <p:cNvSpPr txBox="1"/>
          <p:nvPr>
            <p:ph idx="1" type="body"/>
          </p:nvPr>
        </p:nvSpPr>
        <p:spPr>
          <a:xfrm>
            <a:off x="838200" y="1825625"/>
            <a:ext cx="10515600" cy="4180152"/>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90000"/>
              </a:lnSpc>
              <a:spcBef>
                <a:spcPts val="1000"/>
              </a:spcBef>
              <a:spcAft>
                <a:spcPts val="0"/>
              </a:spcAft>
              <a:buClr>
                <a:srgbClr val="3F3F3F"/>
              </a:buClr>
              <a:buSzPts val="3200"/>
              <a:buFont typeface="Arial"/>
              <a:buChar char="•"/>
              <a:defRPr b="0" i="0" sz="3200" u="none" cap="none" strike="noStrike">
                <a:solidFill>
                  <a:srgbClr val="3F3F3F"/>
                </a:solidFill>
                <a:latin typeface="Calibri"/>
                <a:ea typeface="Calibri"/>
                <a:cs typeface="Calibri"/>
                <a:sym typeface="Calibri"/>
              </a:defRPr>
            </a:lvl1pPr>
            <a:lvl2pPr indent="-406400" lvl="1" marL="914400" marR="0" rtl="0" algn="l">
              <a:lnSpc>
                <a:spcPct val="90000"/>
              </a:lnSpc>
              <a:spcBef>
                <a:spcPts val="500"/>
              </a:spcBef>
              <a:spcAft>
                <a:spcPts val="0"/>
              </a:spcAft>
              <a:buClr>
                <a:srgbClr val="3F3F3F"/>
              </a:buClr>
              <a:buSzPts val="2800"/>
              <a:buFont typeface="Arial"/>
              <a:buChar char="–"/>
              <a:defRPr b="0" i="0" sz="2800" u="none" cap="none" strike="noStrike">
                <a:solidFill>
                  <a:srgbClr val="3F3F3F"/>
                </a:solidFill>
                <a:latin typeface="Calibri"/>
                <a:ea typeface="Calibri"/>
                <a:cs typeface="Calibri"/>
                <a:sym typeface="Calibri"/>
              </a:defRPr>
            </a:lvl2pPr>
            <a:lvl3pPr indent="-381000" lvl="2" marL="1371600" marR="0" rtl="0" algn="l">
              <a:lnSpc>
                <a:spcPct val="90000"/>
              </a:lnSpc>
              <a:spcBef>
                <a:spcPts val="50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55600" lvl="3" marL="1828800" marR="0" rtl="0" algn="l">
              <a:lnSpc>
                <a:spcPct val="90000"/>
              </a:lnSpc>
              <a:spcBef>
                <a:spcPts val="500"/>
              </a:spcBef>
              <a:spcAft>
                <a:spcPts val="0"/>
              </a:spcAft>
              <a:buClr>
                <a:srgbClr val="3F3F3F"/>
              </a:buClr>
              <a:buSzPts val="2000"/>
              <a:buFont typeface="Arial"/>
              <a:buChar char="–"/>
              <a:defRPr b="0" i="0" sz="2000" u="none" cap="none" strike="noStrike">
                <a:solidFill>
                  <a:srgbClr val="3F3F3F"/>
                </a:solidFill>
                <a:latin typeface="Calibri"/>
                <a:ea typeface="Calibri"/>
                <a:cs typeface="Calibri"/>
                <a:sym typeface="Calibri"/>
              </a:defRPr>
            </a:lvl4pPr>
            <a:lvl5pPr indent="-355600" lvl="4" marL="2286000" marR="0" rtl="0" algn="l">
              <a:lnSpc>
                <a:spcPct val="90000"/>
              </a:lnSpc>
              <a:spcBef>
                <a:spcPts val="500"/>
              </a:spcBef>
              <a:spcAft>
                <a:spcPts val="0"/>
              </a:spcAft>
              <a:buClr>
                <a:srgbClr val="3F3F3F"/>
              </a:buClr>
              <a:buSzPts val="2000"/>
              <a:buFont typeface="Arial"/>
              <a:buChar char="»"/>
              <a:defRPr b="0" i="0" sz="2000" u="none" cap="none" strike="noStrike">
                <a:solidFill>
                  <a:srgbClr val="3F3F3F"/>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 name="Google Shape;13;p22"/>
          <p:cNvSpPr/>
          <p:nvPr/>
        </p:nvSpPr>
        <p:spPr>
          <a:xfrm>
            <a:off x="11154984" y="6525210"/>
            <a:ext cx="564777" cy="45719"/>
          </a:xfrm>
          <a:prstGeom prst="rect">
            <a:avLst/>
          </a:prstGeom>
          <a:solidFill>
            <a:srgbClr val="EC8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 name="Google Shape;14;p22"/>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A5A5A5"/>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pic>
        <p:nvPicPr>
          <p:cNvPr id="15" name="Google Shape;15;p22"/>
          <p:cNvPicPr preferRelativeResize="0"/>
          <p:nvPr/>
        </p:nvPicPr>
        <p:blipFill rotWithShape="1">
          <a:blip r:embed="rId1">
            <a:alphaModFix/>
          </a:blip>
          <a:srcRect b="0" l="0" r="0" t="0"/>
          <a:stretch/>
        </p:blipFill>
        <p:spPr>
          <a:xfrm>
            <a:off x="11443922" y="6248366"/>
            <a:ext cx="255473" cy="232248"/>
          </a:xfrm>
          <a:prstGeom prst="rect">
            <a:avLst/>
          </a:prstGeom>
          <a:noFill/>
          <a:ln>
            <a:noFill/>
          </a:ln>
        </p:spPr>
      </p:pic>
      <p:pic>
        <p:nvPicPr>
          <p:cNvPr id="16" name="Google Shape;16;p22"/>
          <p:cNvPicPr preferRelativeResize="0"/>
          <p:nvPr/>
        </p:nvPicPr>
        <p:blipFill rotWithShape="1">
          <a:blip r:embed="rId2">
            <a:alphaModFix amt="30000"/>
          </a:blip>
          <a:srcRect b="13446" l="12370" r="26629" t="23857"/>
          <a:stretch/>
        </p:blipFill>
        <p:spPr>
          <a:xfrm>
            <a:off x="3890471" y="236516"/>
            <a:ext cx="8044096" cy="638844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7" name="Google Shape;23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8" name="Google Shape;23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9" name="Google Shape;23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xml"/><Relationship Id="rId3" Type="http://schemas.openxmlformats.org/officeDocument/2006/relationships/image" Target="../media/image4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3.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32.png"/><Relationship Id="rId8"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3.png"/><Relationship Id="rId4" Type="http://schemas.openxmlformats.org/officeDocument/2006/relationships/image" Target="../media/image41.png"/><Relationship Id="rId9" Type="http://schemas.openxmlformats.org/officeDocument/2006/relationships/image" Target="../media/image42.jpg"/><Relationship Id="rId5" Type="http://schemas.openxmlformats.org/officeDocument/2006/relationships/image" Target="../media/image38.png"/><Relationship Id="rId6" Type="http://schemas.openxmlformats.org/officeDocument/2006/relationships/image" Target="../media/image44.png"/><Relationship Id="rId7" Type="http://schemas.openxmlformats.org/officeDocument/2006/relationships/image" Target="../media/image39.png"/><Relationship Id="rId8"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mailto:tbrouwer@rti.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2c5a58130d3_0_0"/>
          <p:cNvSpPr txBox="1"/>
          <p:nvPr>
            <p:ph idx="1" type="subTitle"/>
          </p:nvPr>
        </p:nvSpPr>
        <p:spPr>
          <a:xfrm>
            <a:off x="902835" y="5949538"/>
            <a:ext cx="8970300" cy="6903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rgbClr val="595959"/>
              </a:buClr>
              <a:buSzPts val="1800"/>
              <a:buNone/>
            </a:pPr>
            <a:r>
              <a:rPr lang="en-US" sz="2400">
                <a:solidFill>
                  <a:srgbClr val="595959"/>
                </a:solidFill>
              </a:rPr>
              <a:t>Senior Field Application Engineer, Real-Time Innovations (RTI)</a:t>
            </a:r>
            <a:endParaRPr sz="2400"/>
          </a:p>
        </p:txBody>
      </p:sp>
      <p:sp>
        <p:nvSpPr>
          <p:cNvPr id="344" name="Google Shape;344;g2c5a58130d3_0_0"/>
          <p:cNvSpPr txBox="1"/>
          <p:nvPr>
            <p:ph idx="11" type="ftr"/>
          </p:nvPr>
        </p:nvSpPr>
        <p:spPr>
          <a:xfrm>
            <a:off x="7989438" y="5541278"/>
            <a:ext cx="4114800" cy="1056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©2024 Real-Time Innovations, Inc.</a:t>
            </a:r>
            <a:endParaRPr/>
          </a:p>
        </p:txBody>
      </p:sp>
      <p:sp>
        <p:nvSpPr>
          <p:cNvPr id="345" name="Google Shape;345;g2c5a58130d3_0_0"/>
          <p:cNvSpPr txBox="1"/>
          <p:nvPr>
            <p:ph idx="2" type="body"/>
          </p:nvPr>
        </p:nvSpPr>
        <p:spPr>
          <a:xfrm>
            <a:off x="890517" y="5582238"/>
            <a:ext cx="5205600" cy="4503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3F3F3F"/>
              </a:buClr>
              <a:buSzPts val="3200"/>
              <a:buNone/>
            </a:pPr>
            <a:r>
              <a:rPr lang="en-US"/>
              <a:t>Thijs Brouwer</a:t>
            </a:r>
            <a:endParaRPr/>
          </a:p>
        </p:txBody>
      </p:sp>
      <p:pic>
        <p:nvPicPr>
          <p:cNvPr id="346" name="Google Shape;346;g2c5a58130d3_0_0"/>
          <p:cNvPicPr preferRelativeResize="0"/>
          <p:nvPr/>
        </p:nvPicPr>
        <p:blipFill rotWithShape="1">
          <a:blip r:embed="rId3">
            <a:alphaModFix/>
          </a:blip>
          <a:srcRect b="26280" l="0" r="0" t="0"/>
          <a:stretch/>
        </p:blipFill>
        <p:spPr>
          <a:xfrm>
            <a:off x="0" y="-618650"/>
            <a:ext cx="12192000" cy="5990599"/>
          </a:xfrm>
          <a:prstGeom prst="rect">
            <a:avLst/>
          </a:prstGeom>
          <a:noFill/>
          <a:ln>
            <a:noFill/>
          </a:ln>
        </p:spPr>
      </p:pic>
      <p:sp>
        <p:nvSpPr>
          <p:cNvPr id="347" name="Google Shape;347;g2c5a58130d3_0_0"/>
          <p:cNvSpPr/>
          <p:nvPr/>
        </p:nvSpPr>
        <p:spPr>
          <a:xfrm>
            <a:off x="-125" y="-585700"/>
            <a:ext cx="12192000" cy="5957700"/>
          </a:xfrm>
          <a:prstGeom prst="rect">
            <a:avLst/>
          </a:prstGeom>
          <a:solidFill>
            <a:srgbClr val="004C97">
              <a:alpha val="371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48" name="Google Shape;348;g2c5a58130d3_0_0"/>
          <p:cNvSpPr txBox="1"/>
          <p:nvPr>
            <p:ph type="ctrTitle"/>
          </p:nvPr>
        </p:nvSpPr>
        <p:spPr>
          <a:xfrm>
            <a:off x="902836" y="3515096"/>
            <a:ext cx="10199100" cy="1583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1"/>
              </a:buClr>
              <a:buSzPts val="5000"/>
              <a:buFont typeface="Calibri"/>
              <a:buNone/>
            </a:pPr>
            <a:r>
              <a:rPr lang="en-US"/>
              <a:t>Designing Open Standards-Based Safety Critical Communications for</a:t>
            </a:r>
            <a:br>
              <a:rPr lang="en-US"/>
            </a:br>
            <a:r>
              <a:rPr lang="en-US"/>
              <a:t>Future Airborne Systems</a:t>
            </a:r>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
          <p:cNvSpPr txBox="1"/>
          <p:nvPr>
            <p:ph type="title"/>
          </p:nvPr>
        </p:nvSpPr>
        <p:spPr>
          <a:xfrm>
            <a:off x="731939" y="1602300"/>
            <a:ext cx="10515600"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Complexity in Avionics</a:t>
            </a:r>
            <a:endParaRPr b="0"/>
          </a:p>
        </p:txBody>
      </p:sp>
      <p:sp>
        <p:nvSpPr>
          <p:cNvPr id="355" name="Google Shape;355;p2"/>
          <p:cNvSpPr txBox="1"/>
          <p:nvPr/>
        </p:nvSpPr>
        <p:spPr>
          <a:xfrm>
            <a:off x="5989739" y="6627303"/>
            <a:ext cx="5939422" cy="19571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1000" u="none" cap="none" strike="noStrike">
                <a:solidFill>
                  <a:srgbClr val="696969"/>
                </a:solidFill>
                <a:latin typeface="Calibri"/>
                <a:ea typeface="Calibri"/>
                <a:cs typeface="Calibri"/>
                <a:sym typeface="Calibri"/>
              </a:rPr>
              <a:t>©202</a:t>
            </a:r>
            <a:r>
              <a:rPr lang="en-US" sz="1000">
                <a:solidFill>
                  <a:srgbClr val="696969"/>
                </a:solidFill>
                <a:latin typeface="Calibri"/>
                <a:ea typeface="Calibri"/>
                <a:cs typeface="Calibri"/>
                <a:sym typeface="Calibri"/>
              </a:rPr>
              <a:t>4</a:t>
            </a:r>
            <a:r>
              <a:rPr b="0" i="0" lang="en-US" sz="1000" u="none" cap="none" strike="noStrike">
                <a:solidFill>
                  <a:srgbClr val="696969"/>
                </a:solidFill>
                <a:latin typeface="Calibri"/>
                <a:ea typeface="Calibri"/>
                <a:cs typeface="Calibri"/>
                <a:sym typeface="Calibri"/>
              </a:rPr>
              <a:t> Real-Time Innovations, Inc</a:t>
            </a:r>
            <a:endParaRPr b="0" i="0" sz="1000" u="none" cap="none" strike="noStrike">
              <a:solidFill>
                <a:srgbClr val="27130D"/>
              </a:solidFill>
              <a:latin typeface="Calibri"/>
              <a:ea typeface="Calibri"/>
              <a:cs typeface="Calibri"/>
              <a:sym typeface="Calibri"/>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3"/>
          <p:cNvPicPr preferRelativeResize="0"/>
          <p:nvPr/>
        </p:nvPicPr>
        <p:blipFill rotWithShape="1">
          <a:blip r:embed="rId3">
            <a:alphaModFix/>
          </a:blip>
          <a:srcRect b="0" l="0" r="0" t="0"/>
          <a:stretch/>
        </p:blipFill>
        <p:spPr>
          <a:xfrm>
            <a:off x="0" y="1225"/>
            <a:ext cx="12191994" cy="6857997"/>
          </a:xfrm>
          <a:prstGeom prst="rect">
            <a:avLst/>
          </a:prstGeom>
          <a:noFill/>
          <a:ln>
            <a:noFill/>
          </a:ln>
        </p:spPr>
      </p:pic>
      <p:sp>
        <p:nvSpPr>
          <p:cNvPr id="362" name="Google Shape;362;p3"/>
          <p:cNvSpPr txBox="1"/>
          <p:nvPr>
            <p:ph type="title"/>
          </p:nvPr>
        </p:nvSpPr>
        <p:spPr>
          <a:xfrm>
            <a:off x="838199" y="402333"/>
            <a:ext cx="10726800" cy="651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3F3F3F"/>
              </a:buClr>
              <a:buSzPts val="4400"/>
              <a:buFont typeface="Calibri"/>
              <a:buNone/>
            </a:pPr>
            <a:r>
              <a:rPr lang="en-US">
                <a:solidFill>
                  <a:schemeClr val="lt1"/>
                </a:solidFill>
              </a:rPr>
              <a:t>The Avionics Challenge</a:t>
            </a:r>
            <a:endParaRPr>
              <a:solidFill>
                <a:schemeClr val="lt1"/>
              </a:solidFill>
            </a:endParaRPr>
          </a:p>
        </p:txBody>
      </p:sp>
      <p:sp>
        <p:nvSpPr>
          <p:cNvPr id="363" name="Google Shape;363;p3"/>
          <p:cNvSpPr txBox="1"/>
          <p:nvPr/>
        </p:nvSpPr>
        <p:spPr>
          <a:xfrm>
            <a:off x="9981200" y="6585250"/>
            <a:ext cx="3000000" cy="3231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Clr>
                <a:schemeClr val="lt1"/>
              </a:buClr>
              <a:buSzPts val="900"/>
              <a:buFont typeface="Calibri"/>
              <a:buNone/>
            </a:pPr>
            <a:r>
              <a:rPr b="0" i="0" lang="en-US" sz="900" u="none" cap="none" strike="noStrike">
                <a:solidFill>
                  <a:schemeClr val="lt1"/>
                </a:solidFill>
                <a:latin typeface="Calibri"/>
                <a:ea typeface="Calibri"/>
                <a:cs typeface="Calibri"/>
                <a:sym typeface="Calibri"/>
              </a:rPr>
              <a:t>©202</a:t>
            </a:r>
            <a:r>
              <a:rPr lang="en-US" sz="900">
                <a:solidFill>
                  <a:schemeClr val="lt1"/>
                </a:solidFill>
                <a:latin typeface="Calibri"/>
                <a:ea typeface="Calibri"/>
                <a:cs typeface="Calibri"/>
                <a:sym typeface="Calibri"/>
              </a:rPr>
              <a:t>4</a:t>
            </a:r>
            <a:r>
              <a:rPr b="0" i="0" lang="en-US" sz="900" u="none" cap="none" strike="noStrike">
                <a:solidFill>
                  <a:schemeClr val="lt1"/>
                </a:solidFill>
                <a:latin typeface="Calibri"/>
                <a:ea typeface="Calibri"/>
                <a:cs typeface="Calibri"/>
                <a:sym typeface="Calibri"/>
              </a:rPr>
              <a:t> Real-Time Innovations, Inc.</a:t>
            </a:r>
            <a:endParaRPr b="0" i="0" sz="1800" u="none" cap="none" strike="noStrike">
              <a:solidFill>
                <a:schemeClr val="lt1"/>
              </a:solidFill>
              <a:latin typeface="Calibri"/>
              <a:ea typeface="Calibri"/>
              <a:cs typeface="Calibri"/>
              <a:sym typeface="Calibri"/>
            </a:endParaRPr>
          </a:p>
        </p:txBody>
      </p:sp>
      <p:sp>
        <p:nvSpPr>
          <p:cNvPr id="364" name="Google Shape;364;p3"/>
          <p:cNvSpPr txBox="1"/>
          <p:nvPr/>
        </p:nvSpPr>
        <p:spPr>
          <a:xfrm>
            <a:off x="802490" y="1252667"/>
            <a:ext cx="10981840" cy="4984057"/>
          </a:xfrm>
          <a:prstGeom prst="rect">
            <a:avLst/>
          </a:prstGeom>
          <a:noFill/>
          <a:ln>
            <a:noFill/>
          </a:ln>
        </p:spPr>
        <p:txBody>
          <a:bodyPr anchorCtr="0" anchor="t" bIns="45700" lIns="91425" spcFirstLastPara="1" rIns="91425" wrap="square" tIns="45700">
            <a:normAutofit/>
          </a:bodyPr>
          <a:lstStyle/>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Platform Transition from Hardware-Defined to Software-Defined Systems</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Increased Complexity of both Hardware and Software Solutions</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Evolution of Higher Autonomy in Airborne Systems </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Global Competitiveness</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Adherence to Industry Standards and Conformance</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Cost and Time for Airworthiness and Safety Certification</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Portability across platforms, especially new autonomous platforms</a:t>
            </a:r>
            <a:endParaRPr/>
          </a:p>
          <a:p>
            <a:pPr indent="-431800" lvl="0" marL="457200" marR="0" rtl="0" algn="l">
              <a:lnSpc>
                <a:spcPct val="120000"/>
              </a:lnSpc>
              <a:spcBef>
                <a:spcPts val="1000"/>
              </a:spcBef>
              <a:spcAft>
                <a:spcPts val="0"/>
              </a:spcAft>
              <a:buClr>
                <a:schemeClr val="lt1"/>
              </a:buClr>
              <a:buSzPts val="2600"/>
              <a:buFont typeface="Arial"/>
              <a:buChar char="•"/>
            </a:pPr>
            <a:r>
              <a:rPr b="0" i="0" lang="en-US" sz="2600" u="none" cap="none" strike="noStrike">
                <a:solidFill>
                  <a:schemeClr val="lt1"/>
                </a:solidFill>
                <a:latin typeface="Calibri"/>
                <a:ea typeface="Calibri"/>
                <a:cs typeface="Calibri"/>
                <a:sym typeface="Calibri"/>
              </a:rPr>
              <a:t>Rapid Integration with Industry / Platform Solution Stack Suppliers</a:t>
            </a:r>
            <a:endParaRPr/>
          </a:p>
          <a:p>
            <a:pPr indent="-254000" lvl="0" marL="457200" marR="0" rtl="0" algn="l">
              <a:lnSpc>
                <a:spcPct val="120000"/>
              </a:lnSpc>
              <a:spcBef>
                <a:spcPts val="100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3F3F3F"/>
              </a:buClr>
              <a:buSzPct val="100000"/>
              <a:buFont typeface="Calibri"/>
              <a:buNone/>
            </a:pPr>
            <a:r>
              <a:rPr lang="en-US"/>
              <a:t>DDS is the Foundation of Open Standards</a:t>
            </a:r>
            <a:endParaRPr/>
          </a:p>
        </p:txBody>
      </p:sp>
      <p:sp>
        <p:nvSpPr>
          <p:cNvPr id="371" name="Google Shape;371;p4"/>
          <p:cNvSpPr txBox="1"/>
          <p:nvPr>
            <p:ph idx="11" type="ftr"/>
          </p:nvPr>
        </p:nvSpPr>
        <p:spPr>
          <a:xfrm>
            <a:off x="7797525" y="6712129"/>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©2024 Real-Time Innovations, Inc.</a:t>
            </a:r>
            <a:endParaRPr/>
          </a:p>
        </p:txBody>
      </p:sp>
      <p:sp>
        <p:nvSpPr>
          <p:cNvPr id="372" name="Google Shape;372;p4"/>
          <p:cNvSpPr/>
          <p:nvPr/>
        </p:nvSpPr>
        <p:spPr>
          <a:xfrm>
            <a:off x="838200" y="4788844"/>
            <a:ext cx="10295238" cy="1061189"/>
          </a:xfrm>
          <a:prstGeom prst="leftRightArrow">
            <a:avLst>
              <a:gd fmla="val 50000" name="adj1"/>
              <a:gd fmla="val 50000" name="adj2"/>
            </a:avLst>
          </a:prstGeom>
          <a:solidFill>
            <a:srgbClr val="EC8B22"/>
          </a:solidFill>
          <a:ln cap="flat" cmpd="sng" w="25400">
            <a:solidFill>
              <a:schemeClr val="accent2"/>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FFFFFF"/>
              </a:buClr>
              <a:buSzPts val="3200"/>
              <a:buFont typeface="Helvetica Neue"/>
              <a:buNone/>
            </a:pPr>
            <a:r>
              <a:rPr b="0" i="0" lang="en-US" sz="3200" u="none" cap="none" strike="noStrike">
                <a:solidFill>
                  <a:srgbClr val="FFFFFF"/>
                </a:solidFill>
                <a:latin typeface="Helvetica Neue"/>
                <a:ea typeface="Helvetica Neue"/>
                <a:cs typeface="Helvetica Neue"/>
                <a:sym typeface="Helvetica Neue"/>
              </a:rPr>
              <a:t>DDS</a:t>
            </a:r>
            <a:endParaRPr/>
          </a:p>
        </p:txBody>
      </p:sp>
      <p:sp>
        <p:nvSpPr>
          <p:cNvPr id="373" name="Google Shape;373;p4"/>
          <p:cNvSpPr/>
          <p:nvPr/>
        </p:nvSpPr>
        <p:spPr>
          <a:xfrm>
            <a:off x="1591052" y="3967636"/>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ROS2</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Robotics</a:t>
            </a:r>
            <a:endParaRPr/>
          </a:p>
        </p:txBody>
      </p:sp>
      <p:sp>
        <p:nvSpPr>
          <p:cNvPr id="374" name="Google Shape;374;p4"/>
          <p:cNvSpPr/>
          <p:nvPr/>
        </p:nvSpPr>
        <p:spPr>
          <a:xfrm>
            <a:off x="3081724" y="3960581"/>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SOSA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Avionics</a:t>
            </a:r>
            <a:endParaRPr/>
          </a:p>
        </p:txBody>
      </p:sp>
      <p:sp>
        <p:nvSpPr>
          <p:cNvPr id="375" name="Google Shape;375;p4"/>
          <p:cNvSpPr/>
          <p:nvPr/>
        </p:nvSpPr>
        <p:spPr>
          <a:xfrm>
            <a:off x="4569823" y="3954747"/>
            <a:ext cx="1371600" cy="914400"/>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TMSC</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Power Microgrids</a:t>
            </a:r>
            <a:endParaRPr/>
          </a:p>
        </p:txBody>
      </p:sp>
      <p:sp>
        <p:nvSpPr>
          <p:cNvPr id="376" name="Google Shape;376;p4"/>
          <p:cNvSpPr/>
          <p:nvPr/>
        </p:nvSpPr>
        <p:spPr>
          <a:xfrm>
            <a:off x="6055304" y="3962595"/>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UMAA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150" u="none" cap="none" strike="noStrike">
                <a:solidFill>
                  <a:schemeClr val="lt1"/>
                </a:solidFill>
                <a:latin typeface="Calibri"/>
                <a:ea typeface="Calibri"/>
                <a:cs typeface="Calibri"/>
                <a:sym typeface="Calibri"/>
              </a:rPr>
              <a:t>Maritime Robotics</a:t>
            </a:r>
            <a:endParaRPr/>
          </a:p>
        </p:txBody>
      </p:sp>
      <p:sp>
        <p:nvSpPr>
          <p:cNvPr id="377" name="Google Shape;377;p4"/>
          <p:cNvSpPr/>
          <p:nvPr/>
        </p:nvSpPr>
        <p:spPr>
          <a:xfrm>
            <a:off x="7552560" y="3965807"/>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UCS</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UAS Control</a:t>
            </a:r>
            <a:endParaRPr/>
          </a:p>
        </p:txBody>
      </p:sp>
      <p:sp>
        <p:nvSpPr>
          <p:cNvPr id="378" name="Google Shape;378;p4"/>
          <p:cNvSpPr/>
          <p:nvPr/>
        </p:nvSpPr>
        <p:spPr>
          <a:xfrm>
            <a:off x="9062412" y="2902770"/>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OMS</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Avionics</a:t>
            </a:r>
            <a:endParaRPr/>
          </a:p>
        </p:txBody>
      </p:sp>
      <p:sp>
        <p:nvSpPr>
          <p:cNvPr id="379" name="Google Shape;379;p4"/>
          <p:cNvSpPr/>
          <p:nvPr/>
        </p:nvSpPr>
        <p:spPr>
          <a:xfrm>
            <a:off x="1619514" y="1860398"/>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ALMAS</a:t>
            </a:r>
            <a:endParaRPr/>
          </a:p>
          <a:p>
            <a:pPr indent="0" lvl="0" marL="0" marR="0" rtl="0" algn="ctr">
              <a:spcBef>
                <a:spcPts val="0"/>
              </a:spcBef>
              <a:spcAft>
                <a:spcPts val="0"/>
              </a:spcAft>
              <a:buNone/>
            </a:pPr>
            <a:r>
              <a:t/>
            </a:r>
            <a:endParaRPr b="0" i="0" sz="12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CMS Alerts</a:t>
            </a:r>
            <a:endParaRPr/>
          </a:p>
        </p:txBody>
      </p:sp>
      <p:sp>
        <p:nvSpPr>
          <p:cNvPr id="380" name="Google Shape;380;p4"/>
          <p:cNvSpPr/>
          <p:nvPr/>
        </p:nvSpPr>
        <p:spPr>
          <a:xfrm>
            <a:off x="6059422" y="2912818"/>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MOCU</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Robot Control</a:t>
            </a:r>
            <a:endParaRPr/>
          </a:p>
        </p:txBody>
      </p:sp>
      <p:sp>
        <p:nvSpPr>
          <p:cNvPr id="381" name="Google Shape;381;p4"/>
          <p:cNvSpPr/>
          <p:nvPr/>
        </p:nvSpPr>
        <p:spPr>
          <a:xfrm>
            <a:off x="4580459" y="2909649"/>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LOSA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Vehicle</a:t>
            </a:r>
            <a:endParaRPr/>
          </a:p>
        </p:txBody>
      </p:sp>
      <p:sp>
        <p:nvSpPr>
          <p:cNvPr id="382" name="Google Shape;382;p4"/>
          <p:cNvSpPr/>
          <p:nvPr/>
        </p:nvSpPr>
        <p:spPr>
          <a:xfrm>
            <a:off x="1588650" y="2897926"/>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GCIA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Vehicle</a:t>
            </a:r>
            <a:endParaRPr/>
          </a:p>
        </p:txBody>
      </p:sp>
      <p:sp>
        <p:nvSpPr>
          <p:cNvPr id="383" name="Google Shape;383;p4"/>
          <p:cNvSpPr/>
          <p:nvPr/>
        </p:nvSpPr>
        <p:spPr>
          <a:xfrm>
            <a:off x="9065959" y="1872861"/>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FACE</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Avionics</a:t>
            </a:r>
            <a:endParaRPr/>
          </a:p>
        </p:txBody>
      </p:sp>
      <p:sp>
        <p:nvSpPr>
          <p:cNvPr id="384" name="Google Shape;384;p4"/>
          <p:cNvSpPr/>
          <p:nvPr/>
        </p:nvSpPr>
        <p:spPr>
          <a:xfrm>
            <a:off x="7570686" y="1875950"/>
            <a:ext cx="1371600" cy="914400"/>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6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CIGI</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MS&amp;T</a:t>
            </a:r>
            <a:endParaRPr/>
          </a:p>
          <a:p>
            <a:pPr indent="0" lvl="0" marL="0" marR="0" rtl="0" algn="ctr">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385" name="Google Shape;385;p4"/>
          <p:cNvSpPr/>
          <p:nvPr/>
        </p:nvSpPr>
        <p:spPr>
          <a:xfrm>
            <a:off x="6089186" y="1868328"/>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CARACaS</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Marine Robotics</a:t>
            </a:r>
            <a:endParaRPr/>
          </a:p>
        </p:txBody>
      </p:sp>
      <p:sp>
        <p:nvSpPr>
          <p:cNvPr id="386" name="Google Shape;386;p4"/>
          <p:cNvSpPr/>
          <p:nvPr/>
        </p:nvSpPr>
        <p:spPr>
          <a:xfrm>
            <a:off x="4607686" y="1872247"/>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CMOSS</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Vehicular EW</a:t>
            </a:r>
            <a:endParaRPr/>
          </a:p>
        </p:txBody>
      </p:sp>
      <p:sp>
        <p:nvSpPr>
          <p:cNvPr id="387" name="Google Shape;387;p4"/>
          <p:cNvSpPr/>
          <p:nvPr/>
        </p:nvSpPr>
        <p:spPr>
          <a:xfrm>
            <a:off x="3139341" y="1865535"/>
            <a:ext cx="1371600" cy="912579"/>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AUTOSAR</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Automotive</a:t>
            </a:r>
            <a:endParaRPr/>
          </a:p>
        </p:txBody>
      </p:sp>
      <p:sp>
        <p:nvSpPr>
          <p:cNvPr id="388" name="Google Shape;388;p4"/>
          <p:cNvSpPr txBox="1"/>
          <p:nvPr/>
        </p:nvSpPr>
        <p:spPr>
          <a:xfrm>
            <a:off x="586854" y="1166329"/>
            <a:ext cx="10766946" cy="61555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700" u="none" cap="none" strike="noStrike">
                <a:solidFill>
                  <a:schemeClr val="dk1"/>
                </a:solidFill>
                <a:latin typeface="Calibri"/>
                <a:ea typeface="Calibri"/>
                <a:cs typeface="Calibri"/>
                <a:sym typeface="Calibri"/>
              </a:rPr>
              <a:t>DDS is the software connectivity foundation for over 20 cross-industry open standards, enabling the rapid integration of Open Systems Architectures (OSA) and deployment of Modular Open Systems Approach (MOSA) platforms</a:t>
            </a:r>
            <a:endParaRPr/>
          </a:p>
        </p:txBody>
      </p:sp>
      <p:sp>
        <p:nvSpPr>
          <p:cNvPr id="389" name="Google Shape;389;p4"/>
          <p:cNvSpPr/>
          <p:nvPr/>
        </p:nvSpPr>
        <p:spPr>
          <a:xfrm>
            <a:off x="7559538" y="2912994"/>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NOA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Naval Ship</a:t>
            </a:r>
            <a:endParaRPr/>
          </a:p>
        </p:txBody>
      </p:sp>
      <p:sp>
        <p:nvSpPr>
          <p:cNvPr id="390" name="Google Shape;390;p4"/>
          <p:cNvSpPr/>
          <p:nvPr/>
        </p:nvSpPr>
        <p:spPr>
          <a:xfrm>
            <a:off x="9041702" y="3958680"/>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More…</a:t>
            </a:r>
            <a:endParaRPr/>
          </a:p>
        </p:txBody>
      </p:sp>
      <p:sp>
        <p:nvSpPr>
          <p:cNvPr id="391" name="Google Shape;391;p4"/>
          <p:cNvSpPr/>
          <p:nvPr/>
        </p:nvSpPr>
        <p:spPr>
          <a:xfrm>
            <a:off x="3100011" y="2909693"/>
            <a:ext cx="1371600" cy="913843"/>
          </a:xfrm>
          <a:prstGeom prst="roundRect">
            <a:avLst>
              <a:gd fmla="val 16667" name="adj"/>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chemeClr val="lt1"/>
                </a:solidFill>
                <a:latin typeface="Calibri"/>
                <a:ea typeface="Calibri"/>
                <a:cs typeface="Calibri"/>
                <a:sym typeface="Calibri"/>
              </a:rPr>
              <a:t>GVA/NGVA</a:t>
            </a:r>
            <a:endParaRPr/>
          </a:p>
          <a:p>
            <a:pPr indent="0" lvl="0" marL="0" marR="0" rtl="0" algn="ctr">
              <a:spcBef>
                <a:spcPts val="0"/>
              </a:spcBef>
              <a:spcAft>
                <a:spcPts val="0"/>
              </a:spcAft>
              <a:buNone/>
            </a:pPr>
            <a:r>
              <a:t/>
            </a:r>
            <a:endParaRPr b="0"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chemeClr val="lt1"/>
                </a:solidFill>
                <a:latin typeface="Calibri"/>
                <a:ea typeface="Calibri"/>
                <a:cs typeface="Calibri"/>
                <a:sym typeface="Calibri"/>
              </a:rPr>
              <a:t>Military Vehicle</a:t>
            </a:r>
            <a:endParaRPr/>
          </a:p>
        </p:txBody>
      </p:sp>
      <p:pic>
        <p:nvPicPr>
          <p:cNvPr id="392" name="Google Shape;392;p4"/>
          <p:cNvPicPr preferRelativeResize="0"/>
          <p:nvPr/>
        </p:nvPicPr>
        <p:blipFill rotWithShape="1">
          <a:blip r:embed="rId3">
            <a:alphaModFix/>
          </a:blip>
          <a:srcRect b="0" l="0" r="0" t="0"/>
          <a:stretch/>
        </p:blipFill>
        <p:spPr>
          <a:xfrm>
            <a:off x="2103891" y="5776232"/>
            <a:ext cx="7802064" cy="762106"/>
          </a:xfrm>
          <a:prstGeom prst="rect">
            <a:avLst/>
          </a:prstGeom>
          <a:noFill/>
          <a:ln>
            <a:noFill/>
          </a:ln>
        </p:spPr>
      </p:pic>
      <p:pic>
        <p:nvPicPr>
          <p:cNvPr id="393" name="Google Shape;393;p4"/>
          <p:cNvPicPr preferRelativeResize="0"/>
          <p:nvPr/>
        </p:nvPicPr>
        <p:blipFill>
          <a:blip r:embed="rId4">
            <a:alphaModFix/>
          </a:blip>
          <a:stretch>
            <a:fillRect/>
          </a:stretch>
        </p:blipFill>
        <p:spPr>
          <a:xfrm>
            <a:off x="10561227" y="2754776"/>
            <a:ext cx="1131065" cy="1061175"/>
          </a:xfrm>
          <a:prstGeom prst="rect">
            <a:avLst/>
          </a:prstGeom>
          <a:noFill/>
          <a:ln>
            <a:noFill/>
          </a:ln>
        </p:spPr>
      </p:pic>
      <p:sp>
        <p:nvSpPr>
          <p:cNvPr id="394" name="Google Shape;394;p4"/>
          <p:cNvSpPr txBox="1"/>
          <p:nvPr/>
        </p:nvSpPr>
        <p:spPr>
          <a:xfrm>
            <a:off x="10717638" y="3010988"/>
            <a:ext cx="940500" cy="35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solidFill>
                  <a:schemeClr val="lt1"/>
                </a:solidFill>
                <a:latin typeface="Calibri"/>
                <a:ea typeface="Calibri"/>
                <a:cs typeface="Calibri"/>
                <a:sym typeface="Calibri"/>
              </a:rPr>
              <a:t>New!</a:t>
            </a:r>
            <a:endParaRPr sz="2500">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
          <p:cNvSpPr txBox="1"/>
          <p:nvPr>
            <p:ph type="title"/>
          </p:nvPr>
        </p:nvSpPr>
        <p:spPr>
          <a:xfrm>
            <a:off x="731950" y="1602300"/>
            <a:ext cx="10960500"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Software Defined Everything (SDx)</a:t>
            </a:r>
            <a:endParaRPr b="0"/>
          </a:p>
        </p:txBody>
      </p:sp>
      <p:sp>
        <p:nvSpPr>
          <p:cNvPr id="401" name="Google Shape;401;p5"/>
          <p:cNvSpPr txBox="1"/>
          <p:nvPr/>
        </p:nvSpPr>
        <p:spPr>
          <a:xfrm>
            <a:off x="5989739" y="6627303"/>
            <a:ext cx="5939422" cy="19571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1000" u="none" cap="none" strike="noStrike">
                <a:solidFill>
                  <a:srgbClr val="696969"/>
                </a:solidFill>
                <a:latin typeface="Calibri"/>
                <a:ea typeface="Calibri"/>
                <a:cs typeface="Calibri"/>
                <a:sym typeface="Calibri"/>
              </a:rPr>
              <a:t>©202</a:t>
            </a:r>
            <a:r>
              <a:rPr lang="en-US" sz="1000">
                <a:solidFill>
                  <a:srgbClr val="696969"/>
                </a:solidFill>
                <a:latin typeface="Calibri"/>
                <a:ea typeface="Calibri"/>
                <a:cs typeface="Calibri"/>
                <a:sym typeface="Calibri"/>
              </a:rPr>
              <a:t>4</a:t>
            </a:r>
            <a:r>
              <a:rPr b="0" i="0" lang="en-US" sz="1000" u="none" cap="none" strike="noStrike">
                <a:solidFill>
                  <a:srgbClr val="696969"/>
                </a:solidFill>
                <a:latin typeface="Calibri"/>
                <a:ea typeface="Calibri"/>
                <a:cs typeface="Calibri"/>
                <a:sym typeface="Calibri"/>
              </a:rPr>
              <a:t> Real-Time Innovations, Inc.  </a:t>
            </a:r>
            <a:endParaRPr b="0" i="0" sz="1000" u="none" cap="none" strike="noStrike">
              <a:solidFill>
                <a:srgbClr val="27130D"/>
              </a:solidFill>
              <a:latin typeface="Calibri"/>
              <a:ea typeface="Calibri"/>
              <a:cs typeface="Calibri"/>
              <a:sym typeface="Calibri"/>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pic>
        <p:nvPicPr>
          <p:cNvPr id="406" name="Google Shape;406;p6"/>
          <p:cNvPicPr preferRelativeResize="0"/>
          <p:nvPr/>
        </p:nvPicPr>
        <p:blipFill rotWithShape="1">
          <a:blip r:embed="rId3">
            <a:alphaModFix/>
          </a:blip>
          <a:srcRect b="0" l="0" r="0" t="0"/>
          <a:stretch/>
        </p:blipFill>
        <p:spPr>
          <a:xfrm rot="1612028">
            <a:off x="5497671" y="641029"/>
            <a:ext cx="5665159" cy="4541012"/>
          </a:xfrm>
          <a:prstGeom prst="rect">
            <a:avLst/>
          </a:prstGeom>
          <a:noFill/>
          <a:ln>
            <a:noFill/>
          </a:ln>
        </p:spPr>
      </p:pic>
      <p:sp>
        <p:nvSpPr>
          <p:cNvPr id="407" name="Google Shape;407;p6"/>
          <p:cNvSpPr txBox="1"/>
          <p:nvPr>
            <p:ph type="title"/>
          </p:nvPr>
        </p:nvSpPr>
        <p:spPr>
          <a:xfrm>
            <a:off x="838200" y="402333"/>
            <a:ext cx="10515600" cy="651052"/>
          </a:xfrm>
          <a:prstGeom prst="rect">
            <a:avLst/>
          </a:prstGeom>
          <a:noFill/>
          <a:ln>
            <a:noFill/>
          </a:ln>
        </p:spPr>
        <p:txBody>
          <a:bodyPr anchorCtr="0" anchor="b" bIns="91425" lIns="91425" spcFirstLastPara="1" rIns="91425" wrap="square" tIns="91425">
            <a:noAutofit/>
          </a:bodyPr>
          <a:lstStyle/>
          <a:p>
            <a:pPr indent="0" lvl="0" marL="0" rtl="0" algn="l">
              <a:lnSpc>
                <a:spcPct val="90000"/>
              </a:lnSpc>
              <a:spcBef>
                <a:spcPts val="0"/>
              </a:spcBef>
              <a:spcAft>
                <a:spcPts val="0"/>
              </a:spcAft>
              <a:buClr>
                <a:srgbClr val="3F3F3F"/>
              </a:buClr>
              <a:buSzPts val="4400"/>
              <a:buFont typeface="Calibri"/>
              <a:buNone/>
            </a:pPr>
            <a:r>
              <a:rPr lang="en-US"/>
              <a:t>Federated Avionics</a:t>
            </a:r>
            <a:endParaRPr sz="4000">
              <a:solidFill>
                <a:srgbClr val="666666"/>
              </a:solidFill>
            </a:endParaRPr>
          </a:p>
        </p:txBody>
      </p:sp>
      <p:sp>
        <p:nvSpPr>
          <p:cNvPr id="408" name="Google Shape;408;p6"/>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
        <p:nvSpPr>
          <p:cNvPr id="409" name="Google Shape;409;p6"/>
          <p:cNvSpPr/>
          <p:nvPr/>
        </p:nvSpPr>
        <p:spPr>
          <a:xfrm>
            <a:off x="5794233" y="1526500"/>
            <a:ext cx="328000" cy="339600"/>
          </a:xfrm>
          <a:prstGeom prst="ellipse">
            <a:avLst/>
          </a:prstGeom>
          <a:noFill/>
          <a:ln cap="flat" cmpd="sng" w="19050">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10" name="Google Shape;410;p6"/>
          <p:cNvSpPr/>
          <p:nvPr/>
        </p:nvSpPr>
        <p:spPr>
          <a:xfrm>
            <a:off x="1640933" y="1157600"/>
            <a:ext cx="2305600" cy="2323200"/>
          </a:xfrm>
          <a:prstGeom prst="ellipse">
            <a:avLst/>
          </a:prstGeom>
          <a:noFill/>
          <a:ln cap="flat" cmpd="sng" w="19050">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cxnSp>
        <p:nvCxnSpPr>
          <p:cNvPr id="411" name="Google Shape;411;p6"/>
          <p:cNvCxnSpPr>
            <a:stCxn id="410" idx="0"/>
            <a:endCxn id="409" idx="0"/>
          </p:cNvCxnSpPr>
          <p:nvPr/>
        </p:nvCxnSpPr>
        <p:spPr>
          <a:xfrm>
            <a:off x="2793733" y="1157600"/>
            <a:ext cx="3164400" cy="369000"/>
          </a:xfrm>
          <a:prstGeom prst="straightConnector1">
            <a:avLst/>
          </a:prstGeom>
          <a:noFill/>
          <a:ln cap="flat" cmpd="sng" w="19050">
            <a:solidFill>
              <a:schemeClr val="dk1"/>
            </a:solidFill>
            <a:prstDash val="solid"/>
            <a:round/>
            <a:headEnd len="sm" w="sm" type="none"/>
            <a:tailEnd len="sm" w="sm" type="none"/>
          </a:ln>
        </p:spPr>
      </p:cxnSp>
      <p:cxnSp>
        <p:nvCxnSpPr>
          <p:cNvPr id="412" name="Google Shape;412;p6"/>
          <p:cNvCxnSpPr>
            <a:stCxn id="410" idx="5"/>
            <a:endCxn id="409" idx="4"/>
          </p:cNvCxnSpPr>
          <p:nvPr/>
        </p:nvCxnSpPr>
        <p:spPr>
          <a:xfrm flipH="1" rot="10800000">
            <a:off x="3608886" y="1866175"/>
            <a:ext cx="2349300" cy="1274400"/>
          </a:xfrm>
          <a:prstGeom prst="straightConnector1">
            <a:avLst/>
          </a:prstGeom>
          <a:noFill/>
          <a:ln cap="flat" cmpd="sng" w="19050">
            <a:solidFill>
              <a:schemeClr val="dk1"/>
            </a:solidFill>
            <a:prstDash val="solid"/>
            <a:round/>
            <a:headEnd len="sm" w="sm" type="none"/>
            <a:tailEnd len="sm" w="sm" type="none"/>
          </a:ln>
        </p:spPr>
      </p:cxnSp>
      <p:grpSp>
        <p:nvGrpSpPr>
          <p:cNvPr id="413" name="Google Shape;413;p6"/>
          <p:cNvGrpSpPr/>
          <p:nvPr/>
        </p:nvGrpSpPr>
        <p:grpSpPr>
          <a:xfrm>
            <a:off x="1867131" y="2455533"/>
            <a:ext cx="1867428" cy="577499"/>
            <a:chOff x="2948876" y="819617"/>
            <a:chExt cx="8781011" cy="923703"/>
          </a:xfrm>
        </p:grpSpPr>
        <p:sp>
          <p:nvSpPr>
            <p:cNvPr id="414" name="Google Shape;414;p6"/>
            <p:cNvSpPr/>
            <p:nvPr/>
          </p:nvSpPr>
          <p:spPr>
            <a:xfrm>
              <a:off x="2948887" y="1371920"/>
              <a:ext cx="8781000" cy="371400"/>
            </a:xfrm>
            <a:prstGeom prst="roundRect">
              <a:avLst>
                <a:gd fmla="val 44622" name="adj"/>
              </a:avLst>
            </a:prstGeom>
            <a:solidFill>
              <a:srgbClr val="002060"/>
            </a:solidFill>
            <a:ln cap="flat" cmpd="sng" w="12700">
              <a:solidFill>
                <a:srgbClr val="FFFFFF"/>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067"/>
                <a:buFont typeface="Arial"/>
                <a:buNone/>
              </a:pPr>
              <a:r>
                <a:rPr b="0" i="0" lang="en-US" sz="1067" u="none" cap="none" strike="noStrike">
                  <a:solidFill>
                    <a:srgbClr val="FFFFFF"/>
                  </a:solidFill>
                  <a:latin typeface="Calibri"/>
                  <a:ea typeface="Calibri"/>
                  <a:cs typeface="Calibri"/>
                  <a:sym typeface="Calibri"/>
                </a:rPr>
                <a:t>Single/Multi-Core Hardware</a:t>
              </a:r>
              <a:endParaRPr b="0" i="0" sz="1067" u="none" cap="none" strike="noStrike">
                <a:solidFill>
                  <a:schemeClr val="dk1"/>
                </a:solidFill>
                <a:latin typeface="Calibri"/>
                <a:ea typeface="Calibri"/>
                <a:cs typeface="Calibri"/>
                <a:sym typeface="Calibri"/>
              </a:endParaRPr>
            </a:p>
          </p:txBody>
        </p:sp>
        <p:sp>
          <p:nvSpPr>
            <p:cNvPr id="415" name="Google Shape;415;p6"/>
            <p:cNvSpPr/>
            <p:nvPr/>
          </p:nvSpPr>
          <p:spPr>
            <a:xfrm>
              <a:off x="2948876" y="819617"/>
              <a:ext cx="8781000" cy="506100"/>
            </a:xfrm>
            <a:prstGeom prst="roundRect">
              <a:avLst>
                <a:gd fmla="val 25703" name="adj"/>
              </a:avLst>
            </a:prstGeom>
            <a:solidFill>
              <a:srgbClr val="7F7F7F"/>
            </a:solidFill>
            <a:ln cap="flat" cmpd="sng" w="12700">
              <a:solidFill>
                <a:srgbClr val="FFFFFF"/>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333"/>
                <a:buFont typeface="Arial"/>
                <a:buNone/>
              </a:pPr>
              <a:r>
                <a:rPr b="0" i="0" lang="en-US" sz="1333" u="none" cap="none" strike="noStrike">
                  <a:solidFill>
                    <a:srgbClr val="FFFFFF"/>
                  </a:solidFill>
                  <a:latin typeface="Calibri"/>
                  <a:ea typeface="Calibri"/>
                  <a:cs typeface="Calibri"/>
                  <a:sym typeface="Calibri"/>
                </a:rPr>
                <a:t>Kernel/RTOS</a:t>
              </a:r>
              <a:endParaRPr b="0" i="0" sz="1333" u="none" cap="none" strike="noStrike">
                <a:solidFill>
                  <a:schemeClr val="dk1"/>
                </a:solidFill>
                <a:latin typeface="Calibri"/>
                <a:ea typeface="Calibri"/>
                <a:cs typeface="Calibri"/>
                <a:sym typeface="Calibri"/>
              </a:endParaRPr>
            </a:p>
          </p:txBody>
        </p:sp>
      </p:grpSp>
      <p:sp>
        <p:nvSpPr>
          <p:cNvPr id="416" name="Google Shape;416;p6"/>
          <p:cNvSpPr txBox="1"/>
          <p:nvPr/>
        </p:nvSpPr>
        <p:spPr>
          <a:xfrm>
            <a:off x="346532" y="3483267"/>
            <a:ext cx="7365051" cy="3132400"/>
          </a:xfrm>
          <a:prstGeom prst="rect">
            <a:avLst/>
          </a:prstGeom>
          <a:noFill/>
          <a:ln>
            <a:noFill/>
          </a:ln>
        </p:spPr>
        <p:txBody>
          <a:bodyPr anchorCtr="0" anchor="t" bIns="121900" lIns="121900" spcFirstLastPara="1" rIns="121900" wrap="square" tIns="121900">
            <a:noAutofit/>
          </a:bodyPr>
          <a:lstStyle/>
          <a:p>
            <a:pPr indent="-374650" lvl="0" marL="512229"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Stand-alone distributed hardware base</a:t>
            </a:r>
            <a:endParaRPr b="0" i="0" sz="2100" u="none" cap="none" strike="noStrike">
              <a:solidFill>
                <a:schemeClr val="dk1"/>
              </a:solidFill>
              <a:latin typeface="Calibri"/>
              <a:ea typeface="Calibri"/>
              <a:cs typeface="Calibri"/>
              <a:sym typeface="Calibri"/>
            </a:endParaRPr>
          </a:p>
          <a:p>
            <a:pPr indent="-374650" lvl="0" marL="512229" marR="0" rtl="0" algn="l">
              <a:lnSpc>
                <a:spcPct val="100000"/>
              </a:lnSpc>
              <a:spcBef>
                <a:spcPts val="0"/>
              </a:spcBef>
              <a:spcAft>
                <a:spcPts val="0"/>
              </a:spcAft>
              <a:buClr>
                <a:schemeClr val="dk1"/>
              </a:buClr>
              <a:buSzPts val="2100"/>
              <a:buFont typeface="Arial"/>
              <a:buChar char="•"/>
            </a:pPr>
            <a:r>
              <a:rPr b="1" i="0" lang="en-US" sz="2100" u="none" cap="none" strike="noStrike">
                <a:solidFill>
                  <a:schemeClr val="dk1"/>
                </a:solidFill>
                <a:latin typeface="Calibri"/>
                <a:ea typeface="Calibri"/>
                <a:cs typeface="Calibri"/>
                <a:sym typeface="Calibri"/>
              </a:rPr>
              <a:t>Dedicated physical nodes</a:t>
            </a:r>
            <a:r>
              <a:rPr b="0" i="0" lang="en-US" sz="2100" u="none" cap="none" strike="noStrike">
                <a:solidFill>
                  <a:schemeClr val="dk1"/>
                </a:solidFill>
                <a:latin typeface="Calibri"/>
                <a:ea typeface="Calibri"/>
                <a:cs typeface="Calibri"/>
                <a:sym typeface="Calibri"/>
              </a:rPr>
              <a:t> and communication channels</a:t>
            </a:r>
            <a:endParaRPr b="0" i="0" sz="2100" u="none" cap="none" strike="noStrike">
              <a:solidFill>
                <a:schemeClr val="dk1"/>
              </a:solidFill>
              <a:latin typeface="Calibri"/>
              <a:ea typeface="Calibri"/>
              <a:cs typeface="Calibri"/>
              <a:sym typeface="Calibri"/>
            </a:endParaRPr>
          </a:p>
          <a:p>
            <a:pPr indent="-374650" lvl="0" marL="512229"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Traditional architecture pattern for avionic systems</a:t>
            </a:r>
            <a:endParaRPr b="0" i="0" sz="2100" u="none" cap="none" strike="noStrike">
              <a:solidFill>
                <a:schemeClr val="dk1"/>
              </a:solidFill>
              <a:latin typeface="Calibri"/>
              <a:ea typeface="Calibri"/>
              <a:cs typeface="Calibri"/>
              <a:sym typeface="Calibri"/>
            </a:endParaRPr>
          </a:p>
          <a:p>
            <a:pPr indent="-374650" lvl="0" marL="512229"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Typically aircraft platform-specific</a:t>
            </a:r>
            <a:endParaRPr b="0" i="0" sz="2100" u="none" cap="none" strike="noStrike">
              <a:solidFill>
                <a:schemeClr val="dk1"/>
              </a:solidFill>
              <a:latin typeface="Calibri"/>
              <a:ea typeface="Calibri"/>
              <a:cs typeface="Calibri"/>
              <a:sym typeface="Calibri"/>
            </a:endParaRPr>
          </a:p>
          <a:p>
            <a:pPr indent="-472003" lvl="1" marL="1219170" marR="0" rtl="0" algn="l">
              <a:lnSpc>
                <a:spcPct val="100000"/>
              </a:lnSpc>
              <a:spcBef>
                <a:spcPts val="0"/>
              </a:spcBef>
              <a:spcAft>
                <a:spcPts val="0"/>
              </a:spcAft>
              <a:buClr>
                <a:schemeClr val="dk1"/>
              </a:buClr>
              <a:buSzPts val="2100"/>
              <a:buFont typeface="Courier New"/>
              <a:buChar char="o"/>
            </a:pPr>
            <a:r>
              <a:rPr b="0" i="0" lang="en-US" sz="2100" u="none" cap="none" strike="noStrike">
                <a:solidFill>
                  <a:schemeClr val="dk1"/>
                </a:solidFill>
                <a:latin typeface="Calibri"/>
                <a:ea typeface="Calibri"/>
                <a:cs typeface="Calibri"/>
                <a:sym typeface="Calibri"/>
              </a:rPr>
              <a:t>Reduced portability and reusability of software</a:t>
            </a:r>
            <a:endParaRPr b="0" i="0" sz="2100" u="none" cap="none" strike="noStrike">
              <a:solidFill>
                <a:schemeClr val="dk1"/>
              </a:solidFill>
              <a:latin typeface="Calibri"/>
              <a:ea typeface="Calibri"/>
              <a:cs typeface="Calibri"/>
              <a:sym typeface="Calibri"/>
            </a:endParaRPr>
          </a:p>
          <a:p>
            <a:pPr indent="-374650" lvl="0" marL="512229"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High Size, Weight and Power (</a:t>
            </a:r>
            <a:r>
              <a:rPr b="1" i="0" lang="en-US" sz="2100" u="none" cap="none" strike="noStrike">
                <a:solidFill>
                  <a:schemeClr val="dk1"/>
                </a:solidFill>
                <a:latin typeface="Calibri"/>
                <a:ea typeface="Calibri"/>
                <a:cs typeface="Calibri"/>
                <a:sym typeface="Calibri"/>
              </a:rPr>
              <a:t>SWaP</a:t>
            </a:r>
            <a:r>
              <a:rPr b="0" i="0" lang="en-US" sz="2100" u="none" cap="none" strike="noStrike">
                <a:solidFill>
                  <a:schemeClr val="dk1"/>
                </a:solidFill>
                <a:latin typeface="Calibri"/>
                <a:ea typeface="Calibri"/>
                <a:cs typeface="Calibri"/>
                <a:sym typeface="Calibri"/>
              </a:rPr>
              <a:t>) requirement</a:t>
            </a:r>
            <a:endParaRPr b="0" i="0" sz="2100" u="none" cap="none" strike="noStrike">
              <a:solidFill>
                <a:schemeClr val="dk1"/>
              </a:solidFill>
              <a:latin typeface="Calibri"/>
              <a:ea typeface="Calibri"/>
              <a:cs typeface="Calibri"/>
              <a:sym typeface="Calibri"/>
            </a:endParaRPr>
          </a:p>
          <a:p>
            <a:pPr indent="-472003" lvl="1" marL="1219170" marR="0" rtl="0" algn="l">
              <a:lnSpc>
                <a:spcPct val="100000"/>
              </a:lnSpc>
              <a:spcBef>
                <a:spcPts val="0"/>
              </a:spcBef>
              <a:spcAft>
                <a:spcPts val="0"/>
              </a:spcAft>
              <a:buClr>
                <a:schemeClr val="dk1"/>
              </a:buClr>
              <a:buSzPts val="2100"/>
              <a:buFont typeface="Courier New"/>
              <a:buChar char="o"/>
            </a:pPr>
            <a:r>
              <a:rPr b="0" i="0" lang="en-US" sz="2100" u="none" cap="none" strike="noStrike">
                <a:solidFill>
                  <a:schemeClr val="dk1"/>
                </a:solidFill>
                <a:latin typeface="Calibri"/>
                <a:ea typeface="Calibri"/>
                <a:cs typeface="Calibri"/>
                <a:sym typeface="Calibri"/>
              </a:rPr>
              <a:t>Every box needs power, cabling, cooling, etc.</a:t>
            </a:r>
            <a:endParaRPr b="0" i="0" sz="2100" u="none" cap="none" strike="noStrike">
              <a:solidFill>
                <a:schemeClr val="dk1"/>
              </a:solidFill>
              <a:latin typeface="Calibri"/>
              <a:ea typeface="Calibri"/>
              <a:cs typeface="Calibri"/>
              <a:sym typeface="Calibri"/>
            </a:endParaRPr>
          </a:p>
          <a:p>
            <a:pPr indent="-374650" lvl="0" marL="512229"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Calibri"/>
                <a:ea typeface="Calibri"/>
                <a:cs typeface="Calibri"/>
                <a:sym typeface="Calibri"/>
              </a:rPr>
              <a:t>SLS -- Single level of Safety and Security</a:t>
            </a:r>
            <a:endParaRPr b="0" i="0" sz="2100" u="none" cap="none" strike="noStrike">
              <a:solidFill>
                <a:schemeClr val="dk1"/>
              </a:solidFill>
              <a:latin typeface="Calibri"/>
              <a:ea typeface="Calibri"/>
              <a:cs typeface="Calibri"/>
              <a:sym typeface="Calibri"/>
            </a:endParaRPr>
          </a:p>
          <a:p>
            <a:pPr indent="-472003" lvl="1" marL="1219170" marR="0" rtl="0" algn="l">
              <a:lnSpc>
                <a:spcPct val="100000"/>
              </a:lnSpc>
              <a:spcBef>
                <a:spcPts val="0"/>
              </a:spcBef>
              <a:spcAft>
                <a:spcPts val="0"/>
              </a:spcAft>
              <a:buClr>
                <a:schemeClr val="dk1"/>
              </a:buClr>
              <a:buSzPts val="2100"/>
              <a:buFont typeface="Courier New"/>
              <a:buChar char="o"/>
            </a:pPr>
            <a:r>
              <a:rPr b="0" i="0" lang="en-US" sz="2100" u="none" cap="none" strike="noStrike">
                <a:solidFill>
                  <a:schemeClr val="dk1"/>
                </a:solidFill>
                <a:latin typeface="Calibri"/>
                <a:ea typeface="Calibri"/>
                <a:cs typeface="Calibri"/>
                <a:sym typeface="Calibri"/>
              </a:rPr>
              <a:t>All code tests at system high</a:t>
            </a:r>
            <a:endParaRPr b="0" i="0" sz="2100" u="none" cap="none" strike="noStrike">
              <a:solidFill>
                <a:schemeClr val="dk1"/>
              </a:solidFill>
              <a:latin typeface="Calibri"/>
              <a:ea typeface="Calibri"/>
              <a:cs typeface="Calibri"/>
              <a:sym typeface="Calibri"/>
            </a:endParaRPr>
          </a:p>
          <a:p>
            <a:pPr indent="0" lvl="0" marL="609585" marR="0" rtl="0" algn="l">
              <a:lnSpc>
                <a:spcPct val="100000"/>
              </a:lnSpc>
              <a:spcBef>
                <a:spcPts val="0"/>
              </a:spcBef>
              <a:spcAft>
                <a:spcPts val="0"/>
              </a:spcAft>
              <a:buClr>
                <a:srgbClr val="000000"/>
              </a:buClr>
              <a:buSzPts val="2133"/>
              <a:buFont typeface="Arial"/>
              <a:buNone/>
            </a:pPr>
            <a:r>
              <a:t/>
            </a:r>
            <a:endParaRPr b="0" i="0" sz="2133" u="none" cap="none" strike="noStrike">
              <a:solidFill>
                <a:srgbClr val="111111"/>
              </a:solidFill>
              <a:latin typeface="Calibri"/>
              <a:ea typeface="Calibri"/>
              <a:cs typeface="Calibri"/>
              <a:sym typeface="Calibri"/>
            </a:endParaRPr>
          </a:p>
        </p:txBody>
      </p:sp>
      <p:sp>
        <p:nvSpPr>
          <p:cNvPr id="417" name="Google Shape;417;p6"/>
          <p:cNvSpPr/>
          <p:nvPr/>
        </p:nvSpPr>
        <p:spPr>
          <a:xfrm>
            <a:off x="2010141" y="1526500"/>
            <a:ext cx="1468400" cy="8948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Arial"/>
              <a:buNone/>
            </a:pPr>
            <a:r>
              <a:rPr b="0" i="0" lang="en-US" sz="1333" u="none" cap="none" strike="noStrike">
                <a:solidFill>
                  <a:srgbClr val="FFFFFF"/>
                </a:solidFill>
                <a:latin typeface="Calibri"/>
                <a:ea typeface="Calibri"/>
                <a:cs typeface="Calibri"/>
                <a:sym typeface="Calibri"/>
              </a:rPr>
              <a:t>App 0</a:t>
            </a:r>
            <a:endParaRPr b="0" i="0" sz="1333"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67"/>
              <a:buFont typeface="Arial"/>
              <a:buNone/>
            </a:pPr>
            <a:r>
              <a:rPr b="0" i="0" lang="en-US" sz="1067" u="none" cap="none" strike="noStrike">
                <a:solidFill>
                  <a:srgbClr val="FFFFFF"/>
                </a:solidFill>
                <a:latin typeface="Calibri"/>
                <a:ea typeface="Calibri"/>
                <a:cs typeface="Calibri"/>
                <a:sym typeface="Calibri"/>
              </a:rPr>
              <a:t>DAL ‘X’</a:t>
            </a:r>
            <a:endParaRPr b="0" i="0" sz="1067" u="none" cap="none" strike="noStrike">
              <a:solidFill>
                <a:srgbClr val="FFFFFF"/>
              </a:solidFill>
              <a:latin typeface="Calibri"/>
              <a:ea typeface="Calibri"/>
              <a:cs typeface="Calibri"/>
              <a:sym typeface="Calibri"/>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7"/>
          <p:cNvPicPr preferRelativeResize="0"/>
          <p:nvPr/>
        </p:nvPicPr>
        <p:blipFill rotWithShape="1">
          <a:blip r:embed="rId3">
            <a:alphaModFix/>
          </a:blip>
          <a:srcRect b="0" l="0" r="0" t="0"/>
          <a:stretch/>
        </p:blipFill>
        <p:spPr>
          <a:xfrm rot="1623375">
            <a:off x="5552100" y="704056"/>
            <a:ext cx="5556301" cy="4440665"/>
          </a:xfrm>
          <a:prstGeom prst="rect">
            <a:avLst/>
          </a:prstGeom>
          <a:noFill/>
          <a:ln>
            <a:noFill/>
          </a:ln>
        </p:spPr>
      </p:pic>
      <p:sp>
        <p:nvSpPr>
          <p:cNvPr id="423" name="Google Shape;423;p7"/>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3F3F3F"/>
              </a:buClr>
              <a:buSzPts val="4400"/>
              <a:buFont typeface="Calibri"/>
              <a:buNone/>
            </a:pPr>
            <a:r>
              <a:rPr lang="en-US"/>
              <a:t>Integrated Modular Avionics (IMA) </a:t>
            </a:r>
            <a:endParaRPr/>
          </a:p>
        </p:txBody>
      </p:sp>
      <p:sp>
        <p:nvSpPr>
          <p:cNvPr id="424" name="Google Shape;424;p7"/>
          <p:cNvSpPr txBox="1"/>
          <p:nvPr/>
        </p:nvSpPr>
        <p:spPr>
          <a:xfrm>
            <a:off x="200333" y="3726700"/>
            <a:ext cx="8237200" cy="2813600"/>
          </a:xfrm>
          <a:prstGeom prst="rect">
            <a:avLst/>
          </a:prstGeom>
          <a:noFill/>
          <a:ln>
            <a:noFill/>
          </a:ln>
        </p:spPr>
        <p:txBody>
          <a:bodyPr anchorCtr="0" anchor="t" bIns="121900" lIns="121900" spcFirstLastPara="1" rIns="121900" wrap="square" tIns="121900">
            <a:noAutofit/>
          </a:bodyPr>
          <a:lstStyle/>
          <a:p>
            <a:pPr indent="-440255" lvl="0" marL="609585" marR="0" rtl="0" algn="l">
              <a:spcBef>
                <a:spcPts val="0"/>
              </a:spcBef>
              <a:spcAft>
                <a:spcPts val="0"/>
              </a:spcAft>
              <a:buClr>
                <a:srgbClr val="434343"/>
              </a:buClr>
              <a:buSzPts val="1600"/>
              <a:buFont typeface="Calibri"/>
              <a:buChar char="●"/>
            </a:pPr>
            <a:r>
              <a:rPr b="0" i="0" lang="en-US" sz="2133" u="none" cap="none" strike="noStrike">
                <a:solidFill>
                  <a:schemeClr val="dk1"/>
                </a:solidFill>
                <a:latin typeface="Calibri"/>
                <a:ea typeface="Calibri"/>
                <a:cs typeface="Calibri"/>
                <a:sym typeface="Calibri"/>
              </a:rPr>
              <a:t>ARINC 653 standard invented by Honeywell for Boeing 777</a:t>
            </a:r>
            <a:endParaRPr/>
          </a:p>
          <a:p>
            <a:pPr indent="-440255" lvl="0" marL="609585" marR="0" rtl="0" algn="l">
              <a:lnSpc>
                <a:spcPct val="100000"/>
              </a:lnSpc>
              <a:spcBef>
                <a:spcPts val="0"/>
              </a:spcBef>
              <a:spcAft>
                <a:spcPts val="0"/>
              </a:spcAft>
              <a:buClr>
                <a:srgbClr val="434343"/>
              </a:buClr>
              <a:buSzPts val="1600"/>
              <a:buFont typeface="Calibri"/>
              <a:buChar char="●"/>
            </a:pPr>
            <a:r>
              <a:rPr b="0" i="0" lang="en-US" sz="2133" u="none" cap="none" strike="noStrike">
                <a:solidFill>
                  <a:schemeClr val="dk1"/>
                </a:solidFill>
                <a:latin typeface="Calibri"/>
                <a:ea typeface="Calibri"/>
                <a:cs typeface="Calibri"/>
                <a:sym typeface="Calibri"/>
              </a:rPr>
              <a:t>ARINC OS Partitioning </a:t>
            </a:r>
            <a:endParaRPr b="0" i="0" sz="2133" u="none" cap="none" strike="noStrike">
              <a:solidFill>
                <a:schemeClr val="dk1"/>
              </a:solidFill>
              <a:latin typeface="Calibri"/>
              <a:ea typeface="Calibri"/>
              <a:cs typeface="Calibri"/>
              <a:sym typeface="Calibri"/>
            </a:endParaRPr>
          </a:p>
          <a:p>
            <a:pPr indent="-440255" lvl="0" marL="609585" marR="0" rtl="0" algn="l">
              <a:lnSpc>
                <a:spcPct val="100000"/>
              </a:lnSpc>
              <a:spcBef>
                <a:spcPts val="0"/>
              </a:spcBef>
              <a:spcAft>
                <a:spcPts val="0"/>
              </a:spcAft>
              <a:buClr>
                <a:srgbClr val="434343"/>
              </a:buClr>
              <a:buSzPts val="1600"/>
              <a:buFont typeface="Calibri"/>
              <a:buChar char="●"/>
            </a:pPr>
            <a:r>
              <a:rPr b="0" i="0" lang="en-US" sz="2133" u="none" cap="none" strike="noStrike">
                <a:solidFill>
                  <a:schemeClr val="dk1"/>
                </a:solidFill>
                <a:latin typeface="Calibri"/>
                <a:ea typeface="Calibri"/>
                <a:cs typeface="Calibri"/>
                <a:sym typeface="Calibri"/>
              </a:rPr>
              <a:t>Reduces SWaP footprint</a:t>
            </a:r>
            <a:r>
              <a:rPr lang="en-US" sz="2133">
                <a:solidFill>
                  <a:schemeClr val="dk1"/>
                </a:solidFill>
                <a:latin typeface="Calibri"/>
                <a:ea typeface="Calibri"/>
                <a:cs typeface="Calibri"/>
                <a:sym typeface="Calibri"/>
              </a:rPr>
              <a:t>; I</a:t>
            </a:r>
            <a:r>
              <a:rPr b="0" i="0" lang="en-US" sz="2133" u="none" cap="none" strike="noStrike">
                <a:solidFill>
                  <a:schemeClr val="dk1"/>
                </a:solidFill>
                <a:latin typeface="Calibri"/>
                <a:ea typeface="Calibri"/>
                <a:cs typeface="Calibri"/>
                <a:sym typeface="Calibri"/>
              </a:rPr>
              <a:t>mproved software reuse</a:t>
            </a:r>
            <a:endParaRPr b="0" i="0" sz="2133" u="none" cap="none" strike="noStrike">
              <a:solidFill>
                <a:schemeClr val="dk1"/>
              </a:solidFill>
              <a:latin typeface="Calibri"/>
              <a:ea typeface="Calibri"/>
              <a:cs typeface="Calibri"/>
              <a:sym typeface="Calibri"/>
            </a:endParaRPr>
          </a:p>
          <a:p>
            <a:pPr indent="-440255" lvl="0" marL="609585" marR="0" rtl="0" algn="l">
              <a:lnSpc>
                <a:spcPct val="100000"/>
              </a:lnSpc>
              <a:spcBef>
                <a:spcPts val="0"/>
              </a:spcBef>
              <a:spcAft>
                <a:spcPts val="0"/>
              </a:spcAft>
              <a:buClr>
                <a:schemeClr val="dk1"/>
              </a:buClr>
              <a:buSzPts val="1600"/>
              <a:buFont typeface="Calibri"/>
              <a:buChar char="●"/>
            </a:pPr>
            <a:r>
              <a:rPr b="0" i="0" lang="en-US" sz="2133" u="none" cap="none" strike="noStrike">
                <a:solidFill>
                  <a:schemeClr val="dk1"/>
                </a:solidFill>
                <a:latin typeface="Calibri"/>
                <a:ea typeface="Calibri"/>
                <a:cs typeface="Calibri"/>
                <a:sym typeface="Calibri"/>
              </a:rPr>
              <a:t>Can be challenging to certify on more complex microprocessors</a:t>
            </a:r>
            <a:endParaRPr/>
          </a:p>
          <a:p>
            <a:pPr indent="-440254" lvl="1" marL="1066785" marR="0" rtl="0" algn="l">
              <a:spcBef>
                <a:spcPts val="0"/>
              </a:spcBef>
              <a:spcAft>
                <a:spcPts val="0"/>
              </a:spcAft>
              <a:buClr>
                <a:schemeClr val="dk1"/>
              </a:buClr>
              <a:buSzPts val="1600"/>
              <a:buFont typeface="Calibri"/>
              <a:buChar char="●"/>
            </a:pPr>
            <a:r>
              <a:rPr b="0" i="0" lang="en-US" sz="2133" u="none" cap="none" strike="noStrike">
                <a:solidFill>
                  <a:schemeClr val="dk1"/>
                </a:solidFill>
                <a:latin typeface="Calibri"/>
                <a:ea typeface="Calibri"/>
                <a:cs typeface="Calibri"/>
                <a:sym typeface="Calibri"/>
              </a:rPr>
              <a:t>Multicore Certification Ongoing</a:t>
            </a:r>
            <a:endParaRPr b="0" i="0" sz="2133" u="none" cap="none" strike="noStrike">
              <a:solidFill>
                <a:schemeClr val="dk1"/>
              </a:solidFill>
              <a:latin typeface="Calibri"/>
              <a:ea typeface="Calibri"/>
              <a:cs typeface="Calibri"/>
              <a:sym typeface="Calibri"/>
            </a:endParaRPr>
          </a:p>
          <a:p>
            <a:pPr indent="-440255" lvl="0" marL="609585" marR="0" rtl="0" algn="l">
              <a:lnSpc>
                <a:spcPct val="100000"/>
              </a:lnSpc>
              <a:spcBef>
                <a:spcPts val="0"/>
              </a:spcBef>
              <a:spcAft>
                <a:spcPts val="0"/>
              </a:spcAft>
              <a:buClr>
                <a:schemeClr val="dk1"/>
              </a:buClr>
              <a:buSzPts val="1600"/>
              <a:buFont typeface="Calibri"/>
              <a:buChar char="●"/>
            </a:pPr>
            <a:r>
              <a:rPr b="0" i="0" lang="en-US" sz="2133" u="none" cap="none" strike="noStrike">
                <a:solidFill>
                  <a:schemeClr val="dk1"/>
                </a:solidFill>
                <a:latin typeface="Calibri"/>
                <a:ea typeface="Calibri"/>
                <a:cs typeface="Calibri"/>
                <a:sym typeface="Calibri"/>
              </a:rPr>
              <a:t>DDS can decrease data coupling, essential to robust partitioning</a:t>
            </a:r>
            <a:endParaRPr b="0" i="0" sz="2133" u="none" cap="none" strike="noStrike">
              <a:solidFill>
                <a:schemeClr val="dk1"/>
              </a:solidFill>
              <a:latin typeface="Calibri"/>
              <a:ea typeface="Calibri"/>
              <a:cs typeface="Calibri"/>
              <a:sym typeface="Calibri"/>
            </a:endParaRPr>
          </a:p>
          <a:p>
            <a:pPr indent="-440255" lvl="0" marL="609585" marR="0" rtl="0" algn="l">
              <a:lnSpc>
                <a:spcPct val="100000"/>
              </a:lnSpc>
              <a:spcBef>
                <a:spcPts val="0"/>
              </a:spcBef>
              <a:spcAft>
                <a:spcPts val="0"/>
              </a:spcAft>
              <a:buClr>
                <a:schemeClr val="dk1"/>
              </a:buClr>
              <a:buSzPts val="1600"/>
              <a:buFont typeface="Calibri"/>
              <a:buChar char="●"/>
            </a:pPr>
            <a:r>
              <a:rPr b="0" i="0" lang="en-US" sz="2133" u="none" cap="none" strike="noStrike">
                <a:solidFill>
                  <a:schemeClr val="dk1"/>
                </a:solidFill>
                <a:latin typeface="Calibri"/>
                <a:ea typeface="Calibri"/>
                <a:cs typeface="Calibri"/>
                <a:sym typeface="Calibri"/>
              </a:rPr>
              <a:t>Deterministic Ethernet: AFDX / TSN</a:t>
            </a:r>
            <a:endParaRPr b="0" i="0" sz="2133" u="none" cap="none" strike="noStrike">
              <a:solidFill>
                <a:schemeClr val="dk1"/>
              </a:solidFill>
              <a:latin typeface="Calibri"/>
              <a:ea typeface="Calibri"/>
              <a:cs typeface="Calibri"/>
              <a:sym typeface="Calibri"/>
            </a:endParaRPr>
          </a:p>
          <a:p>
            <a:pPr indent="0" lvl="0" marL="609585" marR="0" rtl="0" algn="l">
              <a:lnSpc>
                <a:spcPct val="100000"/>
              </a:lnSpc>
              <a:spcBef>
                <a:spcPts val="0"/>
              </a:spcBef>
              <a:spcAft>
                <a:spcPts val="0"/>
              </a:spcAft>
              <a:buClr>
                <a:srgbClr val="000000"/>
              </a:buClr>
              <a:buSzPts val="2400"/>
              <a:buFont typeface="Arial"/>
              <a:buNone/>
            </a:pPr>
            <a:r>
              <a:t/>
            </a:r>
            <a:endParaRPr b="0" i="0" sz="2400" u="none" cap="none" strike="noStrike">
              <a:solidFill>
                <a:srgbClr val="434343"/>
              </a:solidFill>
              <a:latin typeface="Calibri"/>
              <a:ea typeface="Calibri"/>
              <a:cs typeface="Calibri"/>
              <a:sym typeface="Calibri"/>
            </a:endParaRPr>
          </a:p>
        </p:txBody>
      </p:sp>
      <p:sp>
        <p:nvSpPr>
          <p:cNvPr id="425" name="Google Shape;425;p7"/>
          <p:cNvSpPr/>
          <p:nvPr/>
        </p:nvSpPr>
        <p:spPr>
          <a:xfrm>
            <a:off x="6351633" y="1830167"/>
            <a:ext cx="526800" cy="545600"/>
          </a:xfrm>
          <a:prstGeom prst="ellipse">
            <a:avLst/>
          </a:prstGeom>
          <a:noFill/>
          <a:ln cap="flat" cmpd="sng" w="19050">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26" name="Google Shape;426;p7"/>
          <p:cNvSpPr/>
          <p:nvPr/>
        </p:nvSpPr>
        <p:spPr>
          <a:xfrm>
            <a:off x="1640933" y="1157600"/>
            <a:ext cx="2305600" cy="2323200"/>
          </a:xfrm>
          <a:prstGeom prst="ellipse">
            <a:avLst/>
          </a:prstGeom>
          <a:noFill/>
          <a:ln cap="flat" cmpd="sng" w="19050">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cxnSp>
        <p:nvCxnSpPr>
          <p:cNvPr id="427" name="Google Shape;427;p7"/>
          <p:cNvCxnSpPr/>
          <p:nvPr/>
        </p:nvCxnSpPr>
        <p:spPr>
          <a:xfrm>
            <a:off x="3134533" y="1222167"/>
            <a:ext cx="3548400" cy="608000"/>
          </a:xfrm>
          <a:prstGeom prst="straightConnector1">
            <a:avLst/>
          </a:prstGeom>
          <a:noFill/>
          <a:ln cap="flat" cmpd="sng" w="19050">
            <a:solidFill>
              <a:schemeClr val="dk1"/>
            </a:solidFill>
            <a:prstDash val="solid"/>
            <a:round/>
            <a:headEnd len="sm" w="sm" type="none"/>
            <a:tailEnd len="sm" w="sm" type="none"/>
          </a:ln>
        </p:spPr>
      </p:cxnSp>
      <p:cxnSp>
        <p:nvCxnSpPr>
          <p:cNvPr id="428" name="Google Shape;428;p7"/>
          <p:cNvCxnSpPr/>
          <p:nvPr/>
        </p:nvCxnSpPr>
        <p:spPr>
          <a:xfrm flipH="1" rot="10800000">
            <a:off x="3280133" y="2375767"/>
            <a:ext cx="3402800" cy="983200"/>
          </a:xfrm>
          <a:prstGeom prst="straightConnector1">
            <a:avLst/>
          </a:prstGeom>
          <a:noFill/>
          <a:ln cap="flat" cmpd="sng" w="19050">
            <a:solidFill>
              <a:schemeClr val="dk1"/>
            </a:solidFill>
            <a:prstDash val="solid"/>
            <a:round/>
            <a:headEnd len="sm" w="sm" type="none"/>
            <a:tailEnd len="sm" w="sm" type="none"/>
          </a:ln>
        </p:spPr>
      </p:cxnSp>
      <p:grpSp>
        <p:nvGrpSpPr>
          <p:cNvPr id="429" name="Google Shape;429;p7"/>
          <p:cNvGrpSpPr/>
          <p:nvPr/>
        </p:nvGrpSpPr>
        <p:grpSpPr>
          <a:xfrm>
            <a:off x="1867131" y="2455533"/>
            <a:ext cx="1867428" cy="577499"/>
            <a:chOff x="2948876" y="819617"/>
            <a:chExt cx="8781011" cy="923703"/>
          </a:xfrm>
        </p:grpSpPr>
        <p:sp>
          <p:nvSpPr>
            <p:cNvPr id="430" name="Google Shape;430;p7"/>
            <p:cNvSpPr/>
            <p:nvPr/>
          </p:nvSpPr>
          <p:spPr>
            <a:xfrm>
              <a:off x="2948887" y="1371920"/>
              <a:ext cx="8781000" cy="371400"/>
            </a:xfrm>
            <a:prstGeom prst="roundRect">
              <a:avLst>
                <a:gd fmla="val 44622" name="adj"/>
              </a:avLst>
            </a:prstGeom>
            <a:solidFill>
              <a:srgbClr val="002060"/>
            </a:solidFill>
            <a:ln cap="flat" cmpd="sng" w="12700">
              <a:solidFill>
                <a:srgbClr val="FFFFFF"/>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067"/>
                <a:buFont typeface="Arial"/>
                <a:buNone/>
              </a:pPr>
              <a:r>
                <a:rPr b="0" i="0" lang="en-US" sz="1067" u="none" cap="none" strike="noStrike">
                  <a:solidFill>
                    <a:srgbClr val="FFFFFF"/>
                  </a:solidFill>
                  <a:latin typeface="Calibri"/>
                  <a:ea typeface="Calibri"/>
                  <a:cs typeface="Calibri"/>
                  <a:sym typeface="Calibri"/>
                </a:rPr>
                <a:t>Single/Multi-Core Hardware</a:t>
              </a:r>
              <a:endParaRPr b="0" i="0" sz="1067" u="none" cap="none" strike="noStrike">
                <a:solidFill>
                  <a:schemeClr val="dk1"/>
                </a:solidFill>
                <a:latin typeface="Calibri"/>
                <a:ea typeface="Calibri"/>
                <a:cs typeface="Calibri"/>
                <a:sym typeface="Calibri"/>
              </a:endParaRPr>
            </a:p>
          </p:txBody>
        </p:sp>
        <p:sp>
          <p:nvSpPr>
            <p:cNvPr id="431" name="Google Shape;431;p7"/>
            <p:cNvSpPr/>
            <p:nvPr/>
          </p:nvSpPr>
          <p:spPr>
            <a:xfrm>
              <a:off x="2948876" y="819617"/>
              <a:ext cx="8781000" cy="506100"/>
            </a:xfrm>
            <a:prstGeom prst="roundRect">
              <a:avLst>
                <a:gd fmla="val 25703" name="adj"/>
              </a:avLst>
            </a:prstGeom>
            <a:solidFill>
              <a:srgbClr val="7F7F7F"/>
            </a:solidFill>
            <a:ln cap="flat" cmpd="sng" w="12700">
              <a:solidFill>
                <a:srgbClr val="FFFFFF"/>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333"/>
                <a:buFont typeface="Arial"/>
                <a:buNone/>
              </a:pPr>
              <a:r>
                <a:rPr b="0" i="0" lang="en-US" sz="1333" u="none" cap="none" strike="noStrike">
                  <a:solidFill>
                    <a:srgbClr val="FFFFFF"/>
                  </a:solidFill>
                  <a:latin typeface="Calibri"/>
                  <a:ea typeface="Calibri"/>
                  <a:cs typeface="Calibri"/>
                  <a:sym typeface="Calibri"/>
                </a:rPr>
                <a:t>Kernel</a:t>
              </a:r>
              <a:endParaRPr b="0" i="0" sz="1333" u="none" cap="none" strike="noStrike">
                <a:solidFill>
                  <a:schemeClr val="dk1"/>
                </a:solidFill>
                <a:latin typeface="Calibri"/>
                <a:ea typeface="Calibri"/>
                <a:cs typeface="Calibri"/>
                <a:sym typeface="Calibri"/>
              </a:endParaRPr>
            </a:p>
          </p:txBody>
        </p:sp>
      </p:grpSp>
      <p:sp>
        <p:nvSpPr>
          <p:cNvPr id="432" name="Google Shape;432;p7"/>
          <p:cNvSpPr/>
          <p:nvPr/>
        </p:nvSpPr>
        <p:spPr>
          <a:xfrm>
            <a:off x="1959164" y="1526500"/>
            <a:ext cx="289200" cy="8948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App </a:t>
            </a:r>
            <a:endParaRPr b="1" i="0" sz="667"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67"/>
              <a:buFont typeface="Arial"/>
              <a:buNone/>
            </a:pPr>
            <a:r>
              <a:t/>
            </a:r>
            <a:endParaRPr b="1" i="0" sz="667"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0</a:t>
            </a:r>
            <a:endParaRPr b="1" i="0" sz="667" u="none" cap="none" strike="noStrike">
              <a:solidFill>
                <a:schemeClr val="lt1"/>
              </a:solidFill>
              <a:latin typeface="Calibri"/>
              <a:ea typeface="Calibri"/>
              <a:cs typeface="Calibri"/>
              <a:sym typeface="Calibri"/>
            </a:endParaRPr>
          </a:p>
        </p:txBody>
      </p:sp>
      <p:sp>
        <p:nvSpPr>
          <p:cNvPr id="433" name="Google Shape;433;p7"/>
          <p:cNvSpPr/>
          <p:nvPr/>
        </p:nvSpPr>
        <p:spPr>
          <a:xfrm>
            <a:off x="2368564" y="1526500"/>
            <a:ext cx="289200" cy="8948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App </a:t>
            </a:r>
            <a:endParaRPr b="1" i="0" sz="667"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 1</a:t>
            </a:r>
            <a:endParaRPr b="1" i="0" sz="667" u="none" cap="none" strike="noStrike">
              <a:solidFill>
                <a:schemeClr val="lt1"/>
              </a:solidFill>
              <a:latin typeface="Calibri"/>
              <a:ea typeface="Calibri"/>
              <a:cs typeface="Calibri"/>
              <a:sym typeface="Calibri"/>
            </a:endParaRPr>
          </a:p>
        </p:txBody>
      </p:sp>
      <p:sp>
        <p:nvSpPr>
          <p:cNvPr id="434" name="Google Shape;434;p7"/>
          <p:cNvSpPr/>
          <p:nvPr/>
        </p:nvSpPr>
        <p:spPr>
          <a:xfrm>
            <a:off x="2777964" y="1526500"/>
            <a:ext cx="289200" cy="8948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App</a:t>
            </a:r>
            <a:endParaRPr b="1" i="0" sz="667"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 2</a:t>
            </a:r>
            <a:endParaRPr b="1" i="0" sz="667" u="none" cap="none" strike="noStrike">
              <a:solidFill>
                <a:schemeClr val="lt1"/>
              </a:solidFill>
              <a:latin typeface="Calibri"/>
              <a:ea typeface="Calibri"/>
              <a:cs typeface="Calibri"/>
              <a:sym typeface="Calibri"/>
            </a:endParaRPr>
          </a:p>
        </p:txBody>
      </p:sp>
      <p:sp>
        <p:nvSpPr>
          <p:cNvPr id="435" name="Google Shape;435;p7"/>
          <p:cNvSpPr/>
          <p:nvPr/>
        </p:nvSpPr>
        <p:spPr>
          <a:xfrm>
            <a:off x="3189415" y="1526500"/>
            <a:ext cx="289200" cy="894800"/>
          </a:xfrm>
          <a:prstGeom prst="roundRect">
            <a:avLst>
              <a:gd fmla="val 16667" name="adj"/>
            </a:avLst>
          </a:prstGeom>
          <a:solidFill>
            <a:srgbClr val="434343"/>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App</a:t>
            </a:r>
            <a:endParaRPr b="1" i="0" sz="667"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67"/>
              <a:buFont typeface="Arial"/>
              <a:buNone/>
            </a:pPr>
            <a:r>
              <a:rPr b="1" i="0" lang="en-US" sz="667" u="none" cap="none" strike="noStrike">
                <a:solidFill>
                  <a:schemeClr val="lt1"/>
                </a:solidFill>
                <a:latin typeface="Calibri"/>
                <a:ea typeface="Calibri"/>
                <a:cs typeface="Calibri"/>
                <a:sym typeface="Calibri"/>
              </a:rPr>
              <a:t> 3</a:t>
            </a:r>
            <a:endParaRPr b="1" i="0" sz="667" u="none" cap="none" strike="noStrike">
              <a:solidFill>
                <a:schemeClr val="lt1"/>
              </a:solidFill>
              <a:latin typeface="Calibri"/>
              <a:ea typeface="Calibri"/>
              <a:cs typeface="Calibri"/>
              <a:sym typeface="Calibri"/>
            </a:endParaRPr>
          </a:p>
        </p:txBody>
      </p:sp>
      <p:sp>
        <p:nvSpPr>
          <p:cNvPr id="436" name="Google Shape;436;p7"/>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8"/>
          <p:cNvSpPr txBox="1"/>
          <p:nvPr>
            <p:ph type="title"/>
          </p:nvPr>
        </p:nvSpPr>
        <p:spPr>
          <a:xfrm>
            <a:off x="731939" y="1602300"/>
            <a:ext cx="10515600"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Data Centricity</a:t>
            </a:r>
            <a:endParaRPr b="0"/>
          </a:p>
        </p:txBody>
      </p:sp>
      <p:sp>
        <p:nvSpPr>
          <p:cNvPr id="443" name="Google Shape;443;p8"/>
          <p:cNvSpPr txBox="1"/>
          <p:nvPr/>
        </p:nvSpPr>
        <p:spPr>
          <a:xfrm>
            <a:off x="5989739" y="6627303"/>
            <a:ext cx="5939422" cy="19571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1000" u="none" cap="none" strike="noStrike">
                <a:solidFill>
                  <a:srgbClr val="696969"/>
                </a:solidFill>
                <a:latin typeface="Calibri"/>
                <a:ea typeface="Calibri"/>
                <a:cs typeface="Calibri"/>
                <a:sym typeface="Calibri"/>
              </a:rPr>
              <a:t>©202</a:t>
            </a:r>
            <a:r>
              <a:rPr lang="en-US" sz="1000">
                <a:solidFill>
                  <a:srgbClr val="696969"/>
                </a:solidFill>
                <a:latin typeface="Calibri"/>
                <a:ea typeface="Calibri"/>
                <a:cs typeface="Calibri"/>
                <a:sym typeface="Calibri"/>
              </a:rPr>
              <a:t>4</a:t>
            </a:r>
            <a:r>
              <a:rPr b="0" i="0" lang="en-US" sz="1000" u="none" cap="none" strike="noStrike">
                <a:solidFill>
                  <a:srgbClr val="696969"/>
                </a:solidFill>
                <a:latin typeface="Calibri"/>
                <a:ea typeface="Calibri"/>
                <a:cs typeface="Calibri"/>
                <a:sym typeface="Calibri"/>
              </a:rPr>
              <a:t> Real-Time Innovations, Inc.</a:t>
            </a:r>
            <a:endParaRPr b="0" i="0" sz="1000" u="none" cap="none" strike="noStrike">
              <a:solidFill>
                <a:srgbClr val="27130D"/>
              </a:solidFill>
              <a:latin typeface="Calibri"/>
              <a:ea typeface="Calibri"/>
              <a:cs typeface="Calibri"/>
              <a:sym typeface="Calibri"/>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cxnSp>
        <p:nvCxnSpPr>
          <p:cNvPr id="449" name="Google Shape;449;p9"/>
          <p:cNvCxnSpPr/>
          <p:nvPr/>
        </p:nvCxnSpPr>
        <p:spPr>
          <a:xfrm>
            <a:off x="3830029" y="2288421"/>
            <a:ext cx="0" cy="559608"/>
          </a:xfrm>
          <a:prstGeom prst="straightConnector1">
            <a:avLst/>
          </a:prstGeom>
          <a:noFill/>
          <a:ln cap="flat" cmpd="sng" w="38100">
            <a:solidFill>
              <a:schemeClr val="accent2"/>
            </a:solidFill>
            <a:prstDash val="solid"/>
            <a:miter lim="800000"/>
            <a:headEnd len="sm" w="sm" type="none"/>
            <a:tailEnd len="sm" w="sm" type="none"/>
          </a:ln>
        </p:spPr>
      </p:cxnSp>
      <p:cxnSp>
        <p:nvCxnSpPr>
          <p:cNvPr id="450" name="Google Shape;450;p9"/>
          <p:cNvCxnSpPr/>
          <p:nvPr/>
        </p:nvCxnSpPr>
        <p:spPr>
          <a:xfrm>
            <a:off x="8300429" y="2288421"/>
            <a:ext cx="0" cy="559608"/>
          </a:xfrm>
          <a:prstGeom prst="straightConnector1">
            <a:avLst/>
          </a:prstGeom>
          <a:noFill/>
          <a:ln cap="flat" cmpd="sng" w="38100">
            <a:solidFill>
              <a:schemeClr val="accent2"/>
            </a:solidFill>
            <a:prstDash val="solid"/>
            <a:miter lim="800000"/>
            <a:headEnd len="sm" w="sm" type="none"/>
            <a:tailEnd len="sm" w="sm" type="none"/>
          </a:ln>
        </p:spPr>
      </p:cxnSp>
      <p:sp>
        <p:nvSpPr>
          <p:cNvPr id="451" name="Google Shape;451;p9"/>
          <p:cNvSpPr txBox="1"/>
          <p:nvPr>
            <p:ph type="title"/>
          </p:nvPr>
        </p:nvSpPr>
        <p:spPr>
          <a:xfrm>
            <a:off x="2829609" y="718875"/>
            <a:ext cx="2000840" cy="540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3F3F3F"/>
              </a:buClr>
              <a:buSzPts val="3150"/>
              <a:buFont typeface="Calibri"/>
              <a:buNone/>
            </a:pPr>
            <a:r>
              <a:rPr lang="en-US" sz="3150"/>
              <a:t>D</a:t>
            </a:r>
            <a:r>
              <a:rPr i="1" lang="en-US" sz="3150"/>
              <a:t>ata</a:t>
            </a:r>
            <a:r>
              <a:rPr i="1" lang="en-US" sz="3150" u="sng"/>
              <a:t>base</a:t>
            </a:r>
            <a:endParaRPr sz="3150" u="sng"/>
          </a:p>
        </p:txBody>
      </p:sp>
      <p:sp>
        <p:nvSpPr>
          <p:cNvPr id="452" name="Google Shape;452;p9"/>
          <p:cNvSpPr txBox="1"/>
          <p:nvPr>
            <p:ph type="title"/>
          </p:nvPr>
        </p:nvSpPr>
        <p:spPr>
          <a:xfrm>
            <a:off x="7300009" y="718875"/>
            <a:ext cx="2000840" cy="540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3F3F3F"/>
              </a:buClr>
              <a:buSzPts val="3150"/>
              <a:buFont typeface="Calibri"/>
              <a:buNone/>
            </a:pPr>
            <a:r>
              <a:rPr lang="en-US" sz="3150"/>
              <a:t>D</a:t>
            </a:r>
            <a:r>
              <a:rPr i="1" lang="en-US" sz="3150"/>
              <a:t>ata</a:t>
            </a:r>
            <a:r>
              <a:rPr i="1" lang="en-US" sz="3150" u="sng"/>
              <a:t>bus</a:t>
            </a:r>
            <a:endParaRPr sz="3150" u="sng"/>
          </a:p>
        </p:txBody>
      </p:sp>
      <p:sp>
        <p:nvSpPr>
          <p:cNvPr id="453" name="Google Shape;453;p9"/>
          <p:cNvSpPr/>
          <p:nvPr/>
        </p:nvSpPr>
        <p:spPr>
          <a:xfrm>
            <a:off x="2071979" y="5575797"/>
            <a:ext cx="3579601" cy="837300"/>
          </a:xfrm>
          <a:prstGeom prst="leftArrow">
            <a:avLst>
              <a:gd fmla="val 50000" name="adj1"/>
              <a:gd fmla="val 50000" name="adj2"/>
            </a:avLst>
          </a:prstGeom>
          <a:gradFill>
            <a:gsLst>
              <a:gs pos="0">
                <a:srgbClr val="F0974D"/>
              </a:gs>
              <a:gs pos="50000">
                <a:srgbClr val="F68B16"/>
              </a:gs>
              <a:gs pos="100000">
                <a:srgbClr val="E37A08"/>
              </a:gs>
            </a:gsLst>
            <a:lin ang="5400012"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Calibri"/>
              <a:buNone/>
            </a:pPr>
            <a:r>
              <a:rPr b="1" i="0" lang="en-US" sz="1800" u="none" cap="none" strike="noStrike">
                <a:solidFill>
                  <a:schemeClr val="lt1"/>
                </a:solidFill>
                <a:latin typeface="Calibri"/>
                <a:ea typeface="Calibri"/>
                <a:cs typeface="Calibri"/>
                <a:sym typeface="Calibri"/>
              </a:rPr>
              <a:t>Data </a:t>
            </a:r>
            <a:r>
              <a:rPr b="0" i="0" lang="en-US" sz="1800" u="none" cap="none" strike="noStrike">
                <a:solidFill>
                  <a:schemeClr val="lt1"/>
                </a:solidFill>
                <a:latin typeface="Calibri"/>
                <a:ea typeface="Calibri"/>
                <a:cs typeface="Calibri"/>
                <a:sym typeface="Calibri"/>
              </a:rPr>
              <a:t>at rest</a:t>
            </a:r>
            <a:endParaRPr b="0" i="0" sz="1800" u="none" cap="none" strike="noStrike">
              <a:solidFill>
                <a:schemeClr val="dk1"/>
              </a:solidFill>
              <a:latin typeface="Calibri"/>
              <a:ea typeface="Calibri"/>
              <a:cs typeface="Calibri"/>
              <a:sym typeface="Calibri"/>
            </a:endParaRPr>
          </a:p>
        </p:txBody>
      </p:sp>
      <p:sp>
        <p:nvSpPr>
          <p:cNvPr id="454" name="Google Shape;454;p9"/>
          <p:cNvSpPr/>
          <p:nvPr/>
        </p:nvSpPr>
        <p:spPr>
          <a:xfrm>
            <a:off x="6540418" y="5565126"/>
            <a:ext cx="3579601" cy="837300"/>
          </a:xfrm>
          <a:prstGeom prst="rightArrow">
            <a:avLst>
              <a:gd fmla="val 50000" name="adj1"/>
              <a:gd fmla="val 50000" name="adj2"/>
            </a:avLst>
          </a:prstGeom>
          <a:gradFill>
            <a:gsLst>
              <a:gs pos="0">
                <a:srgbClr val="F0974D"/>
              </a:gs>
              <a:gs pos="50000">
                <a:srgbClr val="F68B16"/>
              </a:gs>
              <a:gs pos="100000">
                <a:srgbClr val="E37A08"/>
              </a:gs>
            </a:gsLst>
            <a:lin ang="5400012"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Calibri"/>
              <a:buNone/>
            </a:pPr>
            <a:r>
              <a:rPr b="1" i="0" lang="en-US" sz="1800" u="none" cap="none" strike="noStrike">
                <a:solidFill>
                  <a:schemeClr val="lt1"/>
                </a:solidFill>
                <a:latin typeface="Calibri"/>
                <a:ea typeface="Calibri"/>
                <a:cs typeface="Calibri"/>
                <a:sym typeface="Calibri"/>
              </a:rPr>
              <a:t>Data </a:t>
            </a:r>
            <a:r>
              <a:rPr b="0" i="0" lang="en-US" sz="1800" u="none" cap="none" strike="noStrike">
                <a:solidFill>
                  <a:schemeClr val="lt1"/>
                </a:solidFill>
                <a:latin typeface="Calibri"/>
                <a:ea typeface="Calibri"/>
                <a:cs typeface="Calibri"/>
                <a:sym typeface="Calibri"/>
              </a:rPr>
              <a:t>in motion</a:t>
            </a:r>
            <a:endParaRPr b="0" i="0" sz="1800" u="none" cap="none" strike="noStrike">
              <a:solidFill>
                <a:schemeClr val="dk1"/>
              </a:solidFill>
              <a:latin typeface="Calibri"/>
              <a:ea typeface="Calibri"/>
              <a:cs typeface="Calibri"/>
              <a:sym typeface="Calibri"/>
            </a:endParaRPr>
          </a:p>
        </p:txBody>
      </p:sp>
      <p:grpSp>
        <p:nvGrpSpPr>
          <p:cNvPr id="455" name="Google Shape;455;p9"/>
          <p:cNvGrpSpPr/>
          <p:nvPr/>
        </p:nvGrpSpPr>
        <p:grpSpPr>
          <a:xfrm>
            <a:off x="2071979" y="2777067"/>
            <a:ext cx="3579600" cy="2669291"/>
            <a:chOff x="2378131" y="1505040"/>
            <a:chExt cx="3579600" cy="3716699"/>
          </a:xfrm>
        </p:grpSpPr>
        <p:sp>
          <p:nvSpPr>
            <p:cNvPr id="456" name="Google Shape;456;p9"/>
            <p:cNvSpPr/>
            <p:nvPr/>
          </p:nvSpPr>
          <p:spPr>
            <a:xfrm>
              <a:off x="2378131" y="1505040"/>
              <a:ext cx="3579600" cy="3716699"/>
            </a:xfrm>
            <a:prstGeom prst="roundRect">
              <a:avLst>
                <a:gd fmla="val 4020" name="adj"/>
              </a:avLst>
            </a:prstGeom>
            <a:solidFill>
              <a:srgbClr val="6D9EEB"/>
            </a:solidFill>
            <a:ln>
              <a:noFill/>
            </a:ln>
            <a:effectLst>
              <a:outerShdw blurRad="57150" rotWithShape="0" algn="ctr" dir="5400000" dist="19050">
                <a:srgbClr val="000000">
                  <a:alpha val="62745"/>
                </a:srgbClr>
              </a:outerShdw>
            </a:effectLst>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Data</a:t>
              </a: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FFF00"/>
                  </a:solidFill>
                  <a:latin typeface="Calibri"/>
                  <a:ea typeface="Calibri"/>
                  <a:cs typeface="Calibri"/>
                  <a:sym typeface="Calibri"/>
                </a:rPr>
                <a:t>store &amp; retrieve</a:t>
              </a:r>
              <a:endParaRPr b="0" i="0" sz="2400" u="none" cap="none" strike="noStrike">
                <a:solidFill>
                  <a:srgbClr val="FFFF00"/>
                </a:solidFill>
                <a:latin typeface="Calibri"/>
                <a:ea typeface="Calibri"/>
                <a:cs typeface="Calibri"/>
                <a:sym typeface="Calibri"/>
              </a:endParaRPr>
            </a:p>
          </p:txBody>
        </p:sp>
        <p:sp>
          <p:nvSpPr>
            <p:cNvPr id="457" name="Google Shape;457;p9"/>
            <p:cNvSpPr/>
            <p:nvPr/>
          </p:nvSpPr>
          <p:spPr>
            <a:xfrm>
              <a:off x="2682781" y="4174163"/>
              <a:ext cx="2970300" cy="782301"/>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Security</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auth - auth - encryption</a:t>
              </a:r>
              <a:endParaRPr b="0" i="0" sz="1800" u="none" cap="none" strike="noStrike">
                <a:solidFill>
                  <a:schemeClr val="lt1"/>
                </a:solidFill>
                <a:latin typeface="Calibri"/>
                <a:ea typeface="Calibri"/>
                <a:cs typeface="Calibri"/>
                <a:sym typeface="Calibri"/>
              </a:endParaRPr>
            </a:p>
          </p:txBody>
        </p:sp>
        <p:sp>
          <p:nvSpPr>
            <p:cNvPr id="458" name="Google Shape;458;p9"/>
            <p:cNvSpPr/>
            <p:nvPr/>
          </p:nvSpPr>
          <p:spPr>
            <a:xfrm>
              <a:off x="2681281" y="3166908"/>
              <a:ext cx="2970300" cy="837300"/>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QoS</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integrity - redundancy</a:t>
              </a:r>
              <a:endParaRPr b="0" i="0" sz="1800" u="none" cap="none" strike="noStrike">
                <a:solidFill>
                  <a:schemeClr val="lt1"/>
                </a:solidFill>
                <a:latin typeface="Calibri"/>
                <a:ea typeface="Calibri"/>
                <a:cs typeface="Calibri"/>
                <a:sym typeface="Calibri"/>
              </a:endParaRPr>
            </a:p>
          </p:txBody>
        </p:sp>
        <p:sp>
          <p:nvSpPr>
            <p:cNvPr id="459" name="Google Shape;459;p9"/>
            <p:cNvSpPr/>
            <p:nvPr/>
          </p:nvSpPr>
          <p:spPr>
            <a:xfrm>
              <a:off x="2681281" y="2159215"/>
              <a:ext cx="2970300" cy="837300"/>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Homogeneous API</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Types - Tables</a:t>
              </a:r>
              <a:endParaRPr b="0" i="0" sz="1800" u="none" cap="none" strike="noStrike">
                <a:solidFill>
                  <a:schemeClr val="lt1"/>
                </a:solidFill>
                <a:latin typeface="Calibri"/>
                <a:ea typeface="Calibri"/>
                <a:cs typeface="Calibri"/>
                <a:sym typeface="Calibri"/>
              </a:endParaRPr>
            </a:p>
          </p:txBody>
        </p:sp>
      </p:grpSp>
      <p:grpSp>
        <p:nvGrpSpPr>
          <p:cNvPr id="460" name="Google Shape;460;p9"/>
          <p:cNvGrpSpPr/>
          <p:nvPr/>
        </p:nvGrpSpPr>
        <p:grpSpPr>
          <a:xfrm>
            <a:off x="6540419" y="2777067"/>
            <a:ext cx="3579600" cy="2669291"/>
            <a:chOff x="2378131" y="1505040"/>
            <a:chExt cx="3579600" cy="3716699"/>
          </a:xfrm>
        </p:grpSpPr>
        <p:sp>
          <p:nvSpPr>
            <p:cNvPr id="461" name="Google Shape;461;p9"/>
            <p:cNvSpPr/>
            <p:nvPr/>
          </p:nvSpPr>
          <p:spPr>
            <a:xfrm>
              <a:off x="2378131" y="1505040"/>
              <a:ext cx="3579600" cy="3716699"/>
            </a:xfrm>
            <a:prstGeom prst="roundRect">
              <a:avLst>
                <a:gd fmla="val 4020" name="adj"/>
              </a:avLst>
            </a:prstGeom>
            <a:solidFill>
              <a:srgbClr val="6D9EEB"/>
            </a:solidFill>
            <a:ln>
              <a:noFill/>
            </a:ln>
            <a:effectLst>
              <a:outerShdw blurRad="57150" rotWithShape="0" algn="ctr" dir="5400000" dist="19050">
                <a:srgbClr val="000000">
                  <a:alpha val="62745"/>
                </a:srgbClr>
              </a:outerShdw>
            </a:effectLst>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Data</a:t>
              </a:r>
              <a:r>
                <a:rPr b="0" i="0" lang="en-US" sz="2400" u="none" cap="none" strike="noStrike">
                  <a:solidFill>
                    <a:srgbClr val="FFFFFF"/>
                  </a:solidFill>
                  <a:latin typeface="Calibri"/>
                  <a:ea typeface="Calibri"/>
                  <a:cs typeface="Calibri"/>
                  <a:sym typeface="Calibri"/>
                </a:rPr>
                <a:t> </a:t>
              </a:r>
              <a:r>
                <a:rPr b="0" i="0" lang="en-US" sz="2400" u="none" cap="none" strike="noStrike">
                  <a:solidFill>
                    <a:srgbClr val="FFFF00"/>
                  </a:solidFill>
                  <a:latin typeface="Calibri"/>
                  <a:ea typeface="Calibri"/>
                  <a:cs typeface="Calibri"/>
                  <a:sym typeface="Calibri"/>
                </a:rPr>
                <a:t>send &amp; receive</a:t>
              </a:r>
              <a:endParaRPr b="0" i="0" sz="2400" u="none" cap="none" strike="noStrike">
                <a:solidFill>
                  <a:srgbClr val="FFFF00"/>
                </a:solidFill>
                <a:latin typeface="Calibri"/>
                <a:ea typeface="Calibri"/>
                <a:cs typeface="Calibri"/>
                <a:sym typeface="Calibri"/>
              </a:endParaRPr>
            </a:p>
          </p:txBody>
        </p:sp>
        <p:sp>
          <p:nvSpPr>
            <p:cNvPr id="462" name="Google Shape;462;p9"/>
            <p:cNvSpPr/>
            <p:nvPr/>
          </p:nvSpPr>
          <p:spPr>
            <a:xfrm>
              <a:off x="2682781" y="4174163"/>
              <a:ext cx="2970300" cy="782301"/>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Security</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auth - auth - encryption</a:t>
              </a:r>
              <a:endParaRPr b="0" i="0" sz="1800" u="none" cap="none" strike="noStrike">
                <a:solidFill>
                  <a:schemeClr val="lt1"/>
                </a:solidFill>
                <a:latin typeface="Calibri"/>
                <a:ea typeface="Calibri"/>
                <a:cs typeface="Calibri"/>
                <a:sym typeface="Calibri"/>
              </a:endParaRPr>
            </a:p>
          </p:txBody>
        </p:sp>
        <p:sp>
          <p:nvSpPr>
            <p:cNvPr id="463" name="Google Shape;463;p9"/>
            <p:cNvSpPr/>
            <p:nvPr/>
          </p:nvSpPr>
          <p:spPr>
            <a:xfrm>
              <a:off x="2681281" y="3166908"/>
              <a:ext cx="2970300" cy="837300"/>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QoS</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integrity - redundancy</a:t>
              </a:r>
              <a:endParaRPr b="0" i="0" sz="1800" u="none" cap="none" strike="noStrike">
                <a:solidFill>
                  <a:schemeClr val="lt1"/>
                </a:solidFill>
                <a:latin typeface="Calibri"/>
                <a:ea typeface="Calibri"/>
                <a:cs typeface="Calibri"/>
                <a:sym typeface="Calibri"/>
              </a:endParaRPr>
            </a:p>
          </p:txBody>
        </p:sp>
        <p:sp>
          <p:nvSpPr>
            <p:cNvPr id="464" name="Google Shape;464;p9"/>
            <p:cNvSpPr/>
            <p:nvPr/>
          </p:nvSpPr>
          <p:spPr>
            <a:xfrm>
              <a:off x="2681281" y="2159215"/>
              <a:ext cx="2970300" cy="837300"/>
            </a:xfrm>
            <a:prstGeom prst="roundRect">
              <a:avLst>
                <a:gd fmla="val 15492" name="adj"/>
              </a:avLst>
            </a:prstGeom>
            <a:solidFill>
              <a:srgbClr val="3C78D8"/>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Homogeneous API</a:t>
              </a:r>
              <a:endParaRPr/>
            </a:p>
            <a:p>
              <a:pPr indent="0" lvl="0" marL="0" marR="0" rtl="0" algn="ctr">
                <a:lnSpc>
                  <a:spcPct val="100000"/>
                </a:lnSpc>
                <a:spcBef>
                  <a:spcPts val="0"/>
                </a:spcBef>
                <a:spcAft>
                  <a:spcPts val="0"/>
                </a:spcAft>
                <a:buClr>
                  <a:schemeClr val="lt1"/>
                </a:buClr>
                <a:buSzPts val="1800"/>
                <a:buFont typeface="Calibri"/>
                <a:buNone/>
              </a:pPr>
              <a:r>
                <a:rPr b="0" i="0" lang="en-US" sz="1800" u="none" cap="none" strike="noStrike">
                  <a:solidFill>
                    <a:schemeClr val="lt1"/>
                  </a:solidFill>
                  <a:latin typeface="Calibri"/>
                  <a:ea typeface="Calibri"/>
                  <a:cs typeface="Calibri"/>
                  <a:sym typeface="Calibri"/>
                </a:rPr>
                <a:t>Types - Topics</a:t>
              </a:r>
              <a:endParaRPr/>
            </a:p>
          </p:txBody>
        </p:sp>
      </p:grpSp>
      <p:sp>
        <p:nvSpPr>
          <p:cNvPr id="465" name="Google Shape;465;p9"/>
          <p:cNvSpPr/>
          <p:nvPr/>
        </p:nvSpPr>
        <p:spPr>
          <a:xfrm>
            <a:off x="2071979" y="1761978"/>
            <a:ext cx="3579600" cy="526443"/>
          </a:xfrm>
          <a:prstGeom prst="roundRect">
            <a:avLst>
              <a:gd fmla="val 16667" name="adj"/>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Application</a:t>
            </a:r>
            <a:endParaRPr b="0" i="0" sz="1800" u="none" cap="none" strike="noStrike">
              <a:solidFill>
                <a:schemeClr val="lt1"/>
              </a:solidFill>
              <a:latin typeface="Calibri"/>
              <a:ea typeface="Calibri"/>
              <a:cs typeface="Calibri"/>
              <a:sym typeface="Calibri"/>
            </a:endParaRPr>
          </a:p>
        </p:txBody>
      </p:sp>
      <p:sp>
        <p:nvSpPr>
          <p:cNvPr id="466" name="Google Shape;466;p9"/>
          <p:cNvSpPr/>
          <p:nvPr/>
        </p:nvSpPr>
        <p:spPr>
          <a:xfrm>
            <a:off x="6538919" y="1761978"/>
            <a:ext cx="3579600" cy="526443"/>
          </a:xfrm>
          <a:prstGeom prst="roundRect">
            <a:avLst>
              <a:gd fmla="val 16667" name="adj"/>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Calibri"/>
                <a:ea typeface="Calibri"/>
                <a:cs typeface="Calibri"/>
                <a:sym typeface="Calibri"/>
              </a:rPr>
              <a:t>Application</a:t>
            </a:r>
            <a:endParaRPr b="0" i="0" sz="1800" u="none" cap="none" strike="noStrike">
              <a:solidFill>
                <a:schemeClr val="lt1"/>
              </a:solidFill>
              <a:latin typeface="Calibri"/>
              <a:ea typeface="Calibri"/>
              <a:cs typeface="Calibri"/>
              <a:sym typeface="Calibri"/>
            </a:endParaRPr>
          </a:p>
        </p:txBody>
      </p:sp>
      <p:sp>
        <p:nvSpPr>
          <p:cNvPr id="467" name="Google Shape;467;p9"/>
          <p:cNvSpPr txBox="1"/>
          <p:nvPr>
            <p:ph idx="11" type="ftr"/>
          </p:nvPr>
        </p:nvSpPr>
        <p:spPr>
          <a:xfrm>
            <a:off x="7823316" y="6669909"/>
            <a:ext cx="4114800" cy="148902"/>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sz="1000">
                <a:solidFill>
                  <a:srgbClr val="696969"/>
                </a:solidFill>
              </a:rPr>
              <a:t>©2024 Real-Time Innovations, Inc.  </a:t>
            </a:r>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10"/>
          <p:cNvSpPr txBox="1"/>
          <p:nvPr>
            <p:ph type="title"/>
          </p:nvPr>
        </p:nvSpPr>
        <p:spPr>
          <a:xfrm>
            <a:off x="687093" y="1602300"/>
            <a:ext cx="10817814"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PoC 1: DDS + TSN</a:t>
            </a:r>
            <a:endParaRPr b="0"/>
          </a:p>
        </p:txBody>
      </p:sp>
      <p:sp>
        <p:nvSpPr>
          <p:cNvPr id="474" name="Google Shape;474;p10"/>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11"/>
          <p:cNvSpPr/>
          <p:nvPr/>
        </p:nvSpPr>
        <p:spPr>
          <a:xfrm>
            <a:off x="2124253" y="1911807"/>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Cameras</a:t>
            </a:r>
            <a:endParaRPr b="0" i="0" sz="1400" u="none" cap="none" strike="noStrike">
              <a:solidFill>
                <a:srgbClr val="000000"/>
              </a:solidFill>
              <a:latin typeface="Arial"/>
              <a:ea typeface="Arial"/>
              <a:cs typeface="Arial"/>
              <a:sym typeface="Arial"/>
            </a:endParaRPr>
          </a:p>
        </p:txBody>
      </p:sp>
      <p:sp>
        <p:nvSpPr>
          <p:cNvPr id="481" name="Google Shape;481;p11"/>
          <p:cNvSpPr/>
          <p:nvPr/>
        </p:nvSpPr>
        <p:spPr>
          <a:xfrm>
            <a:off x="2124253" y="2584712"/>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Lidar</a:t>
            </a:r>
            <a:endParaRPr b="0" i="0" sz="1400" u="none" cap="none" strike="noStrike">
              <a:solidFill>
                <a:srgbClr val="000000"/>
              </a:solidFill>
              <a:latin typeface="Arial"/>
              <a:ea typeface="Arial"/>
              <a:cs typeface="Arial"/>
              <a:sym typeface="Arial"/>
            </a:endParaRPr>
          </a:p>
        </p:txBody>
      </p:sp>
      <p:sp>
        <p:nvSpPr>
          <p:cNvPr id="482" name="Google Shape;482;p11"/>
          <p:cNvSpPr/>
          <p:nvPr/>
        </p:nvSpPr>
        <p:spPr>
          <a:xfrm>
            <a:off x="2124253" y="3257617"/>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Radar</a:t>
            </a:r>
            <a:endParaRPr b="0" i="0" sz="1400" u="none" cap="none" strike="noStrike">
              <a:solidFill>
                <a:srgbClr val="000000"/>
              </a:solidFill>
              <a:latin typeface="Arial"/>
              <a:ea typeface="Arial"/>
              <a:cs typeface="Arial"/>
              <a:sym typeface="Arial"/>
            </a:endParaRPr>
          </a:p>
        </p:txBody>
      </p:sp>
      <p:sp>
        <p:nvSpPr>
          <p:cNvPr id="483" name="Google Shape;483;p11"/>
          <p:cNvSpPr/>
          <p:nvPr/>
        </p:nvSpPr>
        <p:spPr>
          <a:xfrm>
            <a:off x="2124253" y="3930522"/>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GPS</a:t>
            </a:r>
            <a:endParaRPr b="0" i="0" sz="1400" u="none" cap="none" strike="noStrike">
              <a:solidFill>
                <a:srgbClr val="000000"/>
              </a:solidFill>
              <a:latin typeface="Arial"/>
              <a:ea typeface="Arial"/>
              <a:cs typeface="Arial"/>
              <a:sym typeface="Arial"/>
            </a:endParaRPr>
          </a:p>
        </p:txBody>
      </p:sp>
      <p:sp>
        <p:nvSpPr>
          <p:cNvPr id="484" name="Google Shape;484;p11"/>
          <p:cNvSpPr/>
          <p:nvPr/>
        </p:nvSpPr>
        <p:spPr>
          <a:xfrm>
            <a:off x="2124253" y="4603427"/>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Control Cmd</a:t>
            </a:r>
            <a:endParaRPr b="0" i="0" sz="1800" u="none" cap="none" strike="noStrike">
              <a:solidFill>
                <a:schemeClr val="lt1"/>
              </a:solidFill>
              <a:latin typeface="Calibri"/>
              <a:ea typeface="Calibri"/>
              <a:cs typeface="Calibri"/>
              <a:sym typeface="Calibri"/>
            </a:endParaRPr>
          </a:p>
        </p:txBody>
      </p:sp>
      <p:sp>
        <p:nvSpPr>
          <p:cNvPr id="485" name="Google Shape;485;p11"/>
          <p:cNvSpPr/>
          <p:nvPr/>
        </p:nvSpPr>
        <p:spPr>
          <a:xfrm>
            <a:off x="2124253" y="5276332"/>
            <a:ext cx="1688123" cy="436098"/>
          </a:xfrm>
          <a:prstGeom prst="rect">
            <a:avLst/>
          </a:prstGeom>
          <a:gradFill>
            <a:gsLst>
              <a:gs pos="0">
                <a:srgbClr val="474747"/>
              </a:gs>
              <a:gs pos="50000">
                <a:schemeClr val="dk1"/>
              </a:gs>
              <a:gs pos="100000">
                <a:schemeClr val="dk1"/>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Error</a:t>
            </a:r>
            <a:endParaRPr b="0" i="0" sz="1400" u="none" cap="none" strike="noStrike">
              <a:solidFill>
                <a:srgbClr val="000000"/>
              </a:solidFill>
              <a:latin typeface="Arial"/>
              <a:ea typeface="Arial"/>
              <a:cs typeface="Arial"/>
              <a:sym typeface="Arial"/>
            </a:endParaRPr>
          </a:p>
        </p:txBody>
      </p:sp>
      <p:sp>
        <p:nvSpPr>
          <p:cNvPr id="486" name="Google Shape;486;p11"/>
          <p:cNvSpPr txBox="1"/>
          <p:nvPr/>
        </p:nvSpPr>
        <p:spPr>
          <a:xfrm>
            <a:off x="2278997" y="1360210"/>
            <a:ext cx="137863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Data Source</a:t>
            </a:r>
            <a:endParaRPr b="0" i="0" sz="1400" u="none" cap="none" strike="noStrike">
              <a:solidFill>
                <a:srgbClr val="000000"/>
              </a:solidFill>
              <a:latin typeface="Arial"/>
              <a:ea typeface="Arial"/>
              <a:cs typeface="Arial"/>
              <a:sym typeface="Arial"/>
            </a:endParaRPr>
          </a:p>
        </p:txBody>
      </p:sp>
      <p:sp>
        <p:nvSpPr>
          <p:cNvPr id="487" name="Google Shape;487;p11"/>
          <p:cNvSpPr/>
          <p:nvPr/>
        </p:nvSpPr>
        <p:spPr>
          <a:xfrm>
            <a:off x="4248755" y="1911807"/>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Video Stream</a:t>
            </a:r>
            <a:endParaRPr b="0" i="0" sz="1400" u="none" cap="none" strike="noStrike">
              <a:solidFill>
                <a:srgbClr val="000000"/>
              </a:solidFill>
              <a:latin typeface="Arial"/>
              <a:ea typeface="Arial"/>
              <a:cs typeface="Arial"/>
              <a:sym typeface="Arial"/>
            </a:endParaRPr>
          </a:p>
        </p:txBody>
      </p:sp>
      <p:sp>
        <p:nvSpPr>
          <p:cNvPr id="488" name="Google Shape;488;p11"/>
          <p:cNvSpPr/>
          <p:nvPr/>
        </p:nvSpPr>
        <p:spPr>
          <a:xfrm>
            <a:off x="4248755" y="2584712"/>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Data List</a:t>
            </a:r>
            <a:endParaRPr b="0" i="0" sz="1400" u="none" cap="none" strike="noStrike">
              <a:solidFill>
                <a:srgbClr val="000000"/>
              </a:solidFill>
              <a:latin typeface="Arial"/>
              <a:ea typeface="Arial"/>
              <a:cs typeface="Arial"/>
              <a:sym typeface="Arial"/>
            </a:endParaRPr>
          </a:p>
        </p:txBody>
      </p:sp>
      <p:sp>
        <p:nvSpPr>
          <p:cNvPr id="489" name="Google Shape;489;p11"/>
          <p:cNvSpPr/>
          <p:nvPr/>
        </p:nvSpPr>
        <p:spPr>
          <a:xfrm>
            <a:off x="4248755" y="3257617"/>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Point cloud</a:t>
            </a:r>
            <a:endParaRPr b="0" i="0" sz="1400" u="none" cap="none" strike="noStrike">
              <a:solidFill>
                <a:srgbClr val="000000"/>
              </a:solidFill>
              <a:latin typeface="Arial"/>
              <a:ea typeface="Arial"/>
              <a:cs typeface="Arial"/>
              <a:sym typeface="Arial"/>
            </a:endParaRPr>
          </a:p>
        </p:txBody>
      </p:sp>
      <p:sp>
        <p:nvSpPr>
          <p:cNvPr id="490" name="Google Shape;490;p11"/>
          <p:cNvSpPr/>
          <p:nvPr/>
        </p:nvSpPr>
        <p:spPr>
          <a:xfrm>
            <a:off x="4248754" y="3930522"/>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Bin data struct</a:t>
            </a:r>
            <a:endParaRPr b="0" i="0" sz="1400" u="none" cap="none" strike="noStrike">
              <a:solidFill>
                <a:srgbClr val="000000"/>
              </a:solidFill>
              <a:latin typeface="Arial"/>
              <a:ea typeface="Arial"/>
              <a:cs typeface="Arial"/>
              <a:sym typeface="Arial"/>
            </a:endParaRPr>
          </a:p>
        </p:txBody>
      </p:sp>
      <p:sp>
        <p:nvSpPr>
          <p:cNvPr id="491" name="Google Shape;491;p11"/>
          <p:cNvSpPr/>
          <p:nvPr/>
        </p:nvSpPr>
        <p:spPr>
          <a:xfrm>
            <a:off x="4248754" y="4603427"/>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Bin data struct</a:t>
            </a:r>
            <a:endParaRPr b="0" i="0" sz="1800" u="none" cap="none" strike="noStrike">
              <a:solidFill>
                <a:schemeClr val="lt1"/>
              </a:solidFill>
              <a:latin typeface="Calibri"/>
              <a:ea typeface="Calibri"/>
              <a:cs typeface="Calibri"/>
              <a:sym typeface="Calibri"/>
            </a:endParaRPr>
          </a:p>
        </p:txBody>
      </p:sp>
      <p:sp>
        <p:nvSpPr>
          <p:cNvPr id="492" name="Google Shape;492;p11"/>
          <p:cNvSpPr/>
          <p:nvPr/>
        </p:nvSpPr>
        <p:spPr>
          <a:xfrm>
            <a:off x="4248754" y="5276332"/>
            <a:ext cx="1688123" cy="436098"/>
          </a:xfrm>
          <a:prstGeom prst="rect">
            <a:avLst/>
          </a:prstGeom>
          <a:solidFill>
            <a:schemeClr val="accent4"/>
          </a:solidFill>
          <a:ln cap="flat" cmpd="sng" w="12700">
            <a:solidFill>
              <a:srgbClr val="607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Text String</a:t>
            </a:r>
            <a:endParaRPr b="0" i="0" sz="1400" u="none" cap="none" strike="noStrike">
              <a:solidFill>
                <a:srgbClr val="000000"/>
              </a:solidFill>
              <a:latin typeface="Arial"/>
              <a:ea typeface="Arial"/>
              <a:cs typeface="Arial"/>
              <a:sym typeface="Arial"/>
            </a:endParaRPr>
          </a:p>
        </p:txBody>
      </p:sp>
      <p:sp>
        <p:nvSpPr>
          <p:cNvPr id="493" name="Google Shape;493;p11"/>
          <p:cNvSpPr txBox="1"/>
          <p:nvPr/>
        </p:nvSpPr>
        <p:spPr>
          <a:xfrm>
            <a:off x="4403498" y="1360210"/>
            <a:ext cx="137863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Data Type</a:t>
            </a:r>
            <a:endParaRPr b="0" i="0" sz="1400" u="none" cap="none" strike="noStrike">
              <a:solidFill>
                <a:srgbClr val="000000"/>
              </a:solidFill>
              <a:latin typeface="Arial"/>
              <a:ea typeface="Arial"/>
              <a:cs typeface="Arial"/>
              <a:sym typeface="Arial"/>
            </a:endParaRPr>
          </a:p>
        </p:txBody>
      </p:sp>
      <p:sp>
        <p:nvSpPr>
          <p:cNvPr id="494" name="Google Shape;494;p11"/>
          <p:cNvSpPr/>
          <p:nvPr/>
        </p:nvSpPr>
        <p:spPr>
          <a:xfrm>
            <a:off x="6373255" y="1911807"/>
            <a:ext cx="1688123"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5" name="Google Shape;495;p11"/>
          <p:cNvSpPr/>
          <p:nvPr/>
        </p:nvSpPr>
        <p:spPr>
          <a:xfrm>
            <a:off x="6373255" y="2584712"/>
            <a:ext cx="773165"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6" name="Google Shape;496;p11"/>
          <p:cNvSpPr/>
          <p:nvPr/>
        </p:nvSpPr>
        <p:spPr>
          <a:xfrm>
            <a:off x="6373256" y="3257617"/>
            <a:ext cx="562150"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7" name="Google Shape;497;p11"/>
          <p:cNvSpPr/>
          <p:nvPr/>
        </p:nvSpPr>
        <p:spPr>
          <a:xfrm>
            <a:off x="6373254" y="3930522"/>
            <a:ext cx="45719"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8" name="Google Shape;498;p11"/>
          <p:cNvSpPr/>
          <p:nvPr/>
        </p:nvSpPr>
        <p:spPr>
          <a:xfrm>
            <a:off x="6373254" y="4603427"/>
            <a:ext cx="45719"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9" name="Google Shape;499;p11"/>
          <p:cNvSpPr/>
          <p:nvPr/>
        </p:nvSpPr>
        <p:spPr>
          <a:xfrm>
            <a:off x="6373255" y="5276332"/>
            <a:ext cx="154744" cy="436098"/>
          </a:xfrm>
          <a:prstGeom prst="rect">
            <a:avLst/>
          </a:prstGeom>
          <a:solidFill>
            <a:schemeClr val="accent1"/>
          </a:solidFill>
          <a:ln cap="flat" cmpd="sng" w="12700">
            <a:solidFill>
              <a:srgbClr val="0037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0" name="Google Shape;500;p11"/>
          <p:cNvSpPr txBox="1"/>
          <p:nvPr/>
        </p:nvSpPr>
        <p:spPr>
          <a:xfrm>
            <a:off x="6527998" y="1360210"/>
            <a:ext cx="1452610"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Data Volume</a:t>
            </a:r>
            <a:endParaRPr b="0" i="0" sz="1400" u="none" cap="none" strike="noStrike">
              <a:solidFill>
                <a:srgbClr val="000000"/>
              </a:solidFill>
              <a:latin typeface="Arial"/>
              <a:ea typeface="Arial"/>
              <a:cs typeface="Arial"/>
              <a:sym typeface="Arial"/>
            </a:endParaRPr>
          </a:p>
        </p:txBody>
      </p:sp>
      <p:sp>
        <p:nvSpPr>
          <p:cNvPr id="501" name="Google Shape;501;p11"/>
          <p:cNvSpPr txBox="1"/>
          <p:nvPr/>
        </p:nvSpPr>
        <p:spPr>
          <a:xfrm>
            <a:off x="8497754" y="1360210"/>
            <a:ext cx="168812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Data Frequency</a:t>
            </a:r>
            <a:endParaRPr b="0" i="0" sz="1400" u="none" cap="none" strike="noStrike">
              <a:solidFill>
                <a:srgbClr val="000000"/>
              </a:solidFill>
              <a:latin typeface="Arial"/>
              <a:ea typeface="Arial"/>
              <a:cs typeface="Arial"/>
              <a:sym typeface="Arial"/>
            </a:endParaRPr>
          </a:p>
        </p:txBody>
      </p:sp>
      <p:sp>
        <p:nvSpPr>
          <p:cNvPr id="502" name="Google Shape;502;p11"/>
          <p:cNvSpPr/>
          <p:nvPr/>
        </p:nvSpPr>
        <p:spPr>
          <a:xfrm>
            <a:off x="8543473" y="1900086"/>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3" name="Google Shape;503;p11"/>
          <p:cNvSpPr/>
          <p:nvPr/>
        </p:nvSpPr>
        <p:spPr>
          <a:xfrm>
            <a:off x="8997960" y="1900086"/>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4" name="Google Shape;504;p11"/>
          <p:cNvSpPr/>
          <p:nvPr/>
        </p:nvSpPr>
        <p:spPr>
          <a:xfrm>
            <a:off x="9452447" y="1900086"/>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5" name="Google Shape;505;p11"/>
          <p:cNvSpPr/>
          <p:nvPr/>
        </p:nvSpPr>
        <p:spPr>
          <a:xfrm>
            <a:off x="9906933" y="1900086"/>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6" name="Google Shape;506;p11"/>
          <p:cNvSpPr/>
          <p:nvPr/>
        </p:nvSpPr>
        <p:spPr>
          <a:xfrm>
            <a:off x="8498590"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7" name="Google Shape;507;p11"/>
          <p:cNvSpPr/>
          <p:nvPr/>
        </p:nvSpPr>
        <p:spPr>
          <a:xfrm>
            <a:off x="8954786"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8" name="Google Shape;508;p11"/>
          <p:cNvSpPr/>
          <p:nvPr/>
        </p:nvSpPr>
        <p:spPr>
          <a:xfrm>
            <a:off x="9410982"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9" name="Google Shape;509;p11"/>
          <p:cNvSpPr/>
          <p:nvPr/>
        </p:nvSpPr>
        <p:spPr>
          <a:xfrm>
            <a:off x="9867178"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0" name="Google Shape;510;p11"/>
          <p:cNvSpPr/>
          <p:nvPr/>
        </p:nvSpPr>
        <p:spPr>
          <a:xfrm>
            <a:off x="8726688"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1" name="Google Shape;511;p11"/>
          <p:cNvSpPr/>
          <p:nvPr/>
        </p:nvSpPr>
        <p:spPr>
          <a:xfrm>
            <a:off x="9182884"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2" name="Google Shape;512;p11"/>
          <p:cNvSpPr/>
          <p:nvPr/>
        </p:nvSpPr>
        <p:spPr>
          <a:xfrm>
            <a:off x="9639080"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3" name="Google Shape;513;p11"/>
          <p:cNvSpPr/>
          <p:nvPr/>
        </p:nvSpPr>
        <p:spPr>
          <a:xfrm>
            <a:off x="10095276" y="3244022"/>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4" name="Google Shape;514;p11"/>
          <p:cNvSpPr/>
          <p:nvPr/>
        </p:nvSpPr>
        <p:spPr>
          <a:xfrm>
            <a:off x="8498590"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5" name="Google Shape;515;p11"/>
          <p:cNvSpPr/>
          <p:nvPr/>
        </p:nvSpPr>
        <p:spPr>
          <a:xfrm>
            <a:off x="8788896"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6" name="Google Shape;516;p11"/>
          <p:cNvSpPr/>
          <p:nvPr/>
        </p:nvSpPr>
        <p:spPr>
          <a:xfrm>
            <a:off x="9369508"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7" name="Google Shape;517;p11"/>
          <p:cNvSpPr/>
          <p:nvPr/>
        </p:nvSpPr>
        <p:spPr>
          <a:xfrm>
            <a:off x="9950120"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8" name="Google Shape;518;p11"/>
          <p:cNvSpPr/>
          <p:nvPr/>
        </p:nvSpPr>
        <p:spPr>
          <a:xfrm>
            <a:off x="8643743"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9" name="Google Shape;519;p11"/>
          <p:cNvSpPr/>
          <p:nvPr/>
        </p:nvSpPr>
        <p:spPr>
          <a:xfrm>
            <a:off x="9079202"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0" name="Google Shape;520;p11"/>
          <p:cNvSpPr/>
          <p:nvPr/>
        </p:nvSpPr>
        <p:spPr>
          <a:xfrm>
            <a:off x="9659814"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1" name="Google Shape;521;p11"/>
          <p:cNvSpPr/>
          <p:nvPr/>
        </p:nvSpPr>
        <p:spPr>
          <a:xfrm>
            <a:off x="10095276"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2" name="Google Shape;522;p11"/>
          <p:cNvSpPr/>
          <p:nvPr/>
        </p:nvSpPr>
        <p:spPr>
          <a:xfrm>
            <a:off x="8934049"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3" name="Google Shape;523;p11"/>
          <p:cNvSpPr/>
          <p:nvPr/>
        </p:nvSpPr>
        <p:spPr>
          <a:xfrm>
            <a:off x="9514661"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4" name="Google Shape;524;p11"/>
          <p:cNvSpPr/>
          <p:nvPr/>
        </p:nvSpPr>
        <p:spPr>
          <a:xfrm>
            <a:off x="9224355"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5" name="Google Shape;525;p11"/>
          <p:cNvSpPr/>
          <p:nvPr/>
        </p:nvSpPr>
        <p:spPr>
          <a:xfrm>
            <a:off x="9804967" y="2594560"/>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6" name="Google Shape;526;p11"/>
          <p:cNvSpPr/>
          <p:nvPr/>
        </p:nvSpPr>
        <p:spPr>
          <a:xfrm>
            <a:off x="8498590"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7" name="Google Shape;527;p11"/>
          <p:cNvSpPr/>
          <p:nvPr/>
        </p:nvSpPr>
        <p:spPr>
          <a:xfrm>
            <a:off x="8788896"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8" name="Google Shape;528;p11"/>
          <p:cNvSpPr/>
          <p:nvPr/>
        </p:nvSpPr>
        <p:spPr>
          <a:xfrm>
            <a:off x="9369508"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9" name="Google Shape;529;p11"/>
          <p:cNvSpPr/>
          <p:nvPr/>
        </p:nvSpPr>
        <p:spPr>
          <a:xfrm>
            <a:off x="9950120"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0" name="Google Shape;530;p11"/>
          <p:cNvSpPr/>
          <p:nvPr/>
        </p:nvSpPr>
        <p:spPr>
          <a:xfrm>
            <a:off x="8643743"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1" name="Google Shape;531;p11"/>
          <p:cNvSpPr/>
          <p:nvPr/>
        </p:nvSpPr>
        <p:spPr>
          <a:xfrm>
            <a:off x="9079202"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2" name="Google Shape;532;p11"/>
          <p:cNvSpPr/>
          <p:nvPr/>
        </p:nvSpPr>
        <p:spPr>
          <a:xfrm>
            <a:off x="9659814"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3" name="Google Shape;533;p11"/>
          <p:cNvSpPr/>
          <p:nvPr/>
        </p:nvSpPr>
        <p:spPr>
          <a:xfrm>
            <a:off x="10095276"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4" name="Google Shape;534;p11"/>
          <p:cNvSpPr/>
          <p:nvPr/>
        </p:nvSpPr>
        <p:spPr>
          <a:xfrm>
            <a:off x="8934049"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5" name="Google Shape;535;p11"/>
          <p:cNvSpPr/>
          <p:nvPr/>
        </p:nvSpPr>
        <p:spPr>
          <a:xfrm>
            <a:off x="9514661"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6" name="Google Shape;536;p11"/>
          <p:cNvSpPr/>
          <p:nvPr/>
        </p:nvSpPr>
        <p:spPr>
          <a:xfrm>
            <a:off x="9224355"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7" name="Google Shape;537;p11"/>
          <p:cNvSpPr/>
          <p:nvPr/>
        </p:nvSpPr>
        <p:spPr>
          <a:xfrm>
            <a:off x="9804967" y="3908953"/>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8" name="Google Shape;538;p11"/>
          <p:cNvSpPr/>
          <p:nvPr/>
        </p:nvSpPr>
        <p:spPr>
          <a:xfrm>
            <a:off x="8497754"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9" name="Google Shape;539;p11"/>
          <p:cNvSpPr/>
          <p:nvPr/>
        </p:nvSpPr>
        <p:spPr>
          <a:xfrm>
            <a:off x="8787366"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0" name="Google Shape;540;p11"/>
          <p:cNvSpPr/>
          <p:nvPr/>
        </p:nvSpPr>
        <p:spPr>
          <a:xfrm>
            <a:off x="9366590"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1" name="Google Shape;541;p11"/>
          <p:cNvSpPr/>
          <p:nvPr/>
        </p:nvSpPr>
        <p:spPr>
          <a:xfrm>
            <a:off x="9945814"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2" name="Google Shape;542;p11"/>
          <p:cNvSpPr/>
          <p:nvPr/>
        </p:nvSpPr>
        <p:spPr>
          <a:xfrm>
            <a:off x="8642560"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3" name="Google Shape;543;p11"/>
          <p:cNvSpPr/>
          <p:nvPr/>
        </p:nvSpPr>
        <p:spPr>
          <a:xfrm>
            <a:off x="9076978"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4" name="Google Shape;544;p11"/>
          <p:cNvSpPr/>
          <p:nvPr/>
        </p:nvSpPr>
        <p:spPr>
          <a:xfrm>
            <a:off x="9656202"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5" name="Google Shape;545;p11"/>
          <p:cNvSpPr/>
          <p:nvPr/>
        </p:nvSpPr>
        <p:spPr>
          <a:xfrm>
            <a:off x="10090620"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6" name="Google Shape;546;p11"/>
          <p:cNvSpPr/>
          <p:nvPr/>
        </p:nvSpPr>
        <p:spPr>
          <a:xfrm>
            <a:off x="8932172"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7" name="Google Shape;547;p11"/>
          <p:cNvSpPr/>
          <p:nvPr/>
        </p:nvSpPr>
        <p:spPr>
          <a:xfrm>
            <a:off x="9511396"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8" name="Google Shape;548;p11"/>
          <p:cNvSpPr/>
          <p:nvPr/>
        </p:nvSpPr>
        <p:spPr>
          <a:xfrm>
            <a:off x="9221784"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9" name="Google Shape;549;p11"/>
          <p:cNvSpPr/>
          <p:nvPr/>
        </p:nvSpPr>
        <p:spPr>
          <a:xfrm>
            <a:off x="9801008"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0" name="Google Shape;550;p11"/>
          <p:cNvSpPr/>
          <p:nvPr/>
        </p:nvSpPr>
        <p:spPr>
          <a:xfrm>
            <a:off x="8570157"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1" name="Google Shape;551;p11"/>
          <p:cNvSpPr/>
          <p:nvPr/>
        </p:nvSpPr>
        <p:spPr>
          <a:xfrm>
            <a:off x="8859769"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2" name="Google Shape;552;p11"/>
          <p:cNvSpPr/>
          <p:nvPr/>
        </p:nvSpPr>
        <p:spPr>
          <a:xfrm>
            <a:off x="9438993"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3" name="Google Shape;553;p11"/>
          <p:cNvSpPr/>
          <p:nvPr/>
        </p:nvSpPr>
        <p:spPr>
          <a:xfrm>
            <a:off x="10018217"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4" name="Google Shape;554;p11"/>
          <p:cNvSpPr/>
          <p:nvPr/>
        </p:nvSpPr>
        <p:spPr>
          <a:xfrm>
            <a:off x="8714963"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5" name="Google Shape;555;p11"/>
          <p:cNvSpPr/>
          <p:nvPr/>
        </p:nvSpPr>
        <p:spPr>
          <a:xfrm>
            <a:off x="9149381"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6" name="Google Shape;556;p11"/>
          <p:cNvSpPr/>
          <p:nvPr/>
        </p:nvSpPr>
        <p:spPr>
          <a:xfrm>
            <a:off x="9728605"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7" name="Google Shape;557;p11"/>
          <p:cNvSpPr/>
          <p:nvPr/>
        </p:nvSpPr>
        <p:spPr>
          <a:xfrm>
            <a:off x="10163018"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8" name="Google Shape;558;p11"/>
          <p:cNvSpPr/>
          <p:nvPr/>
        </p:nvSpPr>
        <p:spPr>
          <a:xfrm>
            <a:off x="9004575"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9" name="Google Shape;559;p11"/>
          <p:cNvSpPr/>
          <p:nvPr/>
        </p:nvSpPr>
        <p:spPr>
          <a:xfrm>
            <a:off x="9583799"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0" name="Google Shape;560;p11"/>
          <p:cNvSpPr/>
          <p:nvPr/>
        </p:nvSpPr>
        <p:spPr>
          <a:xfrm>
            <a:off x="9294187"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1" name="Google Shape;561;p11"/>
          <p:cNvSpPr/>
          <p:nvPr/>
        </p:nvSpPr>
        <p:spPr>
          <a:xfrm>
            <a:off x="9873411" y="4589975"/>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2" name="Google Shape;562;p11"/>
          <p:cNvSpPr/>
          <p:nvPr/>
        </p:nvSpPr>
        <p:spPr>
          <a:xfrm>
            <a:off x="9348113" y="5270997"/>
            <a:ext cx="45719" cy="436098"/>
          </a:xfrm>
          <a:prstGeom prst="rect">
            <a:avLst/>
          </a:prstGeom>
          <a:solidFill>
            <a:schemeClr val="accent3"/>
          </a:solidFill>
          <a:ln cap="flat" cmpd="sng" w="12700">
            <a:solidFill>
              <a:srgbClr val="8E202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3" name="Google Shape;563;p11"/>
          <p:cNvSpPr txBox="1"/>
          <p:nvPr/>
        </p:nvSpPr>
        <p:spPr>
          <a:xfrm>
            <a:off x="2062016" y="5912197"/>
            <a:ext cx="8001920" cy="461665"/>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accent1"/>
                </a:solidFill>
                <a:latin typeface="Calibri"/>
                <a:ea typeface="Calibri"/>
                <a:cs typeface="Calibri"/>
                <a:sym typeface="Calibri"/>
              </a:rPr>
              <a:t>What if you could use a </a:t>
            </a:r>
            <a:r>
              <a:rPr b="0" i="0" lang="en-US" sz="2400" u="none" cap="none" strike="noStrike">
                <a:solidFill>
                  <a:schemeClr val="accent2"/>
                </a:solidFill>
                <a:latin typeface="Calibri"/>
                <a:ea typeface="Calibri"/>
                <a:cs typeface="Calibri"/>
                <a:sym typeface="Calibri"/>
              </a:rPr>
              <a:t>single solution</a:t>
            </a:r>
            <a:r>
              <a:rPr b="0" i="0" lang="en-US" sz="2400" u="none" cap="none" strike="noStrike">
                <a:solidFill>
                  <a:schemeClr val="dk1"/>
                </a:solidFill>
                <a:latin typeface="Calibri"/>
                <a:ea typeface="Calibri"/>
                <a:cs typeface="Calibri"/>
                <a:sym typeface="Calibri"/>
              </a:rPr>
              <a:t> </a:t>
            </a:r>
            <a:r>
              <a:rPr b="0" i="0" lang="en-US" sz="2400" u="none" cap="none" strike="noStrike">
                <a:solidFill>
                  <a:schemeClr val="accent1"/>
                </a:solidFill>
                <a:latin typeface="Calibri"/>
                <a:ea typeface="Calibri"/>
                <a:cs typeface="Calibri"/>
                <a:sym typeface="Calibri"/>
              </a:rPr>
              <a:t>for all your dataflows?</a:t>
            </a:r>
            <a:endParaRPr b="0" i="0" sz="1400" u="none" cap="none" strike="noStrike">
              <a:solidFill>
                <a:srgbClr val="000000"/>
              </a:solidFill>
              <a:latin typeface="Arial"/>
              <a:ea typeface="Arial"/>
              <a:cs typeface="Arial"/>
              <a:sym typeface="Arial"/>
            </a:endParaRPr>
          </a:p>
        </p:txBody>
      </p:sp>
      <p:sp>
        <p:nvSpPr>
          <p:cNvPr id="564" name="Google Shape;564;p11"/>
          <p:cNvSpPr txBox="1"/>
          <p:nvPr>
            <p:ph type="title"/>
          </p:nvPr>
        </p:nvSpPr>
        <p:spPr>
          <a:xfrm>
            <a:off x="838200" y="337019"/>
            <a:ext cx="10515600" cy="65105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3F3F3F"/>
              </a:buClr>
              <a:buSzPct val="100000"/>
              <a:buFont typeface="Calibri"/>
              <a:buNone/>
            </a:pPr>
            <a:r>
              <a:rPr lang="en-US"/>
              <a:t>Dataflow Challenge</a:t>
            </a:r>
            <a:endParaRPr/>
          </a:p>
        </p:txBody>
      </p:sp>
      <p:sp>
        <p:nvSpPr>
          <p:cNvPr id="565" name="Google Shape;565;p11"/>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12"/>
          <p:cNvSpPr txBox="1"/>
          <p:nvPr>
            <p:ph type="title"/>
          </p:nvPr>
        </p:nvSpPr>
        <p:spPr>
          <a:xfrm>
            <a:off x="609600" y="285770"/>
            <a:ext cx="10972800" cy="71676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400"/>
              <a:buFont typeface="Calibri"/>
              <a:buNone/>
            </a:pPr>
            <a:r>
              <a:rPr lang="en-US"/>
              <a:t>Solution: Dataflow QoS</a:t>
            </a:r>
            <a:endParaRPr/>
          </a:p>
        </p:txBody>
      </p:sp>
      <p:sp>
        <p:nvSpPr>
          <p:cNvPr id="571" name="Google Shape;571;p12"/>
          <p:cNvSpPr/>
          <p:nvPr/>
        </p:nvSpPr>
        <p:spPr>
          <a:xfrm>
            <a:off x="2217107" y="1398032"/>
            <a:ext cx="7377830" cy="2862515"/>
          </a:xfrm>
          <a:prstGeom prst="roundRect">
            <a:avLst>
              <a:gd fmla="val 4143" name="adj"/>
            </a:avLst>
          </a:prstGeom>
          <a:noFill/>
          <a:ln cap="flat" cmpd="sng" w="28575">
            <a:solidFill>
              <a:srgbClr val="EC8B2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accent2"/>
              </a:solidFill>
              <a:latin typeface="Calibri"/>
              <a:ea typeface="Calibri"/>
              <a:cs typeface="Calibri"/>
              <a:sym typeface="Calibri"/>
            </a:endParaRPr>
          </a:p>
        </p:txBody>
      </p:sp>
      <p:sp>
        <p:nvSpPr>
          <p:cNvPr id="572" name="Google Shape;572;p12"/>
          <p:cNvSpPr/>
          <p:nvPr/>
        </p:nvSpPr>
        <p:spPr>
          <a:xfrm>
            <a:off x="2317520" y="1828008"/>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Reliability</a:t>
            </a:r>
            <a:endParaRPr b="0" i="0" sz="1400" u="none" cap="none" strike="noStrike">
              <a:solidFill>
                <a:srgbClr val="000000"/>
              </a:solidFill>
              <a:latin typeface="Arial"/>
              <a:ea typeface="Arial"/>
              <a:cs typeface="Arial"/>
              <a:sym typeface="Arial"/>
            </a:endParaRPr>
          </a:p>
        </p:txBody>
      </p:sp>
      <p:sp>
        <p:nvSpPr>
          <p:cNvPr id="573" name="Google Shape;573;p12"/>
          <p:cNvSpPr/>
          <p:nvPr/>
        </p:nvSpPr>
        <p:spPr>
          <a:xfrm>
            <a:off x="5178600" y="353874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History</a:t>
            </a:r>
            <a:endParaRPr b="0" i="0" sz="1400" u="none" cap="none" strike="noStrike">
              <a:solidFill>
                <a:srgbClr val="000000"/>
              </a:solidFill>
              <a:latin typeface="Arial"/>
              <a:ea typeface="Arial"/>
              <a:cs typeface="Arial"/>
              <a:sym typeface="Arial"/>
            </a:endParaRPr>
          </a:p>
        </p:txBody>
      </p:sp>
      <p:sp>
        <p:nvSpPr>
          <p:cNvPr id="574" name="Google Shape;574;p12"/>
          <p:cNvSpPr/>
          <p:nvPr/>
        </p:nvSpPr>
        <p:spPr>
          <a:xfrm>
            <a:off x="3748060" y="2399844"/>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Content Filtering</a:t>
            </a:r>
            <a:endParaRPr b="0" i="0" sz="1400" u="none" cap="none" strike="noStrike">
              <a:solidFill>
                <a:srgbClr val="000000"/>
              </a:solidFill>
              <a:latin typeface="Arial"/>
              <a:ea typeface="Arial"/>
              <a:cs typeface="Arial"/>
              <a:sym typeface="Arial"/>
            </a:endParaRPr>
          </a:p>
        </p:txBody>
      </p:sp>
      <p:sp>
        <p:nvSpPr>
          <p:cNvPr id="575" name="Google Shape;575;p12"/>
          <p:cNvSpPr/>
          <p:nvPr/>
        </p:nvSpPr>
        <p:spPr>
          <a:xfrm>
            <a:off x="3748060" y="296400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Durability</a:t>
            </a:r>
            <a:endParaRPr b="0" i="0" sz="1400" u="none" cap="none" strike="noStrike">
              <a:solidFill>
                <a:srgbClr val="000000"/>
              </a:solidFill>
              <a:latin typeface="Arial"/>
              <a:ea typeface="Arial"/>
              <a:cs typeface="Arial"/>
              <a:sym typeface="Arial"/>
            </a:endParaRPr>
          </a:p>
        </p:txBody>
      </p:sp>
      <p:sp>
        <p:nvSpPr>
          <p:cNvPr id="576" name="Google Shape;576;p12"/>
          <p:cNvSpPr/>
          <p:nvPr/>
        </p:nvSpPr>
        <p:spPr>
          <a:xfrm>
            <a:off x="6609162" y="1834151"/>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Resource Limits</a:t>
            </a:r>
            <a:endParaRPr b="0" i="0" sz="1400" u="none" cap="none" strike="noStrike">
              <a:solidFill>
                <a:srgbClr val="000000"/>
              </a:solidFill>
              <a:latin typeface="Arial"/>
              <a:ea typeface="Arial"/>
              <a:cs typeface="Arial"/>
              <a:sym typeface="Arial"/>
            </a:endParaRPr>
          </a:p>
        </p:txBody>
      </p:sp>
      <p:sp>
        <p:nvSpPr>
          <p:cNvPr id="577" name="Google Shape;577;p12"/>
          <p:cNvSpPr/>
          <p:nvPr/>
        </p:nvSpPr>
        <p:spPr>
          <a:xfrm>
            <a:off x="3737590" y="353847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67"/>
              <a:buFont typeface="Arial"/>
              <a:buNone/>
            </a:pPr>
            <a:r>
              <a:rPr b="0" i="0" lang="en-US" sz="1467" u="none" cap="none" strike="noStrike">
                <a:solidFill>
                  <a:schemeClr val="lt1"/>
                </a:solidFill>
                <a:latin typeface="Calibri"/>
                <a:ea typeface="Calibri"/>
                <a:cs typeface="Calibri"/>
                <a:sym typeface="Calibri"/>
              </a:rPr>
              <a:t>Latency Budget</a:t>
            </a:r>
            <a:endParaRPr b="0" i="0" sz="1400" u="none" cap="none" strike="noStrike">
              <a:solidFill>
                <a:srgbClr val="000000"/>
              </a:solidFill>
              <a:latin typeface="Arial"/>
              <a:ea typeface="Arial"/>
              <a:cs typeface="Arial"/>
              <a:sym typeface="Arial"/>
            </a:endParaRPr>
          </a:p>
        </p:txBody>
      </p:sp>
      <p:sp>
        <p:nvSpPr>
          <p:cNvPr id="578" name="Google Shape;578;p12"/>
          <p:cNvSpPr/>
          <p:nvPr/>
        </p:nvSpPr>
        <p:spPr>
          <a:xfrm>
            <a:off x="5178600" y="1843758"/>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Batching</a:t>
            </a:r>
            <a:endParaRPr b="0" i="0" sz="1400" u="none" cap="none" strike="noStrike">
              <a:solidFill>
                <a:srgbClr val="000000"/>
              </a:solidFill>
              <a:latin typeface="Arial"/>
              <a:ea typeface="Arial"/>
              <a:cs typeface="Arial"/>
              <a:sym typeface="Arial"/>
            </a:endParaRPr>
          </a:p>
        </p:txBody>
      </p:sp>
      <p:sp>
        <p:nvSpPr>
          <p:cNvPr id="579" name="Google Shape;579;p12"/>
          <p:cNvSpPr/>
          <p:nvPr/>
        </p:nvSpPr>
        <p:spPr>
          <a:xfrm>
            <a:off x="2317520" y="2399844"/>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Deadline</a:t>
            </a:r>
            <a:endParaRPr b="0" i="0" sz="1400" u="none" cap="none" strike="noStrike">
              <a:solidFill>
                <a:srgbClr val="000000"/>
              </a:solidFill>
              <a:latin typeface="Arial"/>
              <a:ea typeface="Arial"/>
              <a:cs typeface="Arial"/>
              <a:sym typeface="Arial"/>
            </a:endParaRPr>
          </a:p>
        </p:txBody>
      </p:sp>
      <p:sp>
        <p:nvSpPr>
          <p:cNvPr id="580" name="Google Shape;580;p12"/>
          <p:cNvSpPr/>
          <p:nvPr/>
        </p:nvSpPr>
        <p:spPr>
          <a:xfrm>
            <a:off x="2317520" y="353874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Liveliness</a:t>
            </a:r>
            <a:endParaRPr b="0" i="0" sz="1400" u="none" cap="none" strike="noStrike">
              <a:solidFill>
                <a:srgbClr val="000000"/>
              </a:solidFill>
              <a:latin typeface="Arial"/>
              <a:ea typeface="Arial"/>
              <a:cs typeface="Arial"/>
              <a:sym typeface="Arial"/>
            </a:endParaRPr>
          </a:p>
        </p:txBody>
      </p:sp>
      <p:sp>
        <p:nvSpPr>
          <p:cNvPr id="581" name="Google Shape;581;p12"/>
          <p:cNvSpPr/>
          <p:nvPr/>
        </p:nvSpPr>
        <p:spPr>
          <a:xfrm>
            <a:off x="2317498" y="297168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Time Based Filter</a:t>
            </a:r>
            <a:endParaRPr b="0" i="0" sz="1400" u="none" cap="none" strike="noStrike">
              <a:solidFill>
                <a:srgbClr val="000000"/>
              </a:solidFill>
              <a:latin typeface="Arial"/>
              <a:ea typeface="Arial"/>
              <a:cs typeface="Arial"/>
              <a:sym typeface="Arial"/>
            </a:endParaRPr>
          </a:p>
        </p:txBody>
      </p:sp>
      <p:sp>
        <p:nvSpPr>
          <p:cNvPr id="582" name="Google Shape;582;p12"/>
          <p:cNvSpPr/>
          <p:nvPr/>
        </p:nvSpPr>
        <p:spPr>
          <a:xfrm>
            <a:off x="6609162" y="2408622"/>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Ownership</a:t>
            </a:r>
            <a:endParaRPr b="0" i="0" sz="1400" u="none" cap="none" strike="noStrike">
              <a:solidFill>
                <a:srgbClr val="000000"/>
              </a:solidFill>
              <a:latin typeface="Arial"/>
              <a:ea typeface="Arial"/>
              <a:cs typeface="Arial"/>
              <a:sym typeface="Arial"/>
            </a:endParaRPr>
          </a:p>
        </p:txBody>
      </p:sp>
      <p:sp>
        <p:nvSpPr>
          <p:cNvPr id="583" name="Google Shape;583;p12"/>
          <p:cNvSpPr/>
          <p:nvPr/>
        </p:nvSpPr>
        <p:spPr>
          <a:xfrm>
            <a:off x="8039723" y="1835887"/>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Partition</a:t>
            </a:r>
            <a:endParaRPr b="0" i="0" sz="1400" u="none" cap="none" strike="noStrike">
              <a:solidFill>
                <a:srgbClr val="000000"/>
              </a:solidFill>
              <a:latin typeface="Arial"/>
              <a:ea typeface="Arial"/>
              <a:cs typeface="Arial"/>
              <a:sym typeface="Arial"/>
            </a:endParaRPr>
          </a:p>
        </p:txBody>
      </p:sp>
      <p:sp>
        <p:nvSpPr>
          <p:cNvPr id="584" name="Google Shape;584;p12"/>
          <p:cNvSpPr/>
          <p:nvPr/>
        </p:nvSpPr>
        <p:spPr>
          <a:xfrm>
            <a:off x="5178600" y="2399844"/>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67"/>
              <a:buFont typeface="Arial"/>
              <a:buNone/>
            </a:pPr>
            <a:r>
              <a:rPr b="0" i="0" lang="en-US" sz="1467" u="none" cap="none" strike="noStrike">
                <a:solidFill>
                  <a:schemeClr val="lt1"/>
                </a:solidFill>
                <a:latin typeface="Calibri"/>
                <a:ea typeface="Calibri"/>
                <a:cs typeface="Calibri"/>
                <a:sym typeface="Calibri"/>
              </a:rPr>
              <a:t>Presentation</a:t>
            </a:r>
            <a:endParaRPr b="0" i="0" sz="1400" u="none" cap="none" strike="noStrike">
              <a:solidFill>
                <a:srgbClr val="000000"/>
              </a:solidFill>
              <a:latin typeface="Arial"/>
              <a:ea typeface="Arial"/>
              <a:cs typeface="Arial"/>
              <a:sym typeface="Arial"/>
            </a:endParaRPr>
          </a:p>
        </p:txBody>
      </p:sp>
      <p:sp>
        <p:nvSpPr>
          <p:cNvPr id="585" name="Google Shape;585;p12"/>
          <p:cNvSpPr/>
          <p:nvPr/>
        </p:nvSpPr>
        <p:spPr>
          <a:xfrm>
            <a:off x="5178600" y="296400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Lifespan</a:t>
            </a:r>
            <a:endParaRPr b="0" i="0" sz="1400" u="none" cap="none" strike="noStrike">
              <a:solidFill>
                <a:srgbClr val="000000"/>
              </a:solidFill>
              <a:latin typeface="Arial"/>
              <a:ea typeface="Arial"/>
              <a:cs typeface="Arial"/>
              <a:sym typeface="Arial"/>
            </a:endParaRPr>
          </a:p>
        </p:txBody>
      </p:sp>
      <p:sp>
        <p:nvSpPr>
          <p:cNvPr id="586" name="Google Shape;586;p12"/>
          <p:cNvSpPr/>
          <p:nvPr/>
        </p:nvSpPr>
        <p:spPr>
          <a:xfrm>
            <a:off x="3748038" y="184385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In-Order Delivery</a:t>
            </a:r>
            <a:endParaRPr b="0" i="0" sz="1400" u="none" cap="none" strike="noStrike">
              <a:solidFill>
                <a:srgbClr val="000000"/>
              </a:solidFill>
              <a:latin typeface="Arial"/>
              <a:ea typeface="Arial"/>
              <a:cs typeface="Arial"/>
              <a:sym typeface="Arial"/>
            </a:endParaRPr>
          </a:p>
        </p:txBody>
      </p:sp>
      <p:sp>
        <p:nvSpPr>
          <p:cNvPr id="587" name="Google Shape;587;p12"/>
          <p:cNvSpPr/>
          <p:nvPr/>
        </p:nvSpPr>
        <p:spPr>
          <a:xfrm>
            <a:off x="6609162" y="296400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67"/>
              <a:buFont typeface="Arial"/>
              <a:buNone/>
            </a:pPr>
            <a:r>
              <a:rPr b="0" i="0" lang="en-US" sz="1467" u="none" cap="none" strike="noStrike">
                <a:solidFill>
                  <a:schemeClr val="lt1"/>
                </a:solidFill>
                <a:latin typeface="Calibri"/>
                <a:ea typeface="Calibri"/>
                <a:cs typeface="Calibri"/>
                <a:sym typeface="Calibri"/>
              </a:rPr>
              <a:t>Flow Control</a:t>
            </a:r>
            <a:endParaRPr b="0" i="0" sz="1400" u="none" cap="none" strike="noStrike">
              <a:solidFill>
                <a:srgbClr val="000000"/>
              </a:solidFill>
              <a:latin typeface="Arial"/>
              <a:ea typeface="Arial"/>
              <a:cs typeface="Arial"/>
              <a:sym typeface="Arial"/>
            </a:endParaRPr>
          </a:p>
        </p:txBody>
      </p:sp>
      <p:sp>
        <p:nvSpPr>
          <p:cNvPr id="588" name="Google Shape;588;p12"/>
          <p:cNvSpPr/>
          <p:nvPr/>
        </p:nvSpPr>
        <p:spPr>
          <a:xfrm>
            <a:off x="6609162" y="353874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73150" spcFirstLastPara="1" rIns="7315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User, Group, Topic Data</a:t>
            </a:r>
            <a:endParaRPr b="0" i="0" sz="1400" u="none" cap="none" strike="noStrike">
              <a:solidFill>
                <a:srgbClr val="000000"/>
              </a:solidFill>
              <a:latin typeface="Arial"/>
              <a:ea typeface="Arial"/>
              <a:cs typeface="Arial"/>
              <a:sym typeface="Arial"/>
            </a:endParaRPr>
          </a:p>
        </p:txBody>
      </p:sp>
      <p:sp>
        <p:nvSpPr>
          <p:cNvPr id="589" name="Google Shape;589;p12"/>
          <p:cNvSpPr/>
          <p:nvPr/>
        </p:nvSpPr>
        <p:spPr>
          <a:xfrm>
            <a:off x="8039723" y="2399844"/>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67"/>
              <a:buFont typeface="Arial"/>
              <a:buNone/>
            </a:pPr>
            <a:r>
              <a:rPr b="0" i="0" lang="en-US" sz="1467" u="none" cap="none" strike="noStrike">
                <a:solidFill>
                  <a:schemeClr val="lt1"/>
                </a:solidFill>
                <a:latin typeface="Calibri"/>
                <a:ea typeface="Calibri"/>
                <a:cs typeface="Calibri"/>
                <a:sym typeface="Calibri"/>
              </a:rPr>
              <a:t>Transports</a:t>
            </a:r>
            <a:endParaRPr b="0" i="0" sz="1400" u="none" cap="none" strike="noStrike">
              <a:solidFill>
                <a:srgbClr val="000000"/>
              </a:solidFill>
              <a:latin typeface="Arial"/>
              <a:ea typeface="Arial"/>
              <a:cs typeface="Arial"/>
              <a:sym typeface="Arial"/>
            </a:endParaRPr>
          </a:p>
        </p:txBody>
      </p:sp>
      <p:sp>
        <p:nvSpPr>
          <p:cNvPr id="590" name="Google Shape;590;p12"/>
          <p:cNvSpPr/>
          <p:nvPr/>
        </p:nvSpPr>
        <p:spPr>
          <a:xfrm>
            <a:off x="8039723" y="296400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467"/>
              <a:buFont typeface="Arial"/>
              <a:buNone/>
            </a:pPr>
            <a:r>
              <a:rPr b="0" i="0" lang="en-US" sz="1467" u="none" cap="none" strike="noStrike">
                <a:solidFill>
                  <a:schemeClr val="lt1"/>
                </a:solidFill>
                <a:latin typeface="Calibri"/>
                <a:ea typeface="Calibri"/>
                <a:cs typeface="Calibri"/>
                <a:sym typeface="Calibri"/>
              </a:rPr>
              <a:t>Multi-Channel</a:t>
            </a:r>
            <a:endParaRPr b="0" i="0" sz="1400" u="none" cap="none" strike="noStrike">
              <a:solidFill>
                <a:srgbClr val="000000"/>
              </a:solidFill>
              <a:latin typeface="Arial"/>
              <a:ea typeface="Arial"/>
              <a:cs typeface="Arial"/>
              <a:sym typeface="Arial"/>
            </a:endParaRPr>
          </a:p>
        </p:txBody>
      </p:sp>
      <p:sp>
        <p:nvSpPr>
          <p:cNvPr id="591" name="Google Shape;591;p12"/>
          <p:cNvSpPr/>
          <p:nvPr/>
        </p:nvSpPr>
        <p:spPr>
          <a:xfrm>
            <a:off x="8039723" y="3538740"/>
            <a:ext cx="1373907" cy="476193"/>
          </a:xfrm>
          <a:prstGeom prst="roundRect">
            <a:avLst>
              <a:gd fmla="val 16667" name="adj"/>
            </a:avLst>
          </a:prstGeom>
          <a:solidFill>
            <a:srgbClr val="EC8B22"/>
          </a:solidFill>
          <a:ln cap="flat" cmpd="sng" w="12700">
            <a:solidFill>
              <a:srgbClr val="AC6518"/>
            </a:solidFill>
            <a:prstDash val="solid"/>
            <a:miter lim="800000"/>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Calibri"/>
                <a:ea typeface="Calibri"/>
                <a:cs typeface="Calibri"/>
                <a:sym typeface="Calibri"/>
              </a:rPr>
              <a:t>Async Publisher</a:t>
            </a:r>
            <a:endParaRPr b="0" i="0" sz="1400" u="none" cap="none" strike="noStrike">
              <a:solidFill>
                <a:srgbClr val="000000"/>
              </a:solidFill>
              <a:latin typeface="Arial"/>
              <a:ea typeface="Arial"/>
              <a:cs typeface="Arial"/>
              <a:sym typeface="Arial"/>
            </a:endParaRPr>
          </a:p>
        </p:txBody>
      </p:sp>
      <p:sp>
        <p:nvSpPr>
          <p:cNvPr id="592" name="Google Shape;592;p12"/>
          <p:cNvSpPr txBox="1"/>
          <p:nvPr/>
        </p:nvSpPr>
        <p:spPr>
          <a:xfrm>
            <a:off x="4440851" y="1350774"/>
            <a:ext cx="2677529" cy="5027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67"/>
              <a:buFont typeface="Arial"/>
              <a:buNone/>
            </a:pPr>
            <a:r>
              <a:rPr b="0" i="0" lang="en-US" sz="2667" u="none" cap="none" strike="noStrike">
                <a:solidFill>
                  <a:schemeClr val="dk1"/>
                </a:solidFill>
                <a:latin typeface="Calibri"/>
                <a:ea typeface="Calibri"/>
                <a:cs typeface="Calibri"/>
                <a:sym typeface="Calibri"/>
              </a:rPr>
              <a:t>DDS QoS Features</a:t>
            </a:r>
            <a:endParaRPr b="0" i="0" sz="1400" u="none" cap="none" strike="noStrike">
              <a:solidFill>
                <a:srgbClr val="000000"/>
              </a:solidFill>
              <a:latin typeface="Arial"/>
              <a:ea typeface="Arial"/>
              <a:cs typeface="Arial"/>
              <a:sym typeface="Arial"/>
            </a:endParaRPr>
          </a:p>
        </p:txBody>
      </p:sp>
      <p:grpSp>
        <p:nvGrpSpPr>
          <p:cNvPr id="593" name="Google Shape;593;p12"/>
          <p:cNvGrpSpPr/>
          <p:nvPr/>
        </p:nvGrpSpPr>
        <p:grpSpPr>
          <a:xfrm>
            <a:off x="2217107" y="4439073"/>
            <a:ext cx="7377830" cy="1656927"/>
            <a:chOff x="2217107" y="4439073"/>
            <a:chExt cx="7377830" cy="1656927"/>
          </a:xfrm>
        </p:grpSpPr>
        <p:grpSp>
          <p:nvGrpSpPr>
            <p:cNvPr id="594" name="Google Shape;594;p12"/>
            <p:cNvGrpSpPr/>
            <p:nvPr/>
          </p:nvGrpSpPr>
          <p:grpSpPr>
            <a:xfrm>
              <a:off x="2217107" y="4439073"/>
              <a:ext cx="7377830" cy="1656927"/>
              <a:chOff x="2217107" y="4439073"/>
              <a:chExt cx="7377830" cy="1656927"/>
            </a:xfrm>
          </p:grpSpPr>
          <p:sp>
            <p:nvSpPr>
              <p:cNvPr id="595" name="Google Shape;595;p12"/>
              <p:cNvSpPr/>
              <p:nvPr/>
            </p:nvSpPr>
            <p:spPr>
              <a:xfrm>
                <a:off x="2217107" y="4441270"/>
                <a:ext cx="7377830" cy="1654730"/>
              </a:xfrm>
              <a:prstGeom prst="roundRect">
                <a:avLst>
                  <a:gd fmla="val 5146" name="adj"/>
                </a:avLst>
              </a:prstGeom>
              <a:solidFill>
                <a:schemeClr val="dk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96" name="Google Shape;596;p12"/>
              <p:cNvSpPr txBox="1"/>
              <p:nvPr/>
            </p:nvSpPr>
            <p:spPr>
              <a:xfrm>
                <a:off x="5215228" y="4439073"/>
                <a:ext cx="1766758" cy="4924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00"/>
                  <a:buFont typeface="Arial"/>
                  <a:buNone/>
                </a:pPr>
                <a:r>
                  <a:rPr b="0" i="0" lang="en-US" sz="2600" u="none" cap="none" strike="noStrike">
                    <a:solidFill>
                      <a:schemeClr val="lt1"/>
                    </a:solidFill>
                    <a:latin typeface="Calibri"/>
                    <a:ea typeface="Calibri"/>
                    <a:cs typeface="Calibri"/>
                    <a:sym typeface="Calibri"/>
                  </a:rPr>
                  <a:t>Transport</a:t>
                </a:r>
                <a:endParaRPr b="0" i="0" sz="1400" u="none" cap="none" strike="noStrike">
                  <a:solidFill>
                    <a:srgbClr val="000000"/>
                  </a:solidFill>
                  <a:latin typeface="Arial"/>
                  <a:ea typeface="Arial"/>
                  <a:cs typeface="Arial"/>
                  <a:sym typeface="Arial"/>
                </a:endParaRPr>
              </a:p>
            </p:txBody>
          </p:sp>
          <p:sp>
            <p:nvSpPr>
              <p:cNvPr id="597" name="Google Shape;597;p12"/>
              <p:cNvSpPr txBox="1"/>
              <p:nvPr/>
            </p:nvSpPr>
            <p:spPr>
              <a:xfrm>
                <a:off x="3038358" y="5278919"/>
                <a:ext cx="84775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UDP</a:t>
                </a:r>
                <a:endParaRPr b="0" i="0" sz="1600" u="none" cap="none" strike="noStrike">
                  <a:solidFill>
                    <a:schemeClr val="lt1"/>
                  </a:solidFill>
                  <a:latin typeface="Calibri"/>
                  <a:ea typeface="Calibri"/>
                  <a:cs typeface="Calibri"/>
                  <a:sym typeface="Calibri"/>
                </a:endParaRPr>
              </a:p>
            </p:txBody>
          </p:sp>
          <p:sp>
            <p:nvSpPr>
              <p:cNvPr id="598" name="Google Shape;598;p12"/>
              <p:cNvSpPr txBox="1"/>
              <p:nvPr/>
            </p:nvSpPr>
            <p:spPr>
              <a:xfrm>
                <a:off x="4207666" y="5278919"/>
                <a:ext cx="57374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TCP</a:t>
                </a:r>
                <a:endParaRPr b="0" i="0" sz="1600" u="none" cap="none" strike="noStrike">
                  <a:solidFill>
                    <a:schemeClr val="lt1"/>
                  </a:solidFill>
                  <a:latin typeface="Calibri"/>
                  <a:ea typeface="Calibri"/>
                  <a:cs typeface="Calibri"/>
                  <a:sym typeface="Calibri"/>
                </a:endParaRPr>
              </a:p>
            </p:txBody>
          </p:sp>
        </p:grpSp>
        <p:sp>
          <p:nvSpPr>
            <p:cNvPr id="599" name="Google Shape;599;p12"/>
            <p:cNvSpPr txBox="1"/>
            <p:nvPr/>
          </p:nvSpPr>
          <p:spPr>
            <a:xfrm>
              <a:off x="5178600" y="5271150"/>
              <a:ext cx="2007281"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Shared Memory</a:t>
              </a:r>
              <a:endParaRPr b="0" i="0" sz="1600" u="none" cap="none" strike="noStrike">
                <a:solidFill>
                  <a:schemeClr val="lt1"/>
                </a:solidFill>
                <a:latin typeface="Calibri"/>
                <a:ea typeface="Calibri"/>
                <a:cs typeface="Calibri"/>
                <a:sym typeface="Calibri"/>
              </a:endParaRPr>
            </a:p>
          </p:txBody>
        </p:sp>
        <p:sp>
          <p:nvSpPr>
            <p:cNvPr id="600" name="Google Shape;600;p12"/>
            <p:cNvSpPr txBox="1"/>
            <p:nvPr/>
          </p:nvSpPr>
          <p:spPr>
            <a:xfrm>
              <a:off x="7487972" y="5259913"/>
              <a:ext cx="109401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Ethernet</a:t>
              </a:r>
              <a:endParaRPr b="0" i="0" sz="1600" u="none" cap="none" strike="noStrike">
                <a:solidFill>
                  <a:schemeClr val="lt1"/>
                </a:solidFill>
                <a:latin typeface="Calibri"/>
                <a:ea typeface="Calibri"/>
                <a:cs typeface="Calibri"/>
                <a:sym typeface="Calibri"/>
              </a:endParaRPr>
            </a:p>
          </p:txBody>
        </p:sp>
      </p:grpSp>
      <p:sp>
        <p:nvSpPr>
          <p:cNvPr id="601" name="Google Shape;601;p12"/>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13"/>
          <p:cNvSpPr txBox="1"/>
          <p:nvPr/>
        </p:nvSpPr>
        <p:spPr>
          <a:xfrm>
            <a:off x="7712075" y="6680200"/>
            <a:ext cx="4114800" cy="1065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latin typeface="Calibri"/>
                <a:ea typeface="Calibri"/>
                <a:cs typeface="Calibri"/>
                <a:sym typeface="Calibri"/>
              </a:rPr>
              <a:t>©2024 Real-Time Innovations, Inc.  </a:t>
            </a:r>
            <a:endParaRPr sz="900">
              <a:solidFill>
                <a:srgbClr val="A6A6A6"/>
              </a:solidFill>
              <a:latin typeface="Calibri"/>
              <a:ea typeface="Calibri"/>
              <a:cs typeface="Calibri"/>
              <a:sym typeface="Calibri"/>
            </a:endParaRPr>
          </a:p>
        </p:txBody>
      </p:sp>
      <p:sp>
        <p:nvSpPr>
          <p:cNvPr id="607" name="Google Shape;607;p13"/>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3F3F3F"/>
              </a:buClr>
              <a:buSzPts val="3959"/>
              <a:buFont typeface="Calibri"/>
              <a:buNone/>
            </a:pPr>
            <a:r>
              <a:rPr lang="en-US" sz="3959"/>
              <a:t>What is Time Sensitive Networking (TSN)?</a:t>
            </a:r>
            <a:endParaRPr sz="3959"/>
          </a:p>
        </p:txBody>
      </p:sp>
      <p:sp>
        <p:nvSpPr>
          <p:cNvPr id="608" name="Google Shape;608;p13"/>
          <p:cNvSpPr txBox="1"/>
          <p:nvPr/>
        </p:nvSpPr>
        <p:spPr>
          <a:xfrm>
            <a:off x="773709" y="1737493"/>
            <a:ext cx="10276364" cy="4078264"/>
          </a:xfrm>
          <a:prstGeom prst="rect">
            <a:avLst/>
          </a:prstGeom>
          <a:noFill/>
          <a:ln>
            <a:noFill/>
          </a:ln>
        </p:spPr>
        <p:txBody>
          <a:bodyPr anchorCtr="0" anchor="t" bIns="45700" lIns="91425" spcFirstLastPara="1" rIns="91425" wrap="square" tIns="45700">
            <a:normAutofit/>
          </a:bodyPr>
          <a:lstStyle/>
          <a:p>
            <a:pPr indent="-215900" lvl="0" marL="228600" marR="0" rtl="0" algn="l">
              <a:lnSpc>
                <a:spcPct val="115000"/>
              </a:lnSpc>
              <a:spcBef>
                <a:spcPts val="0"/>
              </a:spcBef>
              <a:spcAft>
                <a:spcPts val="0"/>
              </a:spcAft>
              <a:buClr>
                <a:srgbClr val="3F3F3F"/>
              </a:buClr>
              <a:buSzPts val="3000"/>
              <a:buFont typeface="Calibri"/>
              <a:buChar char="•"/>
            </a:pPr>
            <a:r>
              <a:rPr i="0" lang="en-US" sz="3000" u="none" cap="none" strike="noStrike">
                <a:solidFill>
                  <a:srgbClr val="3F3F3F"/>
                </a:solidFill>
                <a:latin typeface="Calibri"/>
                <a:ea typeface="Calibri"/>
                <a:cs typeface="Calibri"/>
                <a:sym typeface="Calibri"/>
              </a:rPr>
              <a:t>Deterministic Time Division Multiplexing on the Network</a:t>
            </a:r>
            <a:endParaRPr i="0" sz="3000" u="none" cap="none" strike="noStrike">
              <a:solidFill>
                <a:srgbClr val="000000"/>
              </a:solidFill>
              <a:latin typeface="Calibri"/>
              <a:ea typeface="Calibri"/>
              <a:cs typeface="Calibri"/>
              <a:sym typeface="Calibri"/>
            </a:endParaRPr>
          </a:p>
          <a:p>
            <a:pPr indent="-215900" lvl="0" marL="228600" marR="0" rtl="0" algn="l">
              <a:lnSpc>
                <a:spcPct val="115000"/>
              </a:lnSpc>
              <a:spcBef>
                <a:spcPts val="1000"/>
              </a:spcBef>
              <a:spcAft>
                <a:spcPts val="0"/>
              </a:spcAft>
              <a:buClr>
                <a:srgbClr val="3F3F3F"/>
              </a:buClr>
              <a:buSzPts val="3000"/>
              <a:buFont typeface="Calibri"/>
              <a:buChar char="•"/>
            </a:pPr>
            <a:r>
              <a:rPr i="0" lang="en-US" sz="3000" u="none" cap="none" strike="noStrike">
                <a:solidFill>
                  <a:srgbClr val="3F3F3F"/>
                </a:solidFill>
                <a:latin typeface="Calibri"/>
                <a:ea typeface="Calibri"/>
                <a:cs typeface="Calibri"/>
                <a:sym typeface="Calibri"/>
              </a:rPr>
              <a:t>Critical applications have guaranteed bandwidth + latency</a:t>
            </a:r>
            <a:endParaRPr i="0" sz="3000" u="none" cap="none" strike="noStrike">
              <a:solidFill>
                <a:srgbClr val="000000"/>
              </a:solidFill>
              <a:latin typeface="Calibri"/>
              <a:ea typeface="Calibri"/>
              <a:cs typeface="Calibri"/>
              <a:sym typeface="Calibri"/>
            </a:endParaRPr>
          </a:p>
          <a:p>
            <a:pPr indent="-215900" lvl="0" marL="228600" marR="0" rtl="0" algn="l">
              <a:lnSpc>
                <a:spcPct val="115000"/>
              </a:lnSpc>
              <a:spcBef>
                <a:spcPts val="1000"/>
              </a:spcBef>
              <a:spcAft>
                <a:spcPts val="0"/>
              </a:spcAft>
              <a:buClr>
                <a:srgbClr val="3F3F3F"/>
              </a:buClr>
              <a:buSzPts val="3000"/>
              <a:buFont typeface="Calibri"/>
              <a:buChar char="•"/>
            </a:pPr>
            <a:r>
              <a:rPr i="0" lang="en-US" sz="3000" u="none" cap="none" strike="noStrike">
                <a:solidFill>
                  <a:srgbClr val="3F3F3F"/>
                </a:solidFill>
                <a:latin typeface="Calibri"/>
                <a:ea typeface="Calibri"/>
                <a:cs typeface="Calibri"/>
                <a:sym typeface="Calibri"/>
              </a:rPr>
              <a:t>IEEE TSN Avionics Profile being defined</a:t>
            </a:r>
            <a:endParaRPr i="0" sz="3000" u="none" cap="none" strike="noStrike">
              <a:solidFill>
                <a:srgbClr val="000000"/>
              </a:solidFill>
              <a:latin typeface="Calibri"/>
              <a:ea typeface="Calibri"/>
              <a:cs typeface="Calibri"/>
              <a:sym typeface="Calibri"/>
            </a:endParaRPr>
          </a:p>
          <a:p>
            <a:pPr indent="-215900" lvl="0" marL="228600" marR="0" rtl="0" algn="l">
              <a:lnSpc>
                <a:spcPct val="115000"/>
              </a:lnSpc>
              <a:spcBef>
                <a:spcPts val="1000"/>
              </a:spcBef>
              <a:spcAft>
                <a:spcPts val="0"/>
              </a:spcAft>
              <a:buClr>
                <a:srgbClr val="3F3F3F"/>
              </a:buClr>
              <a:buSzPts val="3000"/>
              <a:buFont typeface="Calibri"/>
              <a:buChar char="•"/>
            </a:pPr>
            <a:r>
              <a:rPr i="0" lang="en-US" sz="3000" u="none" cap="none" strike="noStrike">
                <a:solidFill>
                  <a:srgbClr val="3F3F3F"/>
                </a:solidFill>
                <a:latin typeface="Calibri"/>
                <a:ea typeface="Calibri"/>
                <a:cs typeface="Calibri"/>
                <a:sym typeface="Calibri"/>
              </a:rPr>
              <a:t>TSN Configuration Cumbersome and Error-Prone</a:t>
            </a:r>
            <a:endParaRPr i="0" sz="3000" u="none" cap="none" strike="noStrike">
              <a:solidFill>
                <a:srgbClr val="000000"/>
              </a:solidFill>
              <a:latin typeface="Calibri"/>
              <a:ea typeface="Calibri"/>
              <a:cs typeface="Calibri"/>
              <a:sym typeface="Calibri"/>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14"/>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3F3F3F"/>
              </a:buClr>
              <a:buSzPct val="111111"/>
              <a:buFont typeface="Calibri"/>
              <a:buNone/>
            </a:pPr>
            <a:r>
              <a:rPr lang="en-US"/>
              <a:t>DDS-TSN Standard</a:t>
            </a:r>
            <a:endParaRPr/>
          </a:p>
        </p:txBody>
      </p:sp>
      <p:sp>
        <p:nvSpPr>
          <p:cNvPr id="614" name="Google Shape;614;p14"/>
          <p:cNvSpPr txBox="1"/>
          <p:nvPr/>
        </p:nvSpPr>
        <p:spPr>
          <a:xfrm>
            <a:off x="571500" y="1326775"/>
            <a:ext cx="7450200" cy="2838000"/>
          </a:xfrm>
          <a:prstGeom prst="rect">
            <a:avLst/>
          </a:prstGeom>
          <a:noFill/>
          <a:ln>
            <a:noFill/>
          </a:ln>
        </p:spPr>
        <p:txBody>
          <a:bodyPr anchorCtr="0" anchor="t" bIns="45700" lIns="91425" spcFirstLastPara="1" rIns="91425" wrap="square" tIns="45700">
            <a:normAutofit fontScale="92500" lnSpcReduction="20000"/>
          </a:bodyPr>
          <a:lstStyle/>
          <a:p>
            <a:pPr indent="-449728" lvl="0" marL="457200" marR="0" rtl="0" algn="l">
              <a:lnSpc>
                <a:spcPct val="90000"/>
              </a:lnSpc>
              <a:spcBef>
                <a:spcPts val="1000"/>
              </a:spcBef>
              <a:spcAft>
                <a:spcPts val="0"/>
              </a:spcAft>
              <a:buClr>
                <a:srgbClr val="3F3F3F"/>
              </a:buClr>
              <a:buSzPct val="117944"/>
              <a:buFont typeface="Arial"/>
              <a:buChar char="•"/>
            </a:pPr>
            <a:r>
              <a:rPr b="0" i="0" lang="en-US" sz="3191" u="none" cap="none" strike="noStrike">
                <a:solidFill>
                  <a:srgbClr val="3F3F3F"/>
                </a:solidFill>
                <a:latin typeface="Calibri"/>
                <a:ea typeface="Calibri"/>
                <a:cs typeface="Calibri"/>
                <a:sym typeface="Calibri"/>
              </a:rPr>
              <a:t>RTI </a:t>
            </a:r>
            <a:r>
              <a:rPr lang="en-US" sz="3191">
                <a:solidFill>
                  <a:srgbClr val="3F3F3F"/>
                </a:solidFill>
                <a:latin typeface="Calibri"/>
                <a:ea typeface="Calibri"/>
                <a:cs typeface="Calibri"/>
                <a:sym typeface="Calibri"/>
              </a:rPr>
              <a:t>was lead author for the newly-released OMG</a:t>
            </a:r>
            <a:r>
              <a:rPr baseline="30000" lang="en-US" sz="2503">
                <a:solidFill>
                  <a:schemeClr val="dk1"/>
                </a:solidFill>
              </a:rPr>
              <a:t>® </a:t>
            </a:r>
            <a:r>
              <a:rPr b="0" i="0" lang="en-US" sz="3191" u="none" cap="none" strike="noStrike">
                <a:solidFill>
                  <a:srgbClr val="3F3F3F"/>
                </a:solidFill>
                <a:latin typeface="Calibri"/>
                <a:ea typeface="Calibri"/>
                <a:cs typeface="Calibri"/>
                <a:sym typeface="Calibri"/>
              </a:rPr>
              <a:t>DDS-TSN </a:t>
            </a:r>
            <a:r>
              <a:rPr lang="en-US" sz="3191">
                <a:solidFill>
                  <a:srgbClr val="3F3F3F"/>
                </a:solidFill>
                <a:latin typeface="Calibri"/>
                <a:ea typeface="Calibri"/>
                <a:cs typeface="Calibri"/>
                <a:sym typeface="Calibri"/>
              </a:rPr>
              <a:t>spec (multi-vendor effort)</a:t>
            </a:r>
            <a:r>
              <a:rPr b="0" i="0" lang="en-US" sz="3191" u="none" cap="none" strike="noStrike">
                <a:solidFill>
                  <a:srgbClr val="3F3F3F"/>
                </a:solidFill>
                <a:latin typeface="Calibri"/>
                <a:ea typeface="Calibri"/>
                <a:cs typeface="Calibri"/>
                <a:sym typeface="Calibri"/>
              </a:rPr>
              <a:t>.</a:t>
            </a:r>
            <a:endParaRPr b="0" i="0" sz="1691" u="none" cap="none" strike="noStrike">
              <a:solidFill>
                <a:schemeClr val="dk1"/>
              </a:solidFill>
              <a:latin typeface="Calibri"/>
              <a:ea typeface="Calibri"/>
              <a:cs typeface="Calibri"/>
              <a:sym typeface="Calibri"/>
            </a:endParaRPr>
          </a:p>
          <a:p>
            <a:pPr indent="-449729" lvl="0" marL="457200" marR="0" rtl="0" algn="l">
              <a:lnSpc>
                <a:spcPct val="90000"/>
              </a:lnSpc>
              <a:spcBef>
                <a:spcPts val="1000"/>
              </a:spcBef>
              <a:spcAft>
                <a:spcPts val="0"/>
              </a:spcAft>
              <a:buClr>
                <a:srgbClr val="3F3F3F"/>
              </a:buClr>
              <a:buSzPct val="117647"/>
              <a:buFont typeface="Arial"/>
              <a:buChar char="•"/>
            </a:pPr>
            <a:r>
              <a:rPr b="0" i="0" lang="en-US" sz="3200" u="none" cap="none" strike="noStrike">
                <a:solidFill>
                  <a:srgbClr val="3F3F3F"/>
                </a:solidFill>
                <a:latin typeface="Calibri"/>
                <a:ea typeface="Calibri"/>
                <a:cs typeface="Calibri"/>
                <a:sym typeface="Calibri"/>
              </a:rPr>
              <a:t>The standard covers:</a:t>
            </a:r>
            <a:endParaRPr b="0" i="0" sz="1800" u="none" cap="none" strike="noStrike">
              <a:solidFill>
                <a:schemeClr val="dk1"/>
              </a:solidFill>
              <a:latin typeface="Calibri"/>
              <a:ea typeface="Calibri"/>
              <a:cs typeface="Calibri"/>
              <a:sym typeface="Calibri"/>
            </a:endParaRPr>
          </a:p>
          <a:p>
            <a:pPr indent="-422088" lvl="1" marL="914400" marR="0" rtl="0" algn="l">
              <a:lnSpc>
                <a:spcPct val="90000"/>
              </a:lnSpc>
              <a:spcBef>
                <a:spcPts val="500"/>
              </a:spcBef>
              <a:spcAft>
                <a:spcPts val="0"/>
              </a:spcAft>
              <a:buClr>
                <a:srgbClr val="3F3F3F"/>
              </a:buClr>
              <a:buSzPct val="117646"/>
              <a:buFont typeface="Arial"/>
              <a:buChar char="–"/>
            </a:pPr>
            <a:r>
              <a:rPr b="0" i="0" lang="en-US" sz="2800" u="none" cap="none" strike="noStrike">
                <a:solidFill>
                  <a:srgbClr val="3F3F3F"/>
                </a:solidFill>
                <a:latin typeface="Calibri"/>
                <a:ea typeface="Calibri"/>
                <a:cs typeface="Calibri"/>
                <a:sym typeface="Calibri"/>
              </a:rPr>
              <a:t>Configuration of DDS-XML systems</a:t>
            </a:r>
            <a:endParaRPr b="0" i="0" sz="1800" u="none" cap="none" strike="noStrike">
              <a:solidFill>
                <a:schemeClr val="dk1"/>
              </a:solidFill>
              <a:latin typeface="Calibri"/>
              <a:ea typeface="Calibri"/>
              <a:cs typeface="Calibri"/>
              <a:sym typeface="Calibri"/>
            </a:endParaRPr>
          </a:p>
          <a:p>
            <a:pPr indent="-422088" lvl="1" marL="914400" marR="0" rtl="0" algn="l">
              <a:lnSpc>
                <a:spcPct val="90000"/>
              </a:lnSpc>
              <a:spcBef>
                <a:spcPts val="500"/>
              </a:spcBef>
              <a:spcAft>
                <a:spcPts val="0"/>
              </a:spcAft>
              <a:buClr>
                <a:srgbClr val="3F3F3F"/>
              </a:buClr>
              <a:buSzPct val="117646"/>
              <a:buFont typeface="Arial"/>
              <a:buChar char="–"/>
            </a:pPr>
            <a:r>
              <a:rPr b="0" i="0" lang="en-US" sz="2800" u="none" cap="none" strike="noStrike">
                <a:solidFill>
                  <a:srgbClr val="3F3F3F"/>
                </a:solidFill>
                <a:latin typeface="Calibri"/>
                <a:ea typeface="Calibri"/>
                <a:cs typeface="Calibri"/>
                <a:sym typeface="Calibri"/>
              </a:rPr>
              <a:t>Operation of RTPS over TSN</a:t>
            </a:r>
            <a:endParaRPr b="0" i="0" sz="1800" u="none" cap="none" strike="noStrike">
              <a:solidFill>
                <a:schemeClr val="dk1"/>
              </a:solidFill>
              <a:latin typeface="Calibri"/>
              <a:ea typeface="Calibri"/>
              <a:cs typeface="Calibri"/>
              <a:sym typeface="Calibri"/>
            </a:endParaRPr>
          </a:p>
          <a:p>
            <a:pPr indent="-422088" lvl="1" marL="914400" marR="0" rtl="0" algn="l">
              <a:lnSpc>
                <a:spcPct val="90000"/>
              </a:lnSpc>
              <a:spcBef>
                <a:spcPts val="500"/>
              </a:spcBef>
              <a:spcAft>
                <a:spcPts val="0"/>
              </a:spcAft>
              <a:buClr>
                <a:srgbClr val="3F3F3F"/>
              </a:buClr>
              <a:buSzPct val="117646"/>
              <a:buFont typeface="Arial"/>
              <a:buChar char="–"/>
            </a:pPr>
            <a:r>
              <a:rPr b="0" i="0" lang="en-US" sz="2800" u="none" cap="none" strike="noStrike">
                <a:solidFill>
                  <a:srgbClr val="3F3F3F"/>
                </a:solidFill>
                <a:latin typeface="Calibri"/>
                <a:ea typeface="Calibri"/>
                <a:cs typeface="Calibri"/>
                <a:sym typeface="Calibri"/>
              </a:rPr>
              <a:t>QoS Policy consideration when operating over TSN</a:t>
            </a:r>
            <a:endParaRPr b="0" i="0" sz="1800" u="none" cap="none" strike="noStrike">
              <a:solidFill>
                <a:schemeClr val="dk1"/>
              </a:solidFill>
              <a:latin typeface="Calibri"/>
              <a:ea typeface="Calibri"/>
              <a:cs typeface="Calibri"/>
              <a:sym typeface="Calibri"/>
            </a:endParaRPr>
          </a:p>
        </p:txBody>
      </p:sp>
      <p:pic>
        <p:nvPicPr>
          <p:cNvPr id="615" name="Google Shape;615;p14"/>
          <p:cNvPicPr preferRelativeResize="0"/>
          <p:nvPr/>
        </p:nvPicPr>
        <p:blipFill rotWithShape="1">
          <a:blip r:embed="rId3">
            <a:alphaModFix/>
          </a:blip>
          <a:srcRect b="0" l="0" r="0" t="0"/>
          <a:stretch/>
        </p:blipFill>
        <p:spPr>
          <a:xfrm>
            <a:off x="8324449" y="1166013"/>
            <a:ext cx="3417102" cy="4525963"/>
          </a:xfrm>
          <a:prstGeom prst="rect">
            <a:avLst/>
          </a:prstGeom>
          <a:noFill/>
          <a:ln>
            <a:noFill/>
          </a:ln>
        </p:spPr>
      </p:pic>
      <p:pic>
        <p:nvPicPr>
          <p:cNvPr id="616" name="Google Shape;616;p14"/>
          <p:cNvPicPr preferRelativeResize="0"/>
          <p:nvPr/>
        </p:nvPicPr>
        <p:blipFill rotWithShape="1">
          <a:blip r:embed="rId4">
            <a:alphaModFix/>
          </a:blip>
          <a:srcRect b="0" l="0" r="0" t="0"/>
          <a:stretch/>
        </p:blipFill>
        <p:spPr>
          <a:xfrm>
            <a:off x="2287725" y="4269425"/>
            <a:ext cx="4553952" cy="2246376"/>
          </a:xfrm>
          <a:prstGeom prst="rect">
            <a:avLst/>
          </a:prstGeom>
          <a:noFill/>
          <a:ln>
            <a:noFill/>
          </a:ln>
        </p:spPr>
      </p:pic>
      <p:sp>
        <p:nvSpPr>
          <p:cNvPr id="617" name="Google Shape;617;p14"/>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g2c88d0bc6fa_0_0"/>
          <p:cNvSpPr txBox="1"/>
          <p:nvPr>
            <p:ph type="title"/>
          </p:nvPr>
        </p:nvSpPr>
        <p:spPr>
          <a:xfrm>
            <a:off x="838200" y="402333"/>
            <a:ext cx="10515600" cy="651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3F3F3F"/>
              </a:buClr>
              <a:buSzPct val="100000"/>
              <a:buFont typeface="Calibri"/>
              <a:buNone/>
            </a:pPr>
            <a:r>
              <a:rPr lang="en-US"/>
              <a:t>DDS-TSN Partners for Avionics</a:t>
            </a:r>
            <a:endParaRPr/>
          </a:p>
        </p:txBody>
      </p:sp>
      <p:sp>
        <p:nvSpPr>
          <p:cNvPr id="623" name="Google Shape;623;g2c88d0bc6fa_0_0"/>
          <p:cNvSpPr txBox="1"/>
          <p:nvPr/>
        </p:nvSpPr>
        <p:spPr>
          <a:xfrm>
            <a:off x="7712075" y="6680200"/>
            <a:ext cx="4114800" cy="1065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6A6A6"/>
              </a:buClr>
              <a:buSzPts val="900"/>
              <a:buFont typeface="Calibri"/>
              <a:buNone/>
            </a:pPr>
            <a:r>
              <a:rPr b="0" i="0" lang="en-US" sz="900" u="none" cap="none" strike="noStrike">
                <a:solidFill>
                  <a:srgbClr val="A6A6A6"/>
                </a:solidFill>
                <a:latin typeface="Calibri"/>
                <a:ea typeface="Calibri"/>
                <a:cs typeface="Calibri"/>
                <a:sym typeface="Calibri"/>
              </a:rPr>
              <a:t>©202</a:t>
            </a:r>
            <a:r>
              <a:rPr lang="en-US" sz="900">
                <a:solidFill>
                  <a:srgbClr val="A6A6A6"/>
                </a:solidFill>
                <a:latin typeface="Calibri"/>
                <a:ea typeface="Calibri"/>
                <a:cs typeface="Calibri"/>
                <a:sym typeface="Calibri"/>
              </a:rPr>
              <a:t>4</a:t>
            </a:r>
            <a:r>
              <a:rPr b="0" i="0" lang="en-US" sz="900" u="none" cap="none" strike="noStrike">
                <a:solidFill>
                  <a:srgbClr val="A6A6A6"/>
                </a:solidFill>
                <a:latin typeface="Calibri"/>
                <a:ea typeface="Calibri"/>
                <a:cs typeface="Calibri"/>
                <a:sym typeface="Calibri"/>
              </a:rPr>
              <a:t> Real-Time Innovations, Inc.</a:t>
            </a:r>
            <a:endParaRPr b="0" i="0" sz="1800" u="none" cap="none" strike="noStrike">
              <a:solidFill>
                <a:schemeClr val="dk1"/>
              </a:solidFill>
              <a:latin typeface="Calibri"/>
              <a:ea typeface="Calibri"/>
              <a:cs typeface="Calibri"/>
              <a:sym typeface="Calibri"/>
            </a:endParaRPr>
          </a:p>
        </p:txBody>
      </p:sp>
      <p:pic>
        <p:nvPicPr>
          <p:cNvPr id="624" name="Google Shape;624;g2c88d0bc6fa_0_0"/>
          <p:cNvPicPr preferRelativeResize="0"/>
          <p:nvPr/>
        </p:nvPicPr>
        <p:blipFill>
          <a:blip r:embed="rId3">
            <a:alphaModFix/>
          </a:blip>
          <a:stretch>
            <a:fillRect/>
          </a:stretch>
        </p:blipFill>
        <p:spPr>
          <a:xfrm>
            <a:off x="989700" y="4630878"/>
            <a:ext cx="4303301" cy="1392475"/>
          </a:xfrm>
          <a:prstGeom prst="rect">
            <a:avLst/>
          </a:prstGeom>
          <a:noFill/>
          <a:ln>
            <a:noFill/>
          </a:ln>
        </p:spPr>
      </p:pic>
      <p:pic>
        <p:nvPicPr>
          <p:cNvPr id="625" name="Google Shape;625;g2c88d0bc6fa_0_0"/>
          <p:cNvPicPr preferRelativeResize="0"/>
          <p:nvPr/>
        </p:nvPicPr>
        <p:blipFill>
          <a:blip r:embed="rId4">
            <a:alphaModFix/>
          </a:blip>
          <a:stretch>
            <a:fillRect/>
          </a:stretch>
        </p:blipFill>
        <p:spPr>
          <a:xfrm>
            <a:off x="989700" y="1567775"/>
            <a:ext cx="4303299" cy="1247521"/>
          </a:xfrm>
          <a:prstGeom prst="rect">
            <a:avLst/>
          </a:prstGeom>
          <a:noFill/>
          <a:ln>
            <a:noFill/>
          </a:ln>
        </p:spPr>
      </p:pic>
      <p:pic>
        <p:nvPicPr>
          <p:cNvPr id="626" name="Google Shape;626;g2c88d0bc6fa_0_0"/>
          <p:cNvPicPr preferRelativeResize="0"/>
          <p:nvPr/>
        </p:nvPicPr>
        <p:blipFill>
          <a:blip r:embed="rId5">
            <a:alphaModFix/>
          </a:blip>
          <a:stretch>
            <a:fillRect/>
          </a:stretch>
        </p:blipFill>
        <p:spPr>
          <a:xfrm>
            <a:off x="989700" y="2815300"/>
            <a:ext cx="4303301" cy="1961343"/>
          </a:xfrm>
          <a:prstGeom prst="rect">
            <a:avLst/>
          </a:prstGeom>
          <a:noFill/>
          <a:ln>
            <a:noFill/>
          </a:ln>
        </p:spPr>
      </p:pic>
      <p:pic>
        <p:nvPicPr>
          <p:cNvPr id="627" name="Google Shape;627;g2c88d0bc6fa_0_0"/>
          <p:cNvPicPr preferRelativeResize="0"/>
          <p:nvPr/>
        </p:nvPicPr>
        <p:blipFill>
          <a:blip r:embed="rId6">
            <a:alphaModFix/>
          </a:blip>
          <a:stretch>
            <a:fillRect/>
          </a:stretch>
        </p:blipFill>
        <p:spPr>
          <a:xfrm>
            <a:off x="5292988" y="2817874"/>
            <a:ext cx="2897425" cy="3205477"/>
          </a:xfrm>
          <a:prstGeom prst="rect">
            <a:avLst/>
          </a:prstGeom>
          <a:noFill/>
          <a:ln>
            <a:noFill/>
          </a:ln>
        </p:spPr>
      </p:pic>
      <p:pic>
        <p:nvPicPr>
          <p:cNvPr id="628" name="Google Shape;628;g2c88d0bc6fa_0_0"/>
          <p:cNvPicPr preferRelativeResize="0"/>
          <p:nvPr/>
        </p:nvPicPr>
        <p:blipFill>
          <a:blip r:embed="rId7">
            <a:alphaModFix/>
          </a:blip>
          <a:stretch>
            <a:fillRect/>
          </a:stretch>
        </p:blipFill>
        <p:spPr>
          <a:xfrm>
            <a:off x="5292988" y="1567775"/>
            <a:ext cx="2897425" cy="1247525"/>
          </a:xfrm>
          <a:prstGeom prst="rect">
            <a:avLst/>
          </a:prstGeom>
          <a:noFill/>
          <a:ln>
            <a:noFill/>
          </a:ln>
        </p:spPr>
      </p:pic>
      <p:pic>
        <p:nvPicPr>
          <p:cNvPr id="629" name="Google Shape;629;g2c88d0bc6fa_0_0"/>
          <p:cNvPicPr preferRelativeResize="0"/>
          <p:nvPr/>
        </p:nvPicPr>
        <p:blipFill>
          <a:blip r:embed="rId8">
            <a:alphaModFix/>
          </a:blip>
          <a:stretch>
            <a:fillRect/>
          </a:stretch>
        </p:blipFill>
        <p:spPr>
          <a:xfrm>
            <a:off x="8190400" y="2817875"/>
            <a:ext cx="3416725" cy="3205475"/>
          </a:xfrm>
          <a:prstGeom prst="rect">
            <a:avLst/>
          </a:prstGeom>
          <a:noFill/>
          <a:ln>
            <a:noFill/>
          </a:ln>
        </p:spPr>
      </p:pic>
      <p:pic>
        <p:nvPicPr>
          <p:cNvPr id="630" name="Google Shape;630;g2c88d0bc6fa_0_0"/>
          <p:cNvPicPr preferRelativeResize="0"/>
          <p:nvPr/>
        </p:nvPicPr>
        <p:blipFill>
          <a:blip r:embed="rId9">
            <a:alphaModFix/>
          </a:blip>
          <a:stretch>
            <a:fillRect/>
          </a:stretch>
        </p:blipFill>
        <p:spPr>
          <a:xfrm>
            <a:off x="8190400" y="1567775"/>
            <a:ext cx="3416725" cy="1248029"/>
          </a:xfrm>
          <a:prstGeom prst="rect">
            <a:avLst/>
          </a:prstGeom>
          <a:noFill/>
          <a:ln>
            <a:noFill/>
          </a:ln>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16"/>
          <p:cNvSpPr txBox="1"/>
          <p:nvPr>
            <p:ph type="title"/>
          </p:nvPr>
        </p:nvSpPr>
        <p:spPr>
          <a:xfrm>
            <a:off x="687093" y="1527644"/>
            <a:ext cx="10817814"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PoC 2: COTS DO-178C DAL A</a:t>
            </a:r>
            <a:br>
              <a:rPr b="0" lang="en-US"/>
            </a:br>
            <a:r>
              <a:rPr b="0" lang="en-US"/>
              <a:t>HW + RTOS + Software</a:t>
            </a:r>
            <a:endParaRPr b="0"/>
          </a:p>
        </p:txBody>
      </p:sp>
      <p:sp>
        <p:nvSpPr>
          <p:cNvPr id="637" name="Google Shape;637;p16"/>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17"/>
          <p:cNvSpPr txBox="1"/>
          <p:nvPr>
            <p:ph type="title"/>
          </p:nvPr>
        </p:nvSpPr>
        <p:spPr>
          <a:xfrm>
            <a:off x="849784" y="331091"/>
            <a:ext cx="11130983" cy="65701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000"/>
              <a:buFont typeface="Calibri"/>
              <a:buNone/>
            </a:pPr>
            <a:r>
              <a:rPr b="0" lang="en-US" sz="4000">
                <a:solidFill>
                  <a:schemeClr val="dk1"/>
                </a:solidFill>
                <a:latin typeface="Calibri"/>
                <a:ea typeface="Calibri"/>
                <a:cs typeface="Calibri"/>
                <a:sym typeface="Calibri"/>
              </a:rPr>
              <a:t>DDC-I, NAI</a:t>
            </a:r>
            <a:r>
              <a:rPr b="0" lang="en-US" sz="4000">
                <a:solidFill>
                  <a:schemeClr val="dk1"/>
                </a:solidFill>
              </a:rPr>
              <a:t> </a:t>
            </a:r>
            <a:r>
              <a:rPr b="0" lang="en-US" sz="4000">
                <a:solidFill>
                  <a:schemeClr val="dk1"/>
                </a:solidFill>
                <a:latin typeface="Calibri"/>
                <a:ea typeface="Calibri"/>
                <a:cs typeface="Calibri"/>
                <a:sym typeface="Calibri"/>
              </a:rPr>
              <a:t>and RTI Integrated Solutions Stack</a:t>
            </a:r>
            <a:endParaRPr/>
          </a:p>
        </p:txBody>
      </p:sp>
      <p:sp>
        <p:nvSpPr>
          <p:cNvPr id="644" name="Google Shape;644;p17"/>
          <p:cNvSpPr/>
          <p:nvPr/>
        </p:nvSpPr>
        <p:spPr>
          <a:xfrm>
            <a:off x="2905591" y="1608404"/>
            <a:ext cx="5029200" cy="731520"/>
          </a:xfrm>
          <a:prstGeom prst="roundRect">
            <a:avLst>
              <a:gd fmla="val 16667" name="adj"/>
            </a:avLst>
          </a:prstGeom>
          <a:solidFill>
            <a:schemeClr val="accent4"/>
          </a:solidFill>
          <a:ln>
            <a:noFill/>
          </a:ln>
          <a:effectLst>
            <a:outerShdw blurRad="50800" rotWithShape="0" algn="t" dir="5400000" dist="25400">
              <a:schemeClr val="dk2">
                <a:alpha val="20000"/>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FFFFFF"/>
                </a:solidFill>
                <a:latin typeface="Calibri"/>
                <a:ea typeface="Calibri"/>
                <a:cs typeface="Calibri"/>
                <a:sym typeface="Calibri"/>
              </a:rPr>
              <a:t>RTI Connext TSS</a:t>
            </a:r>
            <a:endParaRPr b="0" i="0" sz="1400" u="none" cap="none" strike="noStrike">
              <a:solidFill>
                <a:srgbClr val="000000"/>
              </a:solidFill>
              <a:latin typeface="Arial"/>
              <a:ea typeface="Arial"/>
              <a:cs typeface="Arial"/>
              <a:sym typeface="Arial"/>
            </a:endParaRPr>
          </a:p>
        </p:txBody>
      </p:sp>
      <p:sp>
        <p:nvSpPr>
          <p:cNvPr id="645" name="Google Shape;645;p17"/>
          <p:cNvSpPr/>
          <p:nvPr/>
        </p:nvSpPr>
        <p:spPr>
          <a:xfrm>
            <a:off x="2905589" y="2425070"/>
            <a:ext cx="5029200" cy="731520"/>
          </a:xfrm>
          <a:prstGeom prst="roundRect">
            <a:avLst>
              <a:gd fmla="val 16667" name="adj"/>
            </a:avLst>
          </a:prstGeom>
          <a:solidFill>
            <a:srgbClr val="00387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rgbClr val="FFFFFF"/>
                </a:solidFill>
                <a:latin typeface="Calibri"/>
                <a:ea typeface="Calibri"/>
                <a:cs typeface="Calibri"/>
                <a:sym typeface="Calibri"/>
              </a:rPr>
              <a:t>Deos ARINC 653 Safety RTOS</a:t>
            </a:r>
            <a:endParaRPr b="0" i="0" sz="1400" u="none" cap="none" strike="noStrike">
              <a:solidFill>
                <a:srgbClr val="000000"/>
              </a:solidFill>
              <a:latin typeface="Arial"/>
              <a:ea typeface="Arial"/>
              <a:cs typeface="Arial"/>
              <a:sym typeface="Arial"/>
            </a:endParaRPr>
          </a:p>
        </p:txBody>
      </p:sp>
      <p:sp>
        <p:nvSpPr>
          <p:cNvPr id="646" name="Google Shape;646;p17"/>
          <p:cNvSpPr/>
          <p:nvPr/>
        </p:nvSpPr>
        <p:spPr>
          <a:xfrm>
            <a:off x="2911982" y="4057329"/>
            <a:ext cx="5029200" cy="731520"/>
          </a:xfrm>
          <a:prstGeom prst="roundRect">
            <a:avLst>
              <a:gd fmla="val 16667" name="adj"/>
            </a:avLst>
          </a:prstGeom>
          <a:solidFill>
            <a:schemeClr val="dk1"/>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Calibri"/>
                <a:ea typeface="Calibri"/>
                <a:cs typeface="Calibri"/>
                <a:sym typeface="Calibri"/>
              </a:rPr>
              <a:t>PPC QorIQ T2080 </a:t>
            </a:r>
            <a:endParaRPr b="0" i="0" sz="3200" u="none" cap="none" strike="noStrike">
              <a:solidFill>
                <a:schemeClr val="lt1"/>
              </a:solidFill>
              <a:latin typeface="Calibri"/>
              <a:ea typeface="Calibri"/>
              <a:cs typeface="Calibri"/>
              <a:sym typeface="Calibri"/>
            </a:endParaRPr>
          </a:p>
        </p:txBody>
      </p:sp>
      <p:sp>
        <p:nvSpPr>
          <p:cNvPr id="647" name="Google Shape;647;p17"/>
          <p:cNvSpPr txBox="1"/>
          <p:nvPr/>
        </p:nvSpPr>
        <p:spPr>
          <a:xfrm>
            <a:off x="1346918" y="4163733"/>
            <a:ext cx="1533250" cy="575349"/>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None/>
            </a:pPr>
            <a:r>
              <a:rPr b="1" i="0" lang="en-US" sz="3200" u="none" cap="none" strike="noStrike">
                <a:solidFill>
                  <a:schemeClr val="dk1"/>
                </a:solidFill>
                <a:latin typeface="Calibri"/>
                <a:ea typeface="Calibri"/>
                <a:cs typeface="Calibri"/>
                <a:sym typeface="Calibri"/>
              </a:rPr>
              <a:t>NXP</a:t>
            </a:r>
            <a:endParaRPr b="0" i="0" sz="1400" u="none" cap="none" strike="noStrike">
              <a:solidFill>
                <a:srgbClr val="000000"/>
              </a:solidFill>
              <a:latin typeface="Arial"/>
              <a:ea typeface="Arial"/>
              <a:cs typeface="Arial"/>
              <a:sym typeface="Arial"/>
            </a:endParaRPr>
          </a:p>
        </p:txBody>
      </p:sp>
      <p:sp>
        <p:nvSpPr>
          <p:cNvPr id="648" name="Google Shape;648;p17"/>
          <p:cNvSpPr txBox="1"/>
          <p:nvPr/>
        </p:nvSpPr>
        <p:spPr>
          <a:xfrm>
            <a:off x="1372341" y="2595185"/>
            <a:ext cx="1498600" cy="465506"/>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lnSpc>
                <a:spcPct val="90000"/>
              </a:lnSpc>
              <a:spcBef>
                <a:spcPts val="0"/>
              </a:spcBef>
              <a:spcAft>
                <a:spcPts val="0"/>
              </a:spcAft>
              <a:buClr>
                <a:schemeClr val="dk1"/>
              </a:buClr>
              <a:buSzPct val="100000"/>
              <a:buFont typeface="Arial"/>
              <a:buNone/>
            </a:pPr>
            <a:r>
              <a:rPr b="1" i="0" lang="en-US" sz="3200" u="none" cap="none" strike="noStrike">
                <a:solidFill>
                  <a:schemeClr val="dk1"/>
                </a:solidFill>
                <a:latin typeface="Calibri"/>
                <a:ea typeface="Calibri"/>
                <a:cs typeface="Calibri"/>
                <a:sym typeface="Calibri"/>
              </a:rPr>
              <a:t>DDC-I</a:t>
            </a:r>
            <a:endParaRPr b="0" i="0" sz="1400" u="none" cap="none" strike="noStrike">
              <a:solidFill>
                <a:srgbClr val="000000"/>
              </a:solidFill>
              <a:latin typeface="Arial"/>
              <a:ea typeface="Arial"/>
              <a:cs typeface="Arial"/>
              <a:sym typeface="Arial"/>
            </a:endParaRPr>
          </a:p>
        </p:txBody>
      </p:sp>
      <p:sp>
        <p:nvSpPr>
          <p:cNvPr id="649" name="Google Shape;649;p17"/>
          <p:cNvSpPr txBox="1"/>
          <p:nvPr/>
        </p:nvSpPr>
        <p:spPr>
          <a:xfrm>
            <a:off x="8242301" y="1727200"/>
            <a:ext cx="2397902" cy="5625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RTCA DO-178C</a:t>
            </a:r>
            <a:endParaRPr b="0" i="0" sz="1400" u="none" cap="none" strike="noStrike">
              <a:solidFill>
                <a:srgbClr val="000000"/>
              </a:solidFill>
              <a:latin typeface="Arial"/>
              <a:ea typeface="Arial"/>
              <a:cs typeface="Arial"/>
              <a:sym typeface="Arial"/>
            </a:endParaRPr>
          </a:p>
        </p:txBody>
      </p:sp>
      <p:sp>
        <p:nvSpPr>
          <p:cNvPr id="650" name="Google Shape;650;p17"/>
          <p:cNvSpPr txBox="1"/>
          <p:nvPr/>
        </p:nvSpPr>
        <p:spPr>
          <a:xfrm>
            <a:off x="8267700" y="4183640"/>
            <a:ext cx="2291021" cy="528055"/>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RTCA DO-254</a:t>
            </a:r>
            <a:endParaRPr b="0" i="0" sz="1400" u="none" cap="none" strike="noStrike">
              <a:solidFill>
                <a:srgbClr val="000000"/>
              </a:solidFill>
              <a:latin typeface="Arial"/>
              <a:ea typeface="Arial"/>
              <a:cs typeface="Arial"/>
              <a:sym typeface="Arial"/>
            </a:endParaRPr>
          </a:p>
        </p:txBody>
      </p:sp>
      <p:sp>
        <p:nvSpPr>
          <p:cNvPr id="651" name="Google Shape;651;p17"/>
          <p:cNvSpPr txBox="1"/>
          <p:nvPr/>
        </p:nvSpPr>
        <p:spPr>
          <a:xfrm>
            <a:off x="8242301" y="2556729"/>
            <a:ext cx="2397902" cy="50393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RTCA DO-178C</a:t>
            </a:r>
            <a:endParaRPr b="0" i="0" sz="1400" u="none" cap="none" strike="noStrike">
              <a:solidFill>
                <a:srgbClr val="000000"/>
              </a:solidFill>
              <a:latin typeface="Arial"/>
              <a:ea typeface="Arial"/>
              <a:cs typeface="Arial"/>
              <a:sym typeface="Arial"/>
            </a:endParaRPr>
          </a:p>
        </p:txBody>
      </p:sp>
      <p:cxnSp>
        <p:nvCxnSpPr>
          <p:cNvPr id="652" name="Google Shape;652;p17"/>
          <p:cNvCxnSpPr/>
          <p:nvPr/>
        </p:nvCxnSpPr>
        <p:spPr>
          <a:xfrm>
            <a:off x="499158" y="5444247"/>
            <a:ext cx="10944834" cy="0"/>
          </a:xfrm>
          <a:prstGeom prst="straightConnector1">
            <a:avLst/>
          </a:prstGeom>
          <a:noFill/>
          <a:ln cap="flat" cmpd="sng" w="76200">
            <a:solidFill>
              <a:schemeClr val="dk1"/>
            </a:solidFill>
            <a:prstDash val="solid"/>
            <a:miter lim="800000"/>
            <a:headEnd len="sm" w="sm" type="none"/>
            <a:tailEnd len="sm" w="sm" type="none"/>
          </a:ln>
        </p:spPr>
      </p:cxnSp>
      <p:sp>
        <p:nvSpPr>
          <p:cNvPr id="653" name="Google Shape;653;p17"/>
          <p:cNvSpPr txBox="1"/>
          <p:nvPr/>
        </p:nvSpPr>
        <p:spPr>
          <a:xfrm>
            <a:off x="1409700" y="1738852"/>
            <a:ext cx="1498600" cy="56563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51A2"/>
              </a:buClr>
              <a:buSzPts val="3200"/>
              <a:buFont typeface="Arial"/>
              <a:buNone/>
            </a:pPr>
            <a:r>
              <a:rPr b="1" i="0" lang="en-US" sz="3200" u="none" cap="none" strike="noStrike">
                <a:solidFill>
                  <a:srgbClr val="0051A2"/>
                </a:solidFill>
                <a:latin typeface="Calibri"/>
                <a:ea typeface="Calibri"/>
                <a:cs typeface="Calibri"/>
                <a:sym typeface="Calibri"/>
              </a:rPr>
              <a:t>RTI</a:t>
            </a:r>
            <a:endParaRPr b="0" i="0" sz="1400" u="none" cap="none" strike="noStrike">
              <a:solidFill>
                <a:srgbClr val="000000"/>
              </a:solidFill>
              <a:latin typeface="Arial"/>
              <a:ea typeface="Arial"/>
              <a:cs typeface="Arial"/>
              <a:sym typeface="Arial"/>
            </a:endParaRPr>
          </a:p>
        </p:txBody>
      </p:sp>
      <p:sp>
        <p:nvSpPr>
          <p:cNvPr id="654" name="Google Shape;654;p17"/>
          <p:cNvSpPr/>
          <p:nvPr/>
        </p:nvSpPr>
        <p:spPr>
          <a:xfrm>
            <a:off x="2905589" y="3239223"/>
            <a:ext cx="5029200" cy="731520"/>
          </a:xfrm>
          <a:prstGeom prst="roundRect">
            <a:avLst>
              <a:gd fmla="val 16667" name="adj"/>
            </a:avLst>
          </a:prstGeom>
          <a:solidFill>
            <a:srgbClr val="3F3F3F"/>
          </a:solidFill>
          <a:ln cap="flat" cmpd="sng" w="1270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Calibri"/>
                <a:ea typeface="Calibri"/>
                <a:cs typeface="Calibri"/>
                <a:sym typeface="Calibri"/>
              </a:rPr>
              <a:t>68PPC2-2 3U VPX SBC </a:t>
            </a:r>
            <a:endParaRPr b="0" i="0" sz="3200" u="none" cap="none" strike="noStrike">
              <a:solidFill>
                <a:schemeClr val="lt1"/>
              </a:solidFill>
              <a:latin typeface="Calibri"/>
              <a:ea typeface="Calibri"/>
              <a:cs typeface="Calibri"/>
              <a:sym typeface="Calibri"/>
            </a:endParaRPr>
          </a:p>
        </p:txBody>
      </p:sp>
      <p:sp>
        <p:nvSpPr>
          <p:cNvPr id="655" name="Google Shape;655;p17"/>
          <p:cNvSpPr txBox="1"/>
          <p:nvPr/>
        </p:nvSpPr>
        <p:spPr>
          <a:xfrm>
            <a:off x="1372341" y="3336868"/>
            <a:ext cx="1533250" cy="551562"/>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None/>
            </a:pPr>
            <a:r>
              <a:rPr b="1" i="0" lang="en-US" sz="3200" u="none" cap="none" strike="noStrike">
                <a:solidFill>
                  <a:schemeClr val="dk1"/>
                </a:solidFill>
                <a:latin typeface="Calibri"/>
                <a:ea typeface="Calibri"/>
                <a:cs typeface="Calibri"/>
                <a:sym typeface="Calibri"/>
              </a:rPr>
              <a:t>NAII</a:t>
            </a:r>
            <a:r>
              <a:rPr b="1" i="0" lang="en-US" sz="23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56" name="Google Shape;656;p17"/>
          <p:cNvSpPr txBox="1"/>
          <p:nvPr/>
        </p:nvSpPr>
        <p:spPr>
          <a:xfrm>
            <a:off x="8242302" y="3358432"/>
            <a:ext cx="2227522" cy="57278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RTCA DO-254</a:t>
            </a:r>
            <a:endParaRPr b="0" i="0" sz="1400" u="none" cap="none" strike="noStrike">
              <a:solidFill>
                <a:srgbClr val="000000"/>
              </a:solidFill>
              <a:latin typeface="Arial"/>
              <a:ea typeface="Arial"/>
              <a:cs typeface="Arial"/>
              <a:sym typeface="Arial"/>
            </a:endParaRPr>
          </a:p>
        </p:txBody>
      </p:sp>
      <p:sp>
        <p:nvSpPr>
          <p:cNvPr id="657" name="Google Shape;657;p17"/>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8"/>
          <p:cNvSpPr/>
          <p:nvPr/>
        </p:nvSpPr>
        <p:spPr>
          <a:xfrm>
            <a:off x="4845933" y="5904675"/>
            <a:ext cx="403816" cy="213688"/>
          </a:xfrm>
          <a:prstGeom prst="rect">
            <a:avLst/>
          </a:prstGeom>
          <a:solidFill>
            <a:srgbClr val="000000">
              <a:alpha val="10196"/>
            </a:srgbClr>
          </a:solidFill>
          <a:ln cap="flat" cmpd="sng" w="9525">
            <a:solidFill>
              <a:srgbClr val="000000">
                <a:alpha val="70980"/>
              </a:srgbClr>
            </a:solidFill>
            <a:prstDash val="solid"/>
            <a:miter lim="800000"/>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64" name="Google Shape;664;p18"/>
          <p:cNvSpPr/>
          <p:nvPr/>
        </p:nvSpPr>
        <p:spPr>
          <a:xfrm>
            <a:off x="4216608" y="5898502"/>
            <a:ext cx="533955" cy="219863"/>
          </a:xfrm>
          <a:prstGeom prst="rect">
            <a:avLst/>
          </a:prstGeom>
          <a:solidFill>
            <a:srgbClr val="000000">
              <a:alpha val="10196"/>
            </a:srgbClr>
          </a:solidFill>
          <a:ln cap="flat" cmpd="sng" w="9525">
            <a:solidFill>
              <a:srgbClr val="000000">
                <a:alpha val="70980"/>
              </a:srgbClr>
            </a:solidFill>
            <a:prstDash val="solid"/>
            <a:miter lim="800000"/>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665" name="Google Shape;665;p18"/>
          <p:cNvSpPr/>
          <p:nvPr/>
        </p:nvSpPr>
        <p:spPr>
          <a:xfrm>
            <a:off x="3813267" y="4981149"/>
            <a:ext cx="5651500" cy="529167"/>
          </a:xfrm>
          <a:custGeom>
            <a:rect b="b" l="l" r="r" t="t"/>
            <a:pathLst>
              <a:path extrusionOk="0" h="1237" w="13299">
                <a:moveTo>
                  <a:pt x="13060" y="1237"/>
                </a:moveTo>
                <a:lnTo>
                  <a:pt x="13061" y="1237"/>
                </a:lnTo>
                <a:cubicBezTo>
                  <a:pt x="13103" y="1237"/>
                  <a:pt x="13142" y="1227"/>
                  <a:pt x="13179" y="1205"/>
                </a:cubicBezTo>
                <a:cubicBezTo>
                  <a:pt x="13218" y="1183"/>
                  <a:pt x="13244" y="1157"/>
                  <a:pt x="13267" y="1118"/>
                </a:cubicBezTo>
                <a:cubicBezTo>
                  <a:pt x="13289" y="1080"/>
                  <a:pt x="13299" y="1042"/>
                  <a:pt x="13299" y="998"/>
                </a:cubicBezTo>
                <a:lnTo>
                  <a:pt x="13299" y="240"/>
                </a:lnTo>
                <a:cubicBezTo>
                  <a:pt x="13299" y="196"/>
                  <a:pt x="13289" y="157"/>
                  <a:pt x="13267" y="119"/>
                </a:cubicBezTo>
                <a:cubicBezTo>
                  <a:pt x="13244" y="81"/>
                  <a:pt x="13218" y="55"/>
                  <a:pt x="13179" y="32"/>
                </a:cubicBezTo>
                <a:cubicBezTo>
                  <a:pt x="13142" y="9"/>
                  <a:pt x="13103" y="0"/>
                  <a:pt x="13061" y="0"/>
                </a:cubicBezTo>
                <a:lnTo>
                  <a:pt x="239" y="0"/>
                </a:lnTo>
                <a:cubicBezTo>
                  <a:pt x="195" y="0"/>
                  <a:pt x="159" y="9"/>
                  <a:pt x="119" y="32"/>
                </a:cubicBezTo>
                <a:cubicBezTo>
                  <a:pt x="81" y="55"/>
                  <a:pt x="55" y="81"/>
                  <a:pt x="32" y="119"/>
                </a:cubicBezTo>
                <a:cubicBezTo>
                  <a:pt x="9" y="157"/>
                  <a:pt x="0" y="196"/>
                  <a:pt x="0" y="240"/>
                </a:cubicBezTo>
                <a:lnTo>
                  <a:pt x="0" y="998"/>
                </a:lnTo>
                <a:cubicBezTo>
                  <a:pt x="0" y="1042"/>
                  <a:pt x="9" y="1080"/>
                  <a:pt x="32" y="1118"/>
                </a:cubicBezTo>
                <a:cubicBezTo>
                  <a:pt x="55" y="1157"/>
                  <a:pt x="81" y="1183"/>
                  <a:pt x="119" y="1205"/>
                </a:cubicBezTo>
                <a:cubicBezTo>
                  <a:pt x="159" y="1227"/>
                  <a:pt x="195" y="1237"/>
                  <a:pt x="239" y="1237"/>
                </a:cubicBezTo>
                <a:lnTo>
                  <a:pt x="13060" y="1237"/>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6" name="Google Shape;666;p18"/>
          <p:cNvSpPr/>
          <p:nvPr/>
        </p:nvSpPr>
        <p:spPr>
          <a:xfrm>
            <a:off x="4308304" y="2615281"/>
            <a:ext cx="3640667" cy="1073151"/>
          </a:xfrm>
          <a:custGeom>
            <a:rect b="b" l="l" r="r" t="t"/>
            <a:pathLst>
              <a:path extrusionOk="0" h="2519" w="8564">
                <a:moveTo>
                  <a:pt x="8323" y="2519"/>
                </a:moveTo>
                <a:lnTo>
                  <a:pt x="8324" y="2519"/>
                </a:lnTo>
                <a:cubicBezTo>
                  <a:pt x="8368" y="2519"/>
                  <a:pt x="8405" y="2509"/>
                  <a:pt x="8443" y="2488"/>
                </a:cubicBezTo>
                <a:cubicBezTo>
                  <a:pt x="8481" y="2465"/>
                  <a:pt x="8509" y="2438"/>
                  <a:pt x="8532" y="2400"/>
                </a:cubicBezTo>
                <a:cubicBezTo>
                  <a:pt x="8553" y="2361"/>
                  <a:pt x="8564" y="2324"/>
                  <a:pt x="8564" y="2280"/>
                </a:cubicBezTo>
                <a:lnTo>
                  <a:pt x="8564" y="240"/>
                </a:lnTo>
                <a:cubicBezTo>
                  <a:pt x="8564" y="196"/>
                  <a:pt x="8553" y="159"/>
                  <a:pt x="8532" y="120"/>
                </a:cubicBezTo>
                <a:cubicBezTo>
                  <a:pt x="8509" y="82"/>
                  <a:pt x="8481" y="55"/>
                  <a:pt x="8443" y="32"/>
                </a:cubicBezTo>
                <a:cubicBezTo>
                  <a:pt x="8405" y="9"/>
                  <a:pt x="8368" y="0"/>
                  <a:pt x="8324" y="0"/>
                </a:cubicBezTo>
                <a:lnTo>
                  <a:pt x="240" y="0"/>
                </a:lnTo>
                <a:cubicBezTo>
                  <a:pt x="196" y="0"/>
                  <a:pt x="159" y="9"/>
                  <a:pt x="120" y="32"/>
                </a:cubicBezTo>
                <a:cubicBezTo>
                  <a:pt x="82" y="55"/>
                  <a:pt x="55" y="82"/>
                  <a:pt x="32" y="120"/>
                </a:cubicBezTo>
                <a:cubicBezTo>
                  <a:pt x="10" y="159"/>
                  <a:pt x="0" y="196"/>
                  <a:pt x="0" y="240"/>
                </a:cubicBezTo>
                <a:lnTo>
                  <a:pt x="0" y="2280"/>
                </a:lnTo>
                <a:cubicBezTo>
                  <a:pt x="0" y="2324"/>
                  <a:pt x="10" y="2361"/>
                  <a:pt x="32" y="2400"/>
                </a:cubicBezTo>
                <a:cubicBezTo>
                  <a:pt x="55" y="2438"/>
                  <a:pt x="82" y="2465"/>
                  <a:pt x="120" y="2488"/>
                </a:cubicBezTo>
                <a:cubicBezTo>
                  <a:pt x="159" y="2509"/>
                  <a:pt x="196" y="2519"/>
                  <a:pt x="240" y="2519"/>
                </a:cubicBezTo>
                <a:lnTo>
                  <a:pt x="8323" y="2519"/>
                </a:lnTo>
                <a:close/>
              </a:path>
            </a:pathLst>
          </a:custGeom>
          <a:solidFill>
            <a:srgbClr val="BFB1C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7" name="Google Shape;667;p18"/>
          <p:cNvSpPr/>
          <p:nvPr/>
        </p:nvSpPr>
        <p:spPr>
          <a:xfrm>
            <a:off x="5159201" y="2668198"/>
            <a:ext cx="1968488"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Platform Specific Services Segment</a:t>
            </a:r>
            <a:endParaRPr b="0" i="0" sz="2400" u="none" cap="none" strike="noStrike">
              <a:solidFill>
                <a:srgbClr val="000000"/>
              </a:solidFill>
              <a:latin typeface="Arial"/>
              <a:ea typeface="Arial"/>
              <a:cs typeface="Arial"/>
              <a:sym typeface="Arial"/>
            </a:endParaRPr>
          </a:p>
        </p:txBody>
      </p:sp>
      <p:sp>
        <p:nvSpPr>
          <p:cNvPr id="668" name="Google Shape;668;p18"/>
          <p:cNvSpPr/>
          <p:nvPr/>
        </p:nvSpPr>
        <p:spPr>
          <a:xfrm>
            <a:off x="6198488" y="3100990"/>
            <a:ext cx="418384"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Monitoring</a:t>
            </a:r>
            <a:endParaRPr b="0" i="0" sz="2400" u="none" cap="none" strike="noStrike">
              <a:solidFill>
                <a:srgbClr val="000000"/>
              </a:solidFill>
              <a:latin typeface="Arial"/>
              <a:ea typeface="Arial"/>
              <a:cs typeface="Arial"/>
              <a:sym typeface="Arial"/>
            </a:endParaRPr>
          </a:p>
        </p:txBody>
      </p:sp>
      <p:sp>
        <p:nvSpPr>
          <p:cNvPr id="669" name="Google Shape;669;p18"/>
          <p:cNvSpPr/>
          <p:nvPr/>
        </p:nvSpPr>
        <p:spPr>
          <a:xfrm>
            <a:off x="5332423" y="2879865"/>
            <a:ext cx="1251946" cy="123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Platform Common Services</a:t>
            </a:r>
            <a:endParaRPr b="0" i="0" sz="2400" u="none" cap="none" strike="noStrike">
              <a:solidFill>
                <a:srgbClr val="000000"/>
              </a:solidFill>
              <a:latin typeface="Arial"/>
              <a:ea typeface="Arial"/>
              <a:cs typeface="Arial"/>
              <a:sym typeface="Arial"/>
            </a:endParaRPr>
          </a:p>
        </p:txBody>
      </p:sp>
      <p:sp>
        <p:nvSpPr>
          <p:cNvPr id="670" name="Google Shape;670;p18"/>
          <p:cNvSpPr/>
          <p:nvPr/>
        </p:nvSpPr>
        <p:spPr>
          <a:xfrm>
            <a:off x="5402563" y="3099998"/>
            <a:ext cx="82234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System Level Health</a:t>
            </a:r>
            <a:endParaRPr b="0" i="0" sz="2400" u="none" cap="none" strike="noStrike">
              <a:solidFill>
                <a:srgbClr val="000000"/>
              </a:solidFill>
              <a:latin typeface="Arial"/>
              <a:ea typeface="Arial"/>
              <a:cs typeface="Arial"/>
              <a:sym typeface="Arial"/>
            </a:endParaRPr>
          </a:p>
        </p:txBody>
      </p:sp>
      <p:sp>
        <p:nvSpPr>
          <p:cNvPr id="671" name="Google Shape;671;p18"/>
          <p:cNvSpPr/>
          <p:nvPr/>
        </p:nvSpPr>
        <p:spPr>
          <a:xfrm>
            <a:off x="4308304" y="2615281"/>
            <a:ext cx="3640667" cy="1073151"/>
          </a:xfrm>
          <a:custGeom>
            <a:rect b="b" l="l" r="r" t="t"/>
            <a:pathLst>
              <a:path extrusionOk="0" h="2519" w="8564">
                <a:moveTo>
                  <a:pt x="8323" y="2519"/>
                </a:moveTo>
                <a:lnTo>
                  <a:pt x="8324" y="2519"/>
                </a:lnTo>
                <a:cubicBezTo>
                  <a:pt x="8368" y="2519"/>
                  <a:pt x="8405" y="2509"/>
                  <a:pt x="8443" y="2488"/>
                </a:cubicBezTo>
                <a:cubicBezTo>
                  <a:pt x="8481" y="2465"/>
                  <a:pt x="8509" y="2438"/>
                  <a:pt x="8532" y="2400"/>
                </a:cubicBezTo>
                <a:cubicBezTo>
                  <a:pt x="8553" y="2361"/>
                  <a:pt x="8564" y="2324"/>
                  <a:pt x="8564" y="2280"/>
                </a:cubicBezTo>
                <a:lnTo>
                  <a:pt x="8564" y="240"/>
                </a:lnTo>
                <a:cubicBezTo>
                  <a:pt x="8564" y="196"/>
                  <a:pt x="8553" y="159"/>
                  <a:pt x="8532" y="120"/>
                </a:cubicBezTo>
                <a:cubicBezTo>
                  <a:pt x="8509" y="82"/>
                  <a:pt x="8481" y="55"/>
                  <a:pt x="8443" y="32"/>
                </a:cubicBezTo>
                <a:cubicBezTo>
                  <a:pt x="8405" y="9"/>
                  <a:pt x="8368" y="0"/>
                  <a:pt x="8324" y="0"/>
                </a:cubicBezTo>
                <a:lnTo>
                  <a:pt x="240" y="0"/>
                </a:lnTo>
                <a:cubicBezTo>
                  <a:pt x="196" y="0"/>
                  <a:pt x="159" y="9"/>
                  <a:pt x="120" y="32"/>
                </a:cubicBezTo>
                <a:cubicBezTo>
                  <a:pt x="82" y="55"/>
                  <a:pt x="55" y="82"/>
                  <a:pt x="32" y="120"/>
                </a:cubicBezTo>
                <a:cubicBezTo>
                  <a:pt x="10" y="159"/>
                  <a:pt x="0" y="196"/>
                  <a:pt x="0" y="240"/>
                </a:cubicBezTo>
                <a:lnTo>
                  <a:pt x="0" y="2280"/>
                </a:lnTo>
                <a:cubicBezTo>
                  <a:pt x="0" y="2324"/>
                  <a:pt x="10" y="2361"/>
                  <a:pt x="32" y="2400"/>
                </a:cubicBezTo>
                <a:cubicBezTo>
                  <a:pt x="55" y="2438"/>
                  <a:pt x="82" y="2465"/>
                  <a:pt x="120" y="2488"/>
                </a:cubicBezTo>
                <a:cubicBezTo>
                  <a:pt x="159" y="2509"/>
                  <a:pt x="196" y="2519"/>
                  <a:pt x="240" y="2519"/>
                </a:cubicBezTo>
                <a:lnTo>
                  <a:pt x="8323" y="2519"/>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2" name="Google Shape;672;p18"/>
          <p:cNvSpPr/>
          <p:nvPr/>
        </p:nvSpPr>
        <p:spPr>
          <a:xfrm>
            <a:off x="3020655" y="1171712"/>
            <a:ext cx="6496767" cy="4421717"/>
          </a:xfrm>
          <a:custGeom>
            <a:rect b="b" l="l" r="r" t="t"/>
            <a:pathLst>
              <a:path extrusionOk="0" h="10369" w="15086">
                <a:moveTo>
                  <a:pt x="14848" y="10369"/>
                </a:moveTo>
                <a:cubicBezTo>
                  <a:pt x="14892" y="10369"/>
                  <a:pt x="14930" y="10361"/>
                  <a:pt x="14967" y="10337"/>
                </a:cubicBezTo>
                <a:cubicBezTo>
                  <a:pt x="15006" y="10315"/>
                  <a:pt x="15032" y="10289"/>
                  <a:pt x="15055" y="10250"/>
                </a:cubicBezTo>
                <a:cubicBezTo>
                  <a:pt x="15078" y="10211"/>
                  <a:pt x="15086" y="10174"/>
                  <a:pt x="15086" y="10130"/>
                </a:cubicBezTo>
                <a:lnTo>
                  <a:pt x="15086" y="241"/>
                </a:lnTo>
                <a:cubicBezTo>
                  <a:pt x="15086" y="196"/>
                  <a:pt x="15078" y="159"/>
                  <a:pt x="15055" y="120"/>
                </a:cubicBezTo>
                <a:cubicBezTo>
                  <a:pt x="15032" y="83"/>
                  <a:pt x="15006" y="55"/>
                  <a:pt x="14967" y="32"/>
                </a:cubicBezTo>
                <a:cubicBezTo>
                  <a:pt x="14930" y="11"/>
                  <a:pt x="14892" y="0"/>
                  <a:pt x="14848" y="0"/>
                </a:cubicBezTo>
                <a:lnTo>
                  <a:pt x="239" y="0"/>
                </a:lnTo>
                <a:cubicBezTo>
                  <a:pt x="195" y="0"/>
                  <a:pt x="158" y="11"/>
                  <a:pt x="119" y="32"/>
                </a:cubicBezTo>
                <a:cubicBezTo>
                  <a:pt x="82" y="55"/>
                  <a:pt x="54" y="83"/>
                  <a:pt x="32" y="120"/>
                </a:cubicBezTo>
                <a:cubicBezTo>
                  <a:pt x="10" y="159"/>
                  <a:pt x="0" y="196"/>
                  <a:pt x="0" y="241"/>
                </a:cubicBezTo>
                <a:lnTo>
                  <a:pt x="0" y="10130"/>
                </a:lnTo>
                <a:cubicBezTo>
                  <a:pt x="0" y="10174"/>
                  <a:pt x="10" y="10211"/>
                  <a:pt x="32" y="10250"/>
                </a:cubicBezTo>
                <a:cubicBezTo>
                  <a:pt x="54" y="10289"/>
                  <a:pt x="82" y="10315"/>
                  <a:pt x="119" y="10337"/>
                </a:cubicBezTo>
                <a:cubicBezTo>
                  <a:pt x="158" y="10361"/>
                  <a:pt x="195" y="10369"/>
                  <a:pt x="239" y="10369"/>
                </a:cubicBezTo>
                <a:lnTo>
                  <a:pt x="14848" y="10369"/>
                </a:lnTo>
                <a:close/>
              </a:path>
            </a:pathLst>
          </a:custGeom>
          <a:noFill/>
          <a:ln cap="rnd" cmpd="sng" w="12700">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cxnSp>
        <p:nvCxnSpPr>
          <p:cNvPr id="673" name="Google Shape;673;p18"/>
          <p:cNvCxnSpPr/>
          <p:nvPr/>
        </p:nvCxnSpPr>
        <p:spPr>
          <a:xfrm flipH="1">
            <a:off x="4148115" y="2032077"/>
            <a:ext cx="10933" cy="2197217"/>
          </a:xfrm>
          <a:prstGeom prst="straightConnector1">
            <a:avLst/>
          </a:prstGeom>
          <a:noFill/>
          <a:ln cap="flat" cmpd="sng" w="22225">
            <a:solidFill>
              <a:srgbClr val="003399"/>
            </a:solidFill>
            <a:prstDash val="dash"/>
            <a:miter lim="800000"/>
            <a:headEnd len="sm" w="sm" type="none"/>
            <a:tailEnd len="sm" w="sm" type="none"/>
          </a:ln>
        </p:spPr>
      </p:cxnSp>
      <p:cxnSp>
        <p:nvCxnSpPr>
          <p:cNvPr id="674" name="Google Shape;674;p18"/>
          <p:cNvCxnSpPr/>
          <p:nvPr/>
        </p:nvCxnSpPr>
        <p:spPr>
          <a:xfrm>
            <a:off x="4132881" y="4229292"/>
            <a:ext cx="216960" cy="0"/>
          </a:xfrm>
          <a:prstGeom prst="straightConnector1">
            <a:avLst/>
          </a:prstGeom>
          <a:noFill/>
          <a:ln cap="flat" cmpd="sng" w="22225">
            <a:solidFill>
              <a:srgbClr val="003399"/>
            </a:solidFill>
            <a:prstDash val="dash"/>
            <a:miter lim="800000"/>
            <a:headEnd len="sm" w="sm" type="none"/>
            <a:tailEnd len="med" w="med" type="triangle"/>
          </a:ln>
        </p:spPr>
      </p:cxnSp>
      <p:cxnSp>
        <p:nvCxnSpPr>
          <p:cNvPr id="675" name="Google Shape;675;p18"/>
          <p:cNvCxnSpPr/>
          <p:nvPr/>
        </p:nvCxnSpPr>
        <p:spPr>
          <a:xfrm flipH="1" rot="10800000">
            <a:off x="4147144" y="2012034"/>
            <a:ext cx="145549" cy="4505"/>
          </a:xfrm>
          <a:prstGeom prst="straightConnector1">
            <a:avLst/>
          </a:prstGeom>
          <a:noFill/>
          <a:ln cap="flat" cmpd="sng" w="22225">
            <a:solidFill>
              <a:srgbClr val="003399"/>
            </a:solidFill>
            <a:prstDash val="dash"/>
            <a:miter lim="800000"/>
            <a:headEnd len="sm" w="sm" type="none"/>
            <a:tailEnd len="med" w="med" type="triangle"/>
          </a:ln>
        </p:spPr>
      </p:cxnSp>
      <p:cxnSp>
        <p:nvCxnSpPr>
          <p:cNvPr id="676" name="Google Shape;676;p18"/>
          <p:cNvCxnSpPr/>
          <p:nvPr/>
        </p:nvCxnSpPr>
        <p:spPr>
          <a:xfrm rot="10800000">
            <a:off x="3961171" y="2384563"/>
            <a:ext cx="4411133" cy="0"/>
          </a:xfrm>
          <a:prstGeom prst="straightConnector1">
            <a:avLst/>
          </a:prstGeom>
          <a:noFill/>
          <a:ln cap="rnd" cmpd="sng" w="25400">
            <a:solidFill>
              <a:srgbClr val="00EE00"/>
            </a:solidFill>
            <a:prstDash val="solid"/>
            <a:round/>
            <a:headEnd len="sm" w="sm" type="none"/>
            <a:tailEnd len="sm" w="sm" type="none"/>
          </a:ln>
        </p:spPr>
      </p:cxnSp>
      <p:cxnSp>
        <p:nvCxnSpPr>
          <p:cNvPr id="677" name="Google Shape;677;p18"/>
          <p:cNvCxnSpPr/>
          <p:nvPr/>
        </p:nvCxnSpPr>
        <p:spPr>
          <a:xfrm flipH="1">
            <a:off x="3954819" y="4453585"/>
            <a:ext cx="368300" cy="16415"/>
          </a:xfrm>
          <a:prstGeom prst="straightConnector1">
            <a:avLst/>
          </a:prstGeom>
          <a:noFill/>
          <a:ln cap="rnd" cmpd="sng" w="25400">
            <a:solidFill>
              <a:srgbClr val="00EE00"/>
            </a:solidFill>
            <a:prstDash val="solid"/>
            <a:round/>
            <a:headEnd len="sm" w="sm" type="none"/>
            <a:tailEnd len="sm" w="sm" type="none"/>
          </a:ln>
        </p:spPr>
      </p:cxnSp>
      <p:cxnSp>
        <p:nvCxnSpPr>
          <p:cNvPr id="678" name="Google Shape;678;p18"/>
          <p:cNvCxnSpPr/>
          <p:nvPr/>
        </p:nvCxnSpPr>
        <p:spPr>
          <a:xfrm rot="10800000">
            <a:off x="3954819" y="3108463"/>
            <a:ext cx="368300" cy="0"/>
          </a:xfrm>
          <a:prstGeom prst="straightConnector1">
            <a:avLst/>
          </a:prstGeom>
          <a:noFill/>
          <a:ln cap="rnd" cmpd="sng" w="25400">
            <a:solidFill>
              <a:srgbClr val="00EE00"/>
            </a:solidFill>
            <a:prstDash val="solid"/>
            <a:round/>
            <a:headEnd len="sm" w="sm" type="none"/>
            <a:tailEnd len="sm" w="sm" type="none"/>
          </a:ln>
        </p:spPr>
      </p:cxnSp>
      <p:cxnSp>
        <p:nvCxnSpPr>
          <p:cNvPr id="679" name="Google Shape;679;p18"/>
          <p:cNvCxnSpPr/>
          <p:nvPr/>
        </p:nvCxnSpPr>
        <p:spPr>
          <a:xfrm flipH="1">
            <a:off x="7940503" y="3180432"/>
            <a:ext cx="355600" cy="4233"/>
          </a:xfrm>
          <a:prstGeom prst="straightConnector1">
            <a:avLst/>
          </a:prstGeom>
          <a:noFill/>
          <a:ln cap="rnd" cmpd="sng" w="25400">
            <a:solidFill>
              <a:srgbClr val="00EE00"/>
            </a:solidFill>
            <a:prstDash val="solid"/>
            <a:round/>
            <a:headEnd len="sm" w="sm" type="none"/>
            <a:tailEnd len="sm" w="sm" type="none"/>
          </a:ln>
        </p:spPr>
      </p:cxnSp>
      <p:sp>
        <p:nvSpPr>
          <p:cNvPr id="680" name="Google Shape;680;p18"/>
          <p:cNvSpPr/>
          <p:nvPr/>
        </p:nvSpPr>
        <p:spPr>
          <a:xfrm>
            <a:off x="5830187" y="1241564"/>
            <a:ext cx="1171346" cy="1846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FACE Boundary</a:t>
            </a:r>
            <a:endParaRPr b="0" i="0" sz="2400" u="none" cap="none" strike="noStrike">
              <a:solidFill>
                <a:srgbClr val="000000"/>
              </a:solidFill>
              <a:latin typeface="Arial"/>
              <a:ea typeface="Arial"/>
              <a:cs typeface="Arial"/>
              <a:sym typeface="Arial"/>
            </a:endParaRPr>
          </a:p>
        </p:txBody>
      </p:sp>
      <p:sp>
        <p:nvSpPr>
          <p:cNvPr id="681" name="Google Shape;681;p18"/>
          <p:cNvSpPr/>
          <p:nvPr/>
        </p:nvSpPr>
        <p:spPr>
          <a:xfrm>
            <a:off x="3194936" y="1377031"/>
            <a:ext cx="753533" cy="4152901"/>
          </a:xfrm>
          <a:custGeom>
            <a:rect b="b" l="l" r="r" t="t"/>
            <a:pathLst>
              <a:path extrusionOk="0" h="9743" w="1772">
                <a:moveTo>
                  <a:pt x="1533" y="9743"/>
                </a:moveTo>
                <a:lnTo>
                  <a:pt x="1534" y="9743"/>
                </a:lnTo>
                <a:cubicBezTo>
                  <a:pt x="1578" y="9743"/>
                  <a:pt x="1615" y="9732"/>
                  <a:pt x="1653" y="9711"/>
                </a:cubicBezTo>
                <a:cubicBezTo>
                  <a:pt x="1691" y="9689"/>
                  <a:pt x="1719" y="9662"/>
                  <a:pt x="1742" y="9623"/>
                </a:cubicBezTo>
                <a:cubicBezTo>
                  <a:pt x="1763" y="9585"/>
                  <a:pt x="1772" y="9547"/>
                  <a:pt x="1772" y="9503"/>
                </a:cubicBezTo>
                <a:lnTo>
                  <a:pt x="1772" y="240"/>
                </a:lnTo>
                <a:cubicBezTo>
                  <a:pt x="1772" y="196"/>
                  <a:pt x="1763" y="158"/>
                  <a:pt x="1742" y="120"/>
                </a:cubicBezTo>
                <a:cubicBezTo>
                  <a:pt x="1719" y="81"/>
                  <a:pt x="1691" y="54"/>
                  <a:pt x="1653" y="32"/>
                </a:cubicBezTo>
                <a:cubicBezTo>
                  <a:pt x="1615" y="9"/>
                  <a:pt x="1578" y="0"/>
                  <a:pt x="1534" y="0"/>
                </a:cubicBezTo>
                <a:lnTo>
                  <a:pt x="239" y="0"/>
                </a:lnTo>
                <a:cubicBezTo>
                  <a:pt x="195" y="0"/>
                  <a:pt x="156" y="9"/>
                  <a:pt x="119" y="32"/>
                </a:cubicBezTo>
                <a:cubicBezTo>
                  <a:pt x="81" y="54"/>
                  <a:pt x="54" y="81"/>
                  <a:pt x="32" y="120"/>
                </a:cubicBezTo>
                <a:cubicBezTo>
                  <a:pt x="9" y="158"/>
                  <a:pt x="0" y="196"/>
                  <a:pt x="0" y="240"/>
                </a:cubicBezTo>
                <a:lnTo>
                  <a:pt x="0" y="9503"/>
                </a:lnTo>
                <a:cubicBezTo>
                  <a:pt x="0" y="9547"/>
                  <a:pt x="9" y="9585"/>
                  <a:pt x="32" y="9623"/>
                </a:cubicBezTo>
                <a:cubicBezTo>
                  <a:pt x="54" y="9662"/>
                  <a:pt x="81" y="9689"/>
                  <a:pt x="119" y="9711"/>
                </a:cubicBezTo>
                <a:cubicBezTo>
                  <a:pt x="156" y="9732"/>
                  <a:pt x="195" y="9743"/>
                  <a:pt x="239" y="9743"/>
                </a:cubicBezTo>
                <a:lnTo>
                  <a:pt x="1533" y="9743"/>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2" name="Google Shape;682;p18"/>
          <p:cNvSpPr/>
          <p:nvPr/>
        </p:nvSpPr>
        <p:spPr>
          <a:xfrm>
            <a:off x="3317703" y="1455348"/>
            <a:ext cx="545021"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Operating</a:t>
            </a:r>
            <a:endParaRPr b="0" i="0" sz="2400" u="none" cap="none" strike="noStrike">
              <a:solidFill>
                <a:srgbClr val="000000"/>
              </a:solidFill>
              <a:latin typeface="Arial"/>
              <a:ea typeface="Arial"/>
              <a:cs typeface="Arial"/>
              <a:sym typeface="Arial"/>
            </a:endParaRPr>
          </a:p>
        </p:txBody>
      </p:sp>
      <p:sp>
        <p:nvSpPr>
          <p:cNvPr id="683" name="Google Shape;683;p18"/>
          <p:cNvSpPr/>
          <p:nvPr/>
        </p:nvSpPr>
        <p:spPr>
          <a:xfrm>
            <a:off x="3383321" y="1590814"/>
            <a:ext cx="410369"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System</a:t>
            </a:r>
            <a:endParaRPr b="0" i="0" sz="2400" u="none" cap="none" strike="noStrike">
              <a:solidFill>
                <a:srgbClr val="000000"/>
              </a:solidFill>
              <a:latin typeface="Arial"/>
              <a:ea typeface="Arial"/>
              <a:cs typeface="Arial"/>
              <a:sym typeface="Arial"/>
            </a:endParaRPr>
          </a:p>
        </p:txBody>
      </p:sp>
      <p:sp>
        <p:nvSpPr>
          <p:cNvPr id="684" name="Google Shape;684;p18"/>
          <p:cNvSpPr/>
          <p:nvPr/>
        </p:nvSpPr>
        <p:spPr>
          <a:xfrm>
            <a:off x="3347337" y="1730514"/>
            <a:ext cx="487313"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Segment</a:t>
            </a:r>
            <a:endParaRPr b="0" i="0" sz="2400" u="none" cap="none" strike="noStrike">
              <a:solidFill>
                <a:srgbClr val="000000"/>
              </a:solidFill>
              <a:latin typeface="Arial"/>
              <a:ea typeface="Arial"/>
              <a:cs typeface="Arial"/>
              <a:sym typeface="Arial"/>
            </a:endParaRPr>
          </a:p>
        </p:txBody>
      </p:sp>
      <p:sp>
        <p:nvSpPr>
          <p:cNvPr id="685" name="Google Shape;685;p18"/>
          <p:cNvSpPr/>
          <p:nvPr/>
        </p:nvSpPr>
        <p:spPr>
          <a:xfrm>
            <a:off x="3385436" y="4969015"/>
            <a:ext cx="558800" cy="556684"/>
          </a:xfrm>
          <a:prstGeom prst="rect">
            <a:avLst/>
          </a:prstGeom>
          <a:solidFill>
            <a:srgbClr val="F1EEF4"/>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cxnSp>
        <p:nvCxnSpPr>
          <p:cNvPr id="686" name="Google Shape;686;p18"/>
          <p:cNvCxnSpPr/>
          <p:nvPr/>
        </p:nvCxnSpPr>
        <p:spPr>
          <a:xfrm rot="10800000">
            <a:off x="6168853" y="3658796"/>
            <a:ext cx="0" cy="457200"/>
          </a:xfrm>
          <a:prstGeom prst="straightConnector1">
            <a:avLst/>
          </a:prstGeom>
          <a:noFill/>
          <a:ln cap="rnd" cmpd="sng" w="25400">
            <a:solidFill>
              <a:srgbClr val="00EE00"/>
            </a:solidFill>
            <a:prstDash val="solid"/>
            <a:round/>
            <a:headEnd len="sm" w="sm" type="none"/>
            <a:tailEnd len="sm" w="sm" type="none"/>
          </a:ln>
        </p:spPr>
      </p:cxnSp>
      <p:cxnSp>
        <p:nvCxnSpPr>
          <p:cNvPr id="687" name="Google Shape;687;p18"/>
          <p:cNvCxnSpPr/>
          <p:nvPr/>
        </p:nvCxnSpPr>
        <p:spPr>
          <a:xfrm rot="10800000">
            <a:off x="3965403" y="1787663"/>
            <a:ext cx="342900" cy="0"/>
          </a:xfrm>
          <a:prstGeom prst="straightConnector1">
            <a:avLst/>
          </a:prstGeom>
          <a:noFill/>
          <a:ln cap="rnd" cmpd="sng" w="25400">
            <a:solidFill>
              <a:srgbClr val="00EE00"/>
            </a:solidFill>
            <a:prstDash val="solid"/>
            <a:round/>
            <a:headEnd len="sm" w="sm" type="none"/>
            <a:tailEnd len="sm" w="sm" type="none"/>
          </a:ln>
        </p:spPr>
      </p:cxnSp>
      <p:cxnSp>
        <p:nvCxnSpPr>
          <p:cNvPr id="688" name="Google Shape;688;p18"/>
          <p:cNvCxnSpPr/>
          <p:nvPr/>
        </p:nvCxnSpPr>
        <p:spPr>
          <a:xfrm flipH="1">
            <a:off x="7955320" y="1777081"/>
            <a:ext cx="355600" cy="6351"/>
          </a:xfrm>
          <a:prstGeom prst="straightConnector1">
            <a:avLst/>
          </a:prstGeom>
          <a:noFill/>
          <a:ln cap="rnd" cmpd="sng" w="25400">
            <a:solidFill>
              <a:srgbClr val="00EE00"/>
            </a:solidFill>
            <a:prstDash val="solid"/>
            <a:round/>
            <a:headEnd len="sm" w="sm" type="none"/>
            <a:tailEnd len="sm" w="sm" type="none"/>
          </a:ln>
        </p:spPr>
      </p:cxnSp>
      <p:sp>
        <p:nvSpPr>
          <p:cNvPr id="689" name="Google Shape;689;p18"/>
          <p:cNvSpPr/>
          <p:nvPr/>
        </p:nvSpPr>
        <p:spPr>
          <a:xfrm>
            <a:off x="3995038" y="1664898"/>
            <a:ext cx="251884" cy="251884"/>
          </a:xfrm>
          <a:custGeom>
            <a:rect b="b" l="l" r="r" t="t"/>
            <a:pathLst>
              <a:path extrusionOk="0" h="591" w="589">
                <a:moveTo>
                  <a:pt x="0" y="296"/>
                </a:moveTo>
                <a:cubicBezTo>
                  <a:pt x="0" y="241"/>
                  <a:pt x="12" y="195"/>
                  <a:pt x="40" y="148"/>
                </a:cubicBezTo>
                <a:cubicBezTo>
                  <a:pt x="68" y="101"/>
                  <a:pt x="101" y="67"/>
                  <a:pt x="147" y="40"/>
                </a:cubicBezTo>
                <a:cubicBezTo>
                  <a:pt x="195" y="12"/>
                  <a:pt x="241" y="0"/>
                  <a:pt x="294" y="0"/>
                </a:cubicBezTo>
                <a:cubicBezTo>
                  <a:pt x="350" y="0"/>
                  <a:pt x="395" y="12"/>
                  <a:pt x="443" y="40"/>
                </a:cubicBezTo>
                <a:cubicBezTo>
                  <a:pt x="489" y="67"/>
                  <a:pt x="523" y="101"/>
                  <a:pt x="550" y="148"/>
                </a:cubicBezTo>
                <a:cubicBezTo>
                  <a:pt x="578" y="195"/>
                  <a:pt x="589" y="241"/>
                  <a:pt x="589" y="295"/>
                </a:cubicBezTo>
                <a:lnTo>
                  <a:pt x="589" y="296"/>
                </a:lnTo>
                <a:cubicBezTo>
                  <a:pt x="589" y="351"/>
                  <a:pt x="578" y="396"/>
                  <a:pt x="550" y="444"/>
                </a:cubicBezTo>
                <a:cubicBezTo>
                  <a:pt x="523" y="490"/>
                  <a:pt x="489" y="525"/>
                  <a:pt x="443" y="551"/>
                </a:cubicBezTo>
                <a:cubicBezTo>
                  <a:pt x="395" y="579"/>
                  <a:pt x="350" y="591"/>
                  <a:pt x="295" y="591"/>
                </a:cubicBezTo>
                <a:cubicBezTo>
                  <a:pt x="241" y="591"/>
                  <a:pt x="195" y="579"/>
                  <a:pt x="147" y="551"/>
                </a:cubicBezTo>
                <a:cubicBezTo>
                  <a:pt x="101" y="525"/>
                  <a:pt x="68" y="490"/>
                  <a:pt x="40" y="444"/>
                </a:cubicBezTo>
                <a:cubicBezTo>
                  <a:pt x="12" y="396"/>
                  <a:pt x="0" y="351"/>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0" name="Google Shape;690;p18"/>
          <p:cNvSpPr/>
          <p:nvPr/>
        </p:nvSpPr>
        <p:spPr>
          <a:xfrm>
            <a:off x="3995038" y="1664898"/>
            <a:ext cx="251884" cy="251884"/>
          </a:xfrm>
          <a:custGeom>
            <a:rect b="b" l="l" r="r" t="t"/>
            <a:pathLst>
              <a:path extrusionOk="0" h="591" w="589">
                <a:moveTo>
                  <a:pt x="0" y="296"/>
                </a:moveTo>
                <a:cubicBezTo>
                  <a:pt x="0" y="241"/>
                  <a:pt x="12" y="195"/>
                  <a:pt x="40" y="148"/>
                </a:cubicBezTo>
                <a:cubicBezTo>
                  <a:pt x="68" y="101"/>
                  <a:pt x="101" y="67"/>
                  <a:pt x="147" y="40"/>
                </a:cubicBezTo>
                <a:cubicBezTo>
                  <a:pt x="195" y="12"/>
                  <a:pt x="241" y="0"/>
                  <a:pt x="294" y="0"/>
                </a:cubicBezTo>
                <a:cubicBezTo>
                  <a:pt x="350" y="0"/>
                  <a:pt x="395" y="12"/>
                  <a:pt x="443" y="40"/>
                </a:cubicBezTo>
                <a:cubicBezTo>
                  <a:pt x="489" y="67"/>
                  <a:pt x="523" y="101"/>
                  <a:pt x="550" y="148"/>
                </a:cubicBezTo>
                <a:cubicBezTo>
                  <a:pt x="578" y="195"/>
                  <a:pt x="589" y="241"/>
                  <a:pt x="589" y="295"/>
                </a:cubicBezTo>
                <a:lnTo>
                  <a:pt x="589" y="296"/>
                </a:lnTo>
                <a:cubicBezTo>
                  <a:pt x="589" y="351"/>
                  <a:pt x="578" y="396"/>
                  <a:pt x="550" y="444"/>
                </a:cubicBezTo>
                <a:cubicBezTo>
                  <a:pt x="523" y="490"/>
                  <a:pt x="489" y="525"/>
                  <a:pt x="443" y="551"/>
                </a:cubicBezTo>
                <a:cubicBezTo>
                  <a:pt x="395" y="579"/>
                  <a:pt x="350" y="591"/>
                  <a:pt x="295" y="591"/>
                </a:cubicBezTo>
                <a:cubicBezTo>
                  <a:pt x="241" y="591"/>
                  <a:pt x="195" y="579"/>
                  <a:pt x="147" y="551"/>
                </a:cubicBezTo>
                <a:cubicBezTo>
                  <a:pt x="101" y="525"/>
                  <a:pt x="68" y="490"/>
                  <a:pt x="40" y="444"/>
                </a:cubicBezTo>
                <a:cubicBezTo>
                  <a:pt x="12" y="396"/>
                  <a:pt x="0" y="351"/>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1" name="Google Shape;691;p18"/>
          <p:cNvSpPr/>
          <p:nvPr/>
        </p:nvSpPr>
        <p:spPr>
          <a:xfrm>
            <a:off x="4075470" y="1758031"/>
            <a:ext cx="9297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OS</a:t>
            </a:r>
            <a:endParaRPr b="0" i="0" sz="2400" u="none" cap="none" strike="noStrike">
              <a:solidFill>
                <a:srgbClr val="000000"/>
              </a:solidFill>
              <a:latin typeface="Arial"/>
              <a:ea typeface="Arial"/>
              <a:cs typeface="Arial"/>
              <a:sym typeface="Arial"/>
            </a:endParaRPr>
          </a:p>
        </p:txBody>
      </p:sp>
      <p:sp>
        <p:nvSpPr>
          <p:cNvPr id="692" name="Google Shape;692;p18"/>
          <p:cNvSpPr/>
          <p:nvPr/>
        </p:nvSpPr>
        <p:spPr>
          <a:xfrm>
            <a:off x="3995038" y="5043096"/>
            <a:ext cx="639233" cy="457200"/>
          </a:xfrm>
          <a:custGeom>
            <a:rect b="b" l="l" r="r" t="t"/>
            <a:pathLst>
              <a:path extrusionOk="0" h="1072" w="1503">
                <a:moveTo>
                  <a:pt x="1226" y="1072"/>
                </a:moveTo>
                <a:lnTo>
                  <a:pt x="1228" y="1072"/>
                </a:lnTo>
                <a:cubicBezTo>
                  <a:pt x="1278" y="1072"/>
                  <a:pt x="1321" y="1061"/>
                  <a:pt x="1364" y="1037"/>
                </a:cubicBezTo>
                <a:cubicBezTo>
                  <a:pt x="1408" y="1012"/>
                  <a:pt x="1439" y="983"/>
                  <a:pt x="1465" y="942"/>
                </a:cubicBezTo>
                <a:cubicBezTo>
                  <a:pt x="1491" y="900"/>
                  <a:pt x="1503" y="859"/>
                  <a:pt x="1503" y="811"/>
                </a:cubicBezTo>
                <a:cubicBezTo>
                  <a:pt x="1503" y="810"/>
                  <a:pt x="1503" y="810"/>
                  <a:pt x="1503" y="810"/>
                </a:cubicBezTo>
                <a:lnTo>
                  <a:pt x="1503" y="261"/>
                </a:lnTo>
                <a:cubicBezTo>
                  <a:pt x="1503" y="213"/>
                  <a:pt x="1491" y="171"/>
                  <a:pt x="1465" y="130"/>
                </a:cubicBezTo>
                <a:cubicBezTo>
                  <a:pt x="1439" y="89"/>
                  <a:pt x="1408" y="59"/>
                  <a:pt x="1364" y="36"/>
                </a:cubicBezTo>
                <a:cubicBezTo>
                  <a:pt x="1321" y="10"/>
                  <a:pt x="1278" y="0"/>
                  <a:pt x="1228" y="0"/>
                </a:cubicBezTo>
                <a:cubicBezTo>
                  <a:pt x="1226" y="0"/>
                  <a:pt x="1226" y="0"/>
                  <a:pt x="1226" y="0"/>
                </a:cubicBezTo>
                <a:lnTo>
                  <a:pt x="274" y="0"/>
                </a:lnTo>
                <a:cubicBezTo>
                  <a:pt x="224" y="0"/>
                  <a:pt x="181" y="10"/>
                  <a:pt x="137" y="36"/>
                </a:cubicBezTo>
                <a:cubicBezTo>
                  <a:pt x="93" y="59"/>
                  <a:pt x="63" y="89"/>
                  <a:pt x="36" y="130"/>
                </a:cubicBezTo>
                <a:cubicBezTo>
                  <a:pt x="11" y="171"/>
                  <a:pt x="0" y="213"/>
                  <a:pt x="0" y="261"/>
                </a:cubicBezTo>
                <a:lnTo>
                  <a:pt x="0" y="811"/>
                </a:lnTo>
                <a:cubicBezTo>
                  <a:pt x="0" y="859"/>
                  <a:pt x="11" y="900"/>
                  <a:pt x="36" y="942"/>
                </a:cubicBezTo>
                <a:cubicBezTo>
                  <a:pt x="63" y="983"/>
                  <a:pt x="93" y="1012"/>
                  <a:pt x="137" y="1037"/>
                </a:cubicBezTo>
                <a:cubicBezTo>
                  <a:pt x="181" y="1061"/>
                  <a:pt x="224" y="1072"/>
                  <a:pt x="274" y="1072"/>
                </a:cubicBezTo>
                <a:lnTo>
                  <a:pt x="1226" y="1072"/>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3" name="Google Shape;693;p18"/>
          <p:cNvSpPr/>
          <p:nvPr/>
        </p:nvSpPr>
        <p:spPr>
          <a:xfrm>
            <a:off x="4189117" y="5124478"/>
            <a:ext cx="258084"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Health</a:t>
            </a:r>
            <a:endParaRPr b="0" i="0" sz="2400" u="none" cap="none" strike="noStrike">
              <a:solidFill>
                <a:srgbClr val="000000"/>
              </a:solidFill>
              <a:latin typeface="Arial"/>
              <a:ea typeface="Arial"/>
              <a:cs typeface="Arial"/>
              <a:sym typeface="Arial"/>
            </a:endParaRPr>
          </a:p>
        </p:txBody>
      </p:sp>
      <p:sp>
        <p:nvSpPr>
          <p:cNvPr id="694" name="Google Shape;694;p18"/>
          <p:cNvSpPr/>
          <p:nvPr/>
        </p:nvSpPr>
        <p:spPr>
          <a:xfrm>
            <a:off x="4126270" y="5286514"/>
            <a:ext cx="418384"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Monitoring</a:t>
            </a:r>
            <a:endParaRPr b="0" i="0" sz="2400" u="none" cap="none" strike="noStrike">
              <a:solidFill>
                <a:srgbClr val="000000"/>
              </a:solidFill>
              <a:latin typeface="Arial"/>
              <a:ea typeface="Arial"/>
              <a:cs typeface="Arial"/>
              <a:sym typeface="Arial"/>
            </a:endParaRPr>
          </a:p>
        </p:txBody>
      </p:sp>
      <p:sp>
        <p:nvSpPr>
          <p:cNvPr id="695" name="Google Shape;695;p18"/>
          <p:cNvSpPr/>
          <p:nvPr/>
        </p:nvSpPr>
        <p:spPr>
          <a:xfrm>
            <a:off x="4293487" y="1495565"/>
            <a:ext cx="3670300" cy="700617"/>
          </a:xfrm>
          <a:custGeom>
            <a:rect b="b" l="l" r="r" t="t"/>
            <a:pathLst>
              <a:path extrusionOk="0" h="1643" w="8637">
                <a:moveTo>
                  <a:pt x="8397" y="1643"/>
                </a:moveTo>
                <a:lnTo>
                  <a:pt x="8398" y="1643"/>
                </a:lnTo>
                <a:cubicBezTo>
                  <a:pt x="8442" y="1643"/>
                  <a:pt x="8480" y="1633"/>
                  <a:pt x="8517" y="1610"/>
                </a:cubicBezTo>
                <a:cubicBezTo>
                  <a:pt x="8556" y="1589"/>
                  <a:pt x="8584" y="1562"/>
                  <a:pt x="8606" y="1524"/>
                </a:cubicBezTo>
                <a:cubicBezTo>
                  <a:pt x="8627" y="1485"/>
                  <a:pt x="8637" y="1448"/>
                  <a:pt x="8637" y="1404"/>
                </a:cubicBezTo>
                <a:lnTo>
                  <a:pt x="8637" y="238"/>
                </a:lnTo>
                <a:cubicBezTo>
                  <a:pt x="8637" y="194"/>
                  <a:pt x="8627" y="157"/>
                  <a:pt x="8606" y="120"/>
                </a:cubicBezTo>
                <a:cubicBezTo>
                  <a:pt x="8584" y="81"/>
                  <a:pt x="8556" y="54"/>
                  <a:pt x="8517" y="32"/>
                </a:cubicBezTo>
                <a:cubicBezTo>
                  <a:pt x="8480" y="10"/>
                  <a:pt x="8442" y="0"/>
                  <a:pt x="8398" y="0"/>
                </a:cubicBezTo>
                <a:lnTo>
                  <a:pt x="239" y="0"/>
                </a:lnTo>
                <a:cubicBezTo>
                  <a:pt x="196" y="0"/>
                  <a:pt x="158" y="10"/>
                  <a:pt x="120" y="32"/>
                </a:cubicBezTo>
                <a:cubicBezTo>
                  <a:pt x="83" y="54"/>
                  <a:pt x="55" y="81"/>
                  <a:pt x="32" y="120"/>
                </a:cubicBezTo>
                <a:cubicBezTo>
                  <a:pt x="11" y="157"/>
                  <a:pt x="0" y="194"/>
                  <a:pt x="0" y="238"/>
                </a:cubicBezTo>
                <a:lnTo>
                  <a:pt x="0" y="1404"/>
                </a:lnTo>
                <a:cubicBezTo>
                  <a:pt x="0" y="1448"/>
                  <a:pt x="11" y="1485"/>
                  <a:pt x="32" y="1524"/>
                </a:cubicBezTo>
                <a:cubicBezTo>
                  <a:pt x="55" y="1562"/>
                  <a:pt x="83" y="1589"/>
                  <a:pt x="120" y="1610"/>
                </a:cubicBezTo>
                <a:cubicBezTo>
                  <a:pt x="158" y="1633"/>
                  <a:pt x="196" y="1643"/>
                  <a:pt x="239" y="1643"/>
                </a:cubicBezTo>
                <a:lnTo>
                  <a:pt x="8397" y="1643"/>
                </a:lnTo>
                <a:close/>
              </a:path>
            </a:pathLst>
          </a:custGeom>
          <a:solidFill>
            <a:srgbClr val="FFC000"/>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6" name="Google Shape;696;p18"/>
          <p:cNvSpPr/>
          <p:nvPr/>
        </p:nvSpPr>
        <p:spPr>
          <a:xfrm>
            <a:off x="4293487" y="1495565"/>
            <a:ext cx="3670300" cy="700617"/>
          </a:xfrm>
          <a:custGeom>
            <a:rect b="b" l="l" r="r" t="t"/>
            <a:pathLst>
              <a:path extrusionOk="0" h="1643" w="8637">
                <a:moveTo>
                  <a:pt x="8397" y="1643"/>
                </a:moveTo>
                <a:lnTo>
                  <a:pt x="8398" y="1643"/>
                </a:lnTo>
                <a:cubicBezTo>
                  <a:pt x="8442" y="1643"/>
                  <a:pt x="8480" y="1633"/>
                  <a:pt x="8517" y="1610"/>
                </a:cubicBezTo>
                <a:cubicBezTo>
                  <a:pt x="8556" y="1589"/>
                  <a:pt x="8584" y="1562"/>
                  <a:pt x="8606" y="1524"/>
                </a:cubicBezTo>
                <a:cubicBezTo>
                  <a:pt x="8627" y="1485"/>
                  <a:pt x="8637" y="1448"/>
                  <a:pt x="8637" y="1404"/>
                </a:cubicBezTo>
                <a:lnTo>
                  <a:pt x="8637" y="238"/>
                </a:lnTo>
                <a:cubicBezTo>
                  <a:pt x="8637" y="194"/>
                  <a:pt x="8627" y="157"/>
                  <a:pt x="8606" y="120"/>
                </a:cubicBezTo>
                <a:cubicBezTo>
                  <a:pt x="8584" y="81"/>
                  <a:pt x="8556" y="54"/>
                  <a:pt x="8517" y="32"/>
                </a:cubicBezTo>
                <a:cubicBezTo>
                  <a:pt x="8480" y="10"/>
                  <a:pt x="8442" y="0"/>
                  <a:pt x="8398" y="0"/>
                </a:cubicBezTo>
                <a:lnTo>
                  <a:pt x="239" y="0"/>
                </a:lnTo>
                <a:cubicBezTo>
                  <a:pt x="196" y="0"/>
                  <a:pt x="158" y="10"/>
                  <a:pt x="120" y="32"/>
                </a:cubicBezTo>
                <a:cubicBezTo>
                  <a:pt x="83" y="54"/>
                  <a:pt x="55" y="81"/>
                  <a:pt x="32" y="120"/>
                </a:cubicBezTo>
                <a:cubicBezTo>
                  <a:pt x="11" y="157"/>
                  <a:pt x="0" y="194"/>
                  <a:pt x="0" y="238"/>
                </a:cubicBezTo>
                <a:lnTo>
                  <a:pt x="0" y="1404"/>
                </a:lnTo>
                <a:cubicBezTo>
                  <a:pt x="0" y="1448"/>
                  <a:pt x="11" y="1485"/>
                  <a:pt x="32" y="1524"/>
                </a:cubicBezTo>
                <a:cubicBezTo>
                  <a:pt x="55" y="1562"/>
                  <a:pt x="83" y="1589"/>
                  <a:pt x="120" y="1610"/>
                </a:cubicBezTo>
                <a:cubicBezTo>
                  <a:pt x="158" y="1633"/>
                  <a:pt x="196" y="1643"/>
                  <a:pt x="239" y="1643"/>
                </a:cubicBezTo>
                <a:lnTo>
                  <a:pt x="8397" y="1643"/>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7" name="Google Shape;697;p18"/>
          <p:cNvSpPr/>
          <p:nvPr/>
        </p:nvSpPr>
        <p:spPr>
          <a:xfrm>
            <a:off x="5294670" y="1552714"/>
            <a:ext cx="1718419"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Portable Components Segment</a:t>
            </a:r>
            <a:endParaRPr b="0" i="0" sz="2400" u="none" cap="none" strike="noStrike">
              <a:solidFill>
                <a:srgbClr val="000000"/>
              </a:solidFill>
              <a:latin typeface="Arial"/>
              <a:ea typeface="Arial"/>
              <a:cs typeface="Arial"/>
              <a:sym typeface="Arial"/>
            </a:endParaRPr>
          </a:p>
        </p:txBody>
      </p:sp>
      <p:sp>
        <p:nvSpPr>
          <p:cNvPr id="698" name="Google Shape;698;p18"/>
          <p:cNvSpPr/>
          <p:nvPr/>
        </p:nvSpPr>
        <p:spPr>
          <a:xfrm>
            <a:off x="4395085" y="1880796"/>
            <a:ext cx="857251" cy="279400"/>
          </a:xfrm>
          <a:custGeom>
            <a:rect b="b" l="l" r="r" t="t"/>
            <a:pathLst>
              <a:path extrusionOk="0" h="657" w="2018">
                <a:moveTo>
                  <a:pt x="1689" y="657"/>
                </a:moveTo>
                <a:lnTo>
                  <a:pt x="1691" y="657"/>
                </a:lnTo>
                <a:cubicBezTo>
                  <a:pt x="1750" y="657"/>
                  <a:pt x="1802" y="643"/>
                  <a:pt x="1853" y="614"/>
                </a:cubicBezTo>
                <a:cubicBezTo>
                  <a:pt x="1906" y="584"/>
                  <a:pt x="1944" y="547"/>
                  <a:pt x="1975" y="494"/>
                </a:cubicBezTo>
                <a:cubicBezTo>
                  <a:pt x="2005" y="441"/>
                  <a:pt x="2018" y="390"/>
                  <a:pt x="2018" y="331"/>
                </a:cubicBezTo>
                <a:lnTo>
                  <a:pt x="2018" y="328"/>
                </a:lnTo>
                <a:cubicBezTo>
                  <a:pt x="2018" y="268"/>
                  <a:pt x="2005" y="216"/>
                  <a:pt x="1975" y="165"/>
                </a:cubicBezTo>
                <a:cubicBezTo>
                  <a:pt x="1944" y="112"/>
                  <a:pt x="1906" y="75"/>
                  <a:pt x="1853" y="43"/>
                </a:cubicBezTo>
                <a:cubicBezTo>
                  <a:pt x="1802" y="14"/>
                  <a:pt x="1750" y="0"/>
                  <a:pt x="1691" y="0"/>
                </a:cubicBezTo>
                <a:cubicBezTo>
                  <a:pt x="1689" y="0"/>
                  <a:pt x="1689" y="0"/>
                  <a:pt x="1689" y="0"/>
                </a:cubicBezTo>
                <a:lnTo>
                  <a:pt x="327" y="0"/>
                </a:lnTo>
                <a:cubicBezTo>
                  <a:pt x="268" y="0"/>
                  <a:pt x="217" y="14"/>
                  <a:pt x="165" y="43"/>
                </a:cubicBezTo>
                <a:cubicBezTo>
                  <a:pt x="112" y="75"/>
                  <a:pt x="75" y="112"/>
                  <a:pt x="43" y="165"/>
                </a:cubicBezTo>
                <a:cubicBezTo>
                  <a:pt x="14" y="216"/>
                  <a:pt x="0" y="268"/>
                  <a:pt x="0" y="328"/>
                </a:cubicBezTo>
                <a:lnTo>
                  <a:pt x="0" y="331"/>
                </a:lnTo>
                <a:cubicBezTo>
                  <a:pt x="0" y="390"/>
                  <a:pt x="14" y="441"/>
                  <a:pt x="43" y="494"/>
                </a:cubicBezTo>
                <a:cubicBezTo>
                  <a:pt x="75" y="547"/>
                  <a:pt x="112" y="584"/>
                  <a:pt x="165" y="614"/>
                </a:cubicBezTo>
                <a:cubicBezTo>
                  <a:pt x="217" y="643"/>
                  <a:pt x="268" y="657"/>
                  <a:pt x="327" y="657"/>
                </a:cubicBezTo>
                <a:lnTo>
                  <a:pt x="1689" y="657"/>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9" name="Google Shape;699;p18"/>
          <p:cNvSpPr/>
          <p:nvPr/>
        </p:nvSpPr>
        <p:spPr>
          <a:xfrm>
            <a:off x="4395085" y="1880796"/>
            <a:ext cx="857251" cy="279400"/>
          </a:xfrm>
          <a:custGeom>
            <a:rect b="b" l="l" r="r" t="t"/>
            <a:pathLst>
              <a:path extrusionOk="0" h="657" w="2018">
                <a:moveTo>
                  <a:pt x="1689" y="657"/>
                </a:moveTo>
                <a:lnTo>
                  <a:pt x="1691" y="657"/>
                </a:lnTo>
                <a:cubicBezTo>
                  <a:pt x="1750" y="657"/>
                  <a:pt x="1802" y="643"/>
                  <a:pt x="1853" y="614"/>
                </a:cubicBezTo>
                <a:cubicBezTo>
                  <a:pt x="1906" y="584"/>
                  <a:pt x="1944" y="547"/>
                  <a:pt x="1975" y="494"/>
                </a:cubicBezTo>
                <a:cubicBezTo>
                  <a:pt x="2005" y="441"/>
                  <a:pt x="2018" y="390"/>
                  <a:pt x="2018" y="331"/>
                </a:cubicBezTo>
                <a:lnTo>
                  <a:pt x="2018" y="328"/>
                </a:lnTo>
                <a:cubicBezTo>
                  <a:pt x="2018" y="268"/>
                  <a:pt x="2005" y="216"/>
                  <a:pt x="1975" y="165"/>
                </a:cubicBezTo>
                <a:cubicBezTo>
                  <a:pt x="1944" y="112"/>
                  <a:pt x="1906" y="75"/>
                  <a:pt x="1853" y="43"/>
                </a:cubicBezTo>
                <a:cubicBezTo>
                  <a:pt x="1802" y="14"/>
                  <a:pt x="1750" y="0"/>
                  <a:pt x="1691" y="0"/>
                </a:cubicBezTo>
                <a:cubicBezTo>
                  <a:pt x="1689" y="0"/>
                  <a:pt x="1689" y="0"/>
                  <a:pt x="1689" y="0"/>
                </a:cubicBezTo>
                <a:lnTo>
                  <a:pt x="327" y="0"/>
                </a:lnTo>
                <a:cubicBezTo>
                  <a:pt x="268" y="0"/>
                  <a:pt x="217" y="14"/>
                  <a:pt x="165" y="43"/>
                </a:cubicBezTo>
                <a:cubicBezTo>
                  <a:pt x="112" y="75"/>
                  <a:pt x="75" y="112"/>
                  <a:pt x="43" y="165"/>
                </a:cubicBezTo>
                <a:cubicBezTo>
                  <a:pt x="14" y="216"/>
                  <a:pt x="0" y="268"/>
                  <a:pt x="0" y="328"/>
                </a:cubicBezTo>
                <a:lnTo>
                  <a:pt x="0" y="331"/>
                </a:lnTo>
                <a:cubicBezTo>
                  <a:pt x="0" y="390"/>
                  <a:pt x="14" y="441"/>
                  <a:pt x="43" y="494"/>
                </a:cubicBezTo>
                <a:cubicBezTo>
                  <a:pt x="75" y="547"/>
                  <a:pt x="112" y="584"/>
                  <a:pt x="165" y="614"/>
                </a:cubicBezTo>
                <a:cubicBezTo>
                  <a:pt x="217" y="643"/>
                  <a:pt x="268" y="657"/>
                  <a:pt x="327" y="657"/>
                </a:cubicBezTo>
                <a:lnTo>
                  <a:pt x="1689" y="657"/>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0" name="Google Shape;700;p18"/>
          <p:cNvSpPr/>
          <p:nvPr/>
        </p:nvSpPr>
        <p:spPr>
          <a:xfrm>
            <a:off x="4458586" y="1982398"/>
            <a:ext cx="72135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Engine Monitoring</a:t>
            </a:r>
            <a:endParaRPr b="0" i="0" sz="2400" u="none" cap="none" strike="noStrike">
              <a:solidFill>
                <a:srgbClr val="000000"/>
              </a:solidFill>
              <a:latin typeface="Arial"/>
              <a:ea typeface="Arial"/>
              <a:cs typeface="Arial"/>
              <a:sym typeface="Arial"/>
            </a:endParaRPr>
          </a:p>
        </p:txBody>
      </p:sp>
      <p:sp>
        <p:nvSpPr>
          <p:cNvPr id="701" name="Google Shape;701;p18"/>
          <p:cNvSpPr/>
          <p:nvPr/>
        </p:nvSpPr>
        <p:spPr>
          <a:xfrm>
            <a:off x="4334883" y="4085304"/>
            <a:ext cx="3643720" cy="687917"/>
          </a:xfrm>
          <a:custGeom>
            <a:rect b="b" l="l" r="r" t="t"/>
            <a:pathLst>
              <a:path extrusionOk="0" h="1614" w="6928">
                <a:moveTo>
                  <a:pt x="6689" y="1614"/>
                </a:moveTo>
                <a:cubicBezTo>
                  <a:pt x="6733" y="1614"/>
                  <a:pt x="6770" y="1603"/>
                  <a:pt x="6808" y="1582"/>
                </a:cubicBezTo>
                <a:cubicBezTo>
                  <a:pt x="6847" y="1559"/>
                  <a:pt x="6873" y="1531"/>
                  <a:pt x="6896" y="1494"/>
                </a:cubicBezTo>
                <a:cubicBezTo>
                  <a:pt x="6917" y="1455"/>
                  <a:pt x="6928" y="1418"/>
                  <a:pt x="6928" y="1374"/>
                </a:cubicBezTo>
                <a:lnTo>
                  <a:pt x="6928" y="238"/>
                </a:lnTo>
                <a:cubicBezTo>
                  <a:pt x="6928" y="194"/>
                  <a:pt x="6917" y="157"/>
                  <a:pt x="6896" y="120"/>
                </a:cubicBezTo>
                <a:cubicBezTo>
                  <a:pt x="6873" y="81"/>
                  <a:pt x="6847" y="53"/>
                  <a:pt x="6808" y="30"/>
                </a:cubicBezTo>
                <a:cubicBezTo>
                  <a:pt x="6770" y="9"/>
                  <a:pt x="6733" y="0"/>
                  <a:pt x="6689" y="0"/>
                </a:cubicBezTo>
                <a:lnTo>
                  <a:pt x="239" y="0"/>
                </a:lnTo>
                <a:cubicBezTo>
                  <a:pt x="195" y="0"/>
                  <a:pt x="157" y="9"/>
                  <a:pt x="120" y="30"/>
                </a:cubicBezTo>
                <a:cubicBezTo>
                  <a:pt x="81" y="53"/>
                  <a:pt x="54" y="81"/>
                  <a:pt x="32" y="120"/>
                </a:cubicBezTo>
                <a:cubicBezTo>
                  <a:pt x="9" y="157"/>
                  <a:pt x="0" y="194"/>
                  <a:pt x="0" y="238"/>
                </a:cubicBezTo>
                <a:lnTo>
                  <a:pt x="0" y="1374"/>
                </a:lnTo>
                <a:cubicBezTo>
                  <a:pt x="0" y="1418"/>
                  <a:pt x="9" y="1455"/>
                  <a:pt x="32" y="1494"/>
                </a:cubicBezTo>
                <a:cubicBezTo>
                  <a:pt x="54" y="1531"/>
                  <a:pt x="81" y="1559"/>
                  <a:pt x="120" y="1582"/>
                </a:cubicBezTo>
                <a:cubicBezTo>
                  <a:pt x="157" y="1603"/>
                  <a:pt x="195" y="1614"/>
                  <a:pt x="239" y="1614"/>
                </a:cubicBezTo>
                <a:lnTo>
                  <a:pt x="6689" y="1614"/>
                </a:lnTo>
                <a:close/>
              </a:path>
            </a:pathLst>
          </a:custGeom>
          <a:solidFill>
            <a:srgbClr val="71BFD2"/>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2" name="Google Shape;702;p18"/>
          <p:cNvSpPr/>
          <p:nvPr/>
        </p:nvSpPr>
        <p:spPr>
          <a:xfrm>
            <a:off x="5552903" y="4166798"/>
            <a:ext cx="1179810"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I/O Services Segment</a:t>
            </a:r>
            <a:endParaRPr b="0" i="0" sz="2400" u="none" cap="none" strike="noStrike">
              <a:solidFill>
                <a:srgbClr val="000000"/>
              </a:solidFill>
              <a:latin typeface="Arial"/>
              <a:ea typeface="Arial"/>
              <a:cs typeface="Arial"/>
              <a:sym typeface="Arial"/>
            </a:endParaRPr>
          </a:p>
        </p:txBody>
      </p:sp>
      <p:sp>
        <p:nvSpPr>
          <p:cNvPr id="703" name="Google Shape;703;p18"/>
          <p:cNvSpPr/>
          <p:nvPr/>
        </p:nvSpPr>
        <p:spPr>
          <a:xfrm>
            <a:off x="8310922" y="1501912"/>
            <a:ext cx="1155700" cy="3100917"/>
          </a:xfrm>
          <a:custGeom>
            <a:rect b="b" l="l" r="r" t="t"/>
            <a:pathLst>
              <a:path extrusionOk="0" h="7272" w="2720">
                <a:moveTo>
                  <a:pt x="2480" y="7272"/>
                </a:moveTo>
                <a:lnTo>
                  <a:pt x="2481" y="7272"/>
                </a:lnTo>
                <a:cubicBezTo>
                  <a:pt x="2525" y="7272"/>
                  <a:pt x="2562" y="7260"/>
                  <a:pt x="2600" y="7232"/>
                </a:cubicBezTo>
                <a:cubicBezTo>
                  <a:pt x="2638" y="7204"/>
                  <a:pt x="2666" y="7168"/>
                  <a:pt x="2688" y="7120"/>
                </a:cubicBezTo>
                <a:cubicBezTo>
                  <a:pt x="2710" y="7072"/>
                  <a:pt x="2720" y="7024"/>
                  <a:pt x="2720" y="6966"/>
                </a:cubicBezTo>
                <a:lnTo>
                  <a:pt x="2720" y="307"/>
                </a:lnTo>
                <a:cubicBezTo>
                  <a:pt x="2720" y="251"/>
                  <a:pt x="2710" y="203"/>
                  <a:pt x="2688" y="153"/>
                </a:cubicBezTo>
                <a:cubicBezTo>
                  <a:pt x="2666" y="105"/>
                  <a:pt x="2638" y="69"/>
                  <a:pt x="2600" y="41"/>
                </a:cubicBezTo>
                <a:cubicBezTo>
                  <a:pt x="2562" y="13"/>
                  <a:pt x="2525" y="0"/>
                  <a:pt x="2481" y="0"/>
                </a:cubicBezTo>
                <a:lnTo>
                  <a:pt x="239" y="0"/>
                </a:lnTo>
                <a:cubicBezTo>
                  <a:pt x="195" y="0"/>
                  <a:pt x="158" y="13"/>
                  <a:pt x="120" y="41"/>
                </a:cubicBezTo>
                <a:cubicBezTo>
                  <a:pt x="82" y="69"/>
                  <a:pt x="54" y="105"/>
                  <a:pt x="32" y="153"/>
                </a:cubicBezTo>
                <a:cubicBezTo>
                  <a:pt x="10" y="203"/>
                  <a:pt x="0" y="251"/>
                  <a:pt x="0" y="307"/>
                </a:cubicBezTo>
                <a:lnTo>
                  <a:pt x="0" y="6966"/>
                </a:lnTo>
                <a:cubicBezTo>
                  <a:pt x="0" y="7024"/>
                  <a:pt x="10" y="7072"/>
                  <a:pt x="32" y="7120"/>
                </a:cubicBezTo>
                <a:cubicBezTo>
                  <a:pt x="54" y="7168"/>
                  <a:pt x="82" y="7204"/>
                  <a:pt x="120" y="7232"/>
                </a:cubicBezTo>
                <a:cubicBezTo>
                  <a:pt x="158" y="7260"/>
                  <a:pt x="195" y="7272"/>
                  <a:pt x="239" y="7272"/>
                </a:cubicBezTo>
                <a:lnTo>
                  <a:pt x="2480" y="7272"/>
                </a:lnTo>
                <a:close/>
              </a:path>
            </a:pathLst>
          </a:custGeom>
          <a:solidFill>
            <a:srgbClr val="85A446"/>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4" name="Google Shape;704;p18"/>
          <p:cNvSpPr/>
          <p:nvPr/>
        </p:nvSpPr>
        <p:spPr>
          <a:xfrm>
            <a:off x="8310922" y="1501912"/>
            <a:ext cx="1155700" cy="3100917"/>
          </a:xfrm>
          <a:custGeom>
            <a:rect b="b" l="l" r="r" t="t"/>
            <a:pathLst>
              <a:path extrusionOk="0" h="7272" w="2720">
                <a:moveTo>
                  <a:pt x="2480" y="7272"/>
                </a:moveTo>
                <a:lnTo>
                  <a:pt x="2481" y="7272"/>
                </a:lnTo>
                <a:cubicBezTo>
                  <a:pt x="2525" y="7272"/>
                  <a:pt x="2562" y="7260"/>
                  <a:pt x="2600" y="7232"/>
                </a:cubicBezTo>
                <a:cubicBezTo>
                  <a:pt x="2638" y="7204"/>
                  <a:pt x="2666" y="7168"/>
                  <a:pt x="2688" y="7120"/>
                </a:cubicBezTo>
                <a:cubicBezTo>
                  <a:pt x="2710" y="7072"/>
                  <a:pt x="2720" y="7024"/>
                  <a:pt x="2720" y="6966"/>
                </a:cubicBezTo>
                <a:lnTo>
                  <a:pt x="2720" y="307"/>
                </a:lnTo>
                <a:cubicBezTo>
                  <a:pt x="2720" y="251"/>
                  <a:pt x="2710" y="203"/>
                  <a:pt x="2688" y="153"/>
                </a:cubicBezTo>
                <a:cubicBezTo>
                  <a:pt x="2666" y="105"/>
                  <a:pt x="2638" y="69"/>
                  <a:pt x="2600" y="41"/>
                </a:cubicBezTo>
                <a:cubicBezTo>
                  <a:pt x="2562" y="13"/>
                  <a:pt x="2525" y="0"/>
                  <a:pt x="2481" y="0"/>
                </a:cubicBezTo>
                <a:lnTo>
                  <a:pt x="239" y="0"/>
                </a:lnTo>
                <a:cubicBezTo>
                  <a:pt x="195" y="0"/>
                  <a:pt x="158" y="13"/>
                  <a:pt x="120" y="41"/>
                </a:cubicBezTo>
                <a:cubicBezTo>
                  <a:pt x="82" y="69"/>
                  <a:pt x="54" y="105"/>
                  <a:pt x="32" y="153"/>
                </a:cubicBezTo>
                <a:cubicBezTo>
                  <a:pt x="10" y="203"/>
                  <a:pt x="0" y="251"/>
                  <a:pt x="0" y="307"/>
                </a:cubicBezTo>
                <a:lnTo>
                  <a:pt x="0" y="6966"/>
                </a:lnTo>
                <a:cubicBezTo>
                  <a:pt x="0" y="7024"/>
                  <a:pt x="10" y="7072"/>
                  <a:pt x="32" y="7120"/>
                </a:cubicBezTo>
                <a:cubicBezTo>
                  <a:pt x="54" y="7168"/>
                  <a:pt x="82" y="7204"/>
                  <a:pt x="120" y="7232"/>
                </a:cubicBezTo>
                <a:cubicBezTo>
                  <a:pt x="158" y="7260"/>
                  <a:pt x="195" y="7272"/>
                  <a:pt x="239" y="7272"/>
                </a:cubicBezTo>
                <a:lnTo>
                  <a:pt x="2480" y="7272"/>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5" name="Google Shape;705;p18"/>
          <p:cNvSpPr/>
          <p:nvPr/>
        </p:nvSpPr>
        <p:spPr>
          <a:xfrm>
            <a:off x="8378891" y="1593848"/>
            <a:ext cx="1045158"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Transport Services</a:t>
            </a:r>
            <a:endParaRPr b="0" i="0" sz="2400" u="none" cap="none" strike="noStrike">
              <a:solidFill>
                <a:srgbClr val="000000"/>
              </a:solidFill>
              <a:latin typeface="Arial"/>
              <a:ea typeface="Arial"/>
              <a:cs typeface="Arial"/>
              <a:sym typeface="Arial"/>
            </a:endParaRPr>
          </a:p>
        </p:txBody>
      </p:sp>
      <p:sp>
        <p:nvSpPr>
          <p:cNvPr id="706" name="Google Shape;706;p18"/>
          <p:cNvSpPr/>
          <p:nvPr/>
        </p:nvSpPr>
        <p:spPr>
          <a:xfrm>
            <a:off x="8491068" y="1746305"/>
            <a:ext cx="852798" cy="1384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Segment (TSS) </a:t>
            </a:r>
            <a:endParaRPr b="0" i="0" sz="2400" u="none" cap="none" strike="noStrike">
              <a:solidFill>
                <a:srgbClr val="000000"/>
              </a:solidFill>
              <a:latin typeface="Arial"/>
              <a:ea typeface="Arial"/>
              <a:cs typeface="Arial"/>
              <a:sym typeface="Arial"/>
            </a:endParaRPr>
          </a:p>
        </p:txBody>
      </p:sp>
      <p:sp>
        <p:nvSpPr>
          <p:cNvPr id="707" name="Google Shape;707;p18"/>
          <p:cNvSpPr/>
          <p:nvPr/>
        </p:nvSpPr>
        <p:spPr>
          <a:xfrm>
            <a:off x="8353255" y="1944297"/>
            <a:ext cx="1079500" cy="1644651"/>
          </a:xfrm>
          <a:custGeom>
            <a:rect b="b" l="l" r="r" t="t"/>
            <a:pathLst>
              <a:path extrusionOk="0" h="3857" w="2540">
                <a:moveTo>
                  <a:pt x="2301" y="3857"/>
                </a:moveTo>
                <a:lnTo>
                  <a:pt x="2302" y="3857"/>
                </a:lnTo>
                <a:cubicBezTo>
                  <a:pt x="2346" y="3857"/>
                  <a:pt x="2383" y="3849"/>
                  <a:pt x="2420" y="3832"/>
                </a:cubicBezTo>
                <a:cubicBezTo>
                  <a:pt x="2459" y="3812"/>
                  <a:pt x="2487" y="3791"/>
                  <a:pt x="2510" y="3759"/>
                </a:cubicBezTo>
                <a:cubicBezTo>
                  <a:pt x="2530" y="3727"/>
                  <a:pt x="2540" y="3696"/>
                  <a:pt x="2540" y="3660"/>
                </a:cubicBezTo>
                <a:lnTo>
                  <a:pt x="2540" y="198"/>
                </a:lnTo>
                <a:cubicBezTo>
                  <a:pt x="2540" y="162"/>
                  <a:pt x="2530" y="132"/>
                  <a:pt x="2510" y="100"/>
                </a:cubicBezTo>
                <a:cubicBezTo>
                  <a:pt x="2487" y="68"/>
                  <a:pt x="2459" y="46"/>
                  <a:pt x="2420" y="28"/>
                </a:cubicBezTo>
                <a:cubicBezTo>
                  <a:pt x="2383" y="8"/>
                  <a:pt x="2346" y="0"/>
                  <a:pt x="2302" y="0"/>
                </a:cubicBezTo>
                <a:lnTo>
                  <a:pt x="238" y="0"/>
                </a:lnTo>
                <a:cubicBezTo>
                  <a:pt x="195" y="0"/>
                  <a:pt x="157" y="8"/>
                  <a:pt x="120" y="28"/>
                </a:cubicBezTo>
                <a:cubicBezTo>
                  <a:pt x="81" y="46"/>
                  <a:pt x="53" y="68"/>
                  <a:pt x="30" y="100"/>
                </a:cubicBezTo>
                <a:cubicBezTo>
                  <a:pt x="9" y="132"/>
                  <a:pt x="0" y="162"/>
                  <a:pt x="0" y="198"/>
                </a:cubicBezTo>
                <a:lnTo>
                  <a:pt x="0" y="3660"/>
                </a:lnTo>
                <a:cubicBezTo>
                  <a:pt x="0" y="3696"/>
                  <a:pt x="9" y="3727"/>
                  <a:pt x="30" y="3759"/>
                </a:cubicBezTo>
                <a:cubicBezTo>
                  <a:pt x="53" y="3791"/>
                  <a:pt x="81" y="3812"/>
                  <a:pt x="120" y="3832"/>
                </a:cubicBezTo>
                <a:cubicBezTo>
                  <a:pt x="157" y="3849"/>
                  <a:pt x="195" y="3857"/>
                  <a:pt x="238" y="3857"/>
                </a:cubicBezTo>
                <a:lnTo>
                  <a:pt x="2301" y="3857"/>
                </a:lnTo>
                <a:close/>
              </a:path>
            </a:pathLst>
          </a:custGeom>
          <a:solidFill>
            <a:srgbClr val="FFFF99"/>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8" name="Google Shape;708;p18"/>
          <p:cNvSpPr/>
          <p:nvPr/>
        </p:nvSpPr>
        <p:spPr>
          <a:xfrm>
            <a:off x="8353255" y="1942181"/>
            <a:ext cx="1079500" cy="1646767"/>
          </a:xfrm>
          <a:custGeom>
            <a:rect b="b" l="l" r="r" t="t"/>
            <a:pathLst>
              <a:path extrusionOk="0" h="3857" w="2540">
                <a:moveTo>
                  <a:pt x="2301" y="3857"/>
                </a:moveTo>
                <a:lnTo>
                  <a:pt x="2302" y="3857"/>
                </a:lnTo>
                <a:cubicBezTo>
                  <a:pt x="2346" y="3857"/>
                  <a:pt x="2383" y="3849"/>
                  <a:pt x="2420" y="3832"/>
                </a:cubicBezTo>
                <a:cubicBezTo>
                  <a:pt x="2459" y="3812"/>
                  <a:pt x="2487" y="3791"/>
                  <a:pt x="2510" y="3759"/>
                </a:cubicBezTo>
                <a:cubicBezTo>
                  <a:pt x="2530" y="3727"/>
                  <a:pt x="2540" y="3696"/>
                  <a:pt x="2540" y="3660"/>
                </a:cubicBezTo>
                <a:lnTo>
                  <a:pt x="2540" y="198"/>
                </a:lnTo>
                <a:cubicBezTo>
                  <a:pt x="2540" y="162"/>
                  <a:pt x="2530" y="132"/>
                  <a:pt x="2510" y="100"/>
                </a:cubicBezTo>
                <a:cubicBezTo>
                  <a:pt x="2487" y="68"/>
                  <a:pt x="2459" y="46"/>
                  <a:pt x="2420" y="28"/>
                </a:cubicBezTo>
                <a:cubicBezTo>
                  <a:pt x="2383" y="8"/>
                  <a:pt x="2346" y="0"/>
                  <a:pt x="2302" y="0"/>
                </a:cubicBezTo>
                <a:lnTo>
                  <a:pt x="238" y="0"/>
                </a:lnTo>
                <a:cubicBezTo>
                  <a:pt x="195" y="0"/>
                  <a:pt x="157" y="8"/>
                  <a:pt x="120" y="28"/>
                </a:cubicBezTo>
                <a:cubicBezTo>
                  <a:pt x="81" y="46"/>
                  <a:pt x="53" y="68"/>
                  <a:pt x="30" y="100"/>
                </a:cubicBezTo>
                <a:cubicBezTo>
                  <a:pt x="9" y="132"/>
                  <a:pt x="0" y="162"/>
                  <a:pt x="0" y="198"/>
                </a:cubicBezTo>
                <a:lnTo>
                  <a:pt x="0" y="3660"/>
                </a:lnTo>
                <a:cubicBezTo>
                  <a:pt x="0" y="3696"/>
                  <a:pt x="9" y="3727"/>
                  <a:pt x="30" y="3759"/>
                </a:cubicBezTo>
                <a:cubicBezTo>
                  <a:pt x="53" y="3791"/>
                  <a:pt x="81" y="3812"/>
                  <a:pt x="120" y="3832"/>
                </a:cubicBezTo>
                <a:cubicBezTo>
                  <a:pt x="157" y="3849"/>
                  <a:pt x="195" y="3857"/>
                  <a:pt x="238" y="3857"/>
                </a:cubicBezTo>
                <a:lnTo>
                  <a:pt x="2301" y="3857"/>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9" name="Google Shape;709;p18"/>
          <p:cNvSpPr/>
          <p:nvPr/>
        </p:nvSpPr>
        <p:spPr>
          <a:xfrm>
            <a:off x="8461205" y="2001446"/>
            <a:ext cx="892873" cy="123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Transport Services </a:t>
            </a:r>
            <a:endParaRPr b="0" i="0" sz="2400" u="none" cap="none" strike="noStrike">
              <a:solidFill>
                <a:srgbClr val="000000"/>
              </a:solidFill>
              <a:latin typeface="Arial"/>
              <a:ea typeface="Arial"/>
              <a:cs typeface="Arial"/>
              <a:sym typeface="Arial"/>
            </a:endParaRPr>
          </a:p>
        </p:txBody>
      </p:sp>
      <p:sp>
        <p:nvSpPr>
          <p:cNvPr id="710" name="Google Shape;710;p18"/>
          <p:cNvSpPr/>
          <p:nvPr/>
        </p:nvSpPr>
        <p:spPr>
          <a:xfrm>
            <a:off x="4337939" y="2820598"/>
            <a:ext cx="880533" cy="833967"/>
          </a:xfrm>
          <a:custGeom>
            <a:rect b="b" l="l" r="r" t="t"/>
            <a:pathLst>
              <a:path extrusionOk="0" h="1955" w="3016">
                <a:moveTo>
                  <a:pt x="239" y="1955"/>
                </a:moveTo>
                <a:cubicBezTo>
                  <a:pt x="195" y="1955"/>
                  <a:pt x="158" y="1945"/>
                  <a:pt x="119" y="1923"/>
                </a:cubicBezTo>
                <a:cubicBezTo>
                  <a:pt x="81" y="1900"/>
                  <a:pt x="54" y="1873"/>
                  <a:pt x="32" y="1835"/>
                </a:cubicBezTo>
                <a:cubicBezTo>
                  <a:pt x="9" y="1796"/>
                  <a:pt x="0" y="1759"/>
                  <a:pt x="0" y="1715"/>
                </a:cubicBezTo>
                <a:lnTo>
                  <a:pt x="0" y="238"/>
                </a:lnTo>
                <a:cubicBezTo>
                  <a:pt x="0" y="194"/>
                  <a:pt x="9" y="157"/>
                  <a:pt x="32" y="119"/>
                </a:cubicBezTo>
                <a:cubicBezTo>
                  <a:pt x="54" y="81"/>
                  <a:pt x="81" y="53"/>
                  <a:pt x="119" y="32"/>
                </a:cubicBezTo>
                <a:cubicBezTo>
                  <a:pt x="158" y="9"/>
                  <a:pt x="195" y="0"/>
                  <a:pt x="239" y="0"/>
                </a:cubicBezTo>
                <a:lnTo>
                  <a:pt x="2777" y="0"/>
                </a:lnTo>
                <a:cubicBezTo>
                  <a:pt x="2821" y="0"/>
                  <a:pt x="2858" y="9"/>
                  <a:pt x="2896" y="32"/>
                </a:cubicBezTo>
                <a:cubicBezTo>
                  <a:pt x="2935" y="53"/>
                  <a:pt x="2962" y="81"/>
                  <a:pt x="2984" y="119"/>
                </a:cubicBezTo>
                <a:cubicBezTo>
                  <a:pt x="3005" y="157"/>
                  <a:pt x="3016" y="194"/>
                  <a:pt x="3016" y="238"/>
                </a:cubicBezTo>
                <a:lnTo>
                  <a:pt x="3016" y="1715"/>
                </a:lnTo>
                <a:cubicBezTo>
                  <a:pt x="3016" y="1759"/>
                  <a:pt x="3005" y="1796"/>
                  <a:pt x="2984" y="1835"/>
                </a:cubicBezTo>
                <a:cubicBezTo>
                  <a:pt x="2962" y="1873"/>
                  <a:pt x="2935" y="1900"/>
                  <a:pt x="2896" y="1923"/>
                </a:cubicBezTo>
                <a:cubicBezTo>
                  <a:pt x="2858" y="1945"/>
                  <a:pt x="2821" y="1955"/>
                  <a:pt x="2777" y="1955"/>
                </a:cubicBezTo>
                <a:lnTo>
                  <a:pt x="239" y="1955"/>
                </a:lnTo>
                <a:close/>
              </a:path>
            </a:pathLst>
          </a:custGeom>
          <a:solidFill>
            <a:srgbClr val="FFFF99"/>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1" name="Google Shape;711;p18"/>
          <p:cNvSpPr/>
          <p:nvPr/>
        </p:nvSpPr>
        <p:spPr>
          <a:xfrm>
            <a:off x="4414406" y="2879863"/>
            <a:ext cx="726161" cy="24622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Platform Device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 Services</a:t>
            </a:r>
            <a:endParaRPr b="0" i="0" sz="2400" u="none" cap="none" strike="noStrike">
              <a:solidFill>
                <a:srgbClr val="000000"/>
              </a:solidFill>
              <a:latin typeface="Arial"/>
              <a:ea typeface="Arial"/>
              <a:cs typeface="Arial"/>
              <a:sym typeface="Arial"/>
            </a:endParaRPr>
          </a:p>
        </p:txBody>
      </p:sp>
      <p:sp>
        <p:nvSpPr>
          <p:cNvPr id="712" name="Google Shape;712;p18"/>
          <p:cNvSpPr/>
          <p:nvPr/>
        </p:nvSpPr>
        <p:spPr>
          <a:xfrm>
            <a:off x="5548977" y="2888330"/>
            <a:ext cx="28854" cy="123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 </a:t>
            </a:r>
            <a:endParaRPr b="0" i="0" sz="2400" u="none" cap="none" strike="noStrike">
              <a:solidFill>
                <a:srgbClr val="000000"/>
              </a:solidFill>
              <a:latin typeface="Arial"/>
              <a:ea typeface="Arial"/>
              <a:cs typeface="Arial"/>
              <a:sym typeface="Arial"/>
            </a:endParaRPr>
          </a:p>
        </p:txBody>
      </p:sp>
      <p:sp>
        <p:nvSpPr>
          <p:cNvPr id="713" name="Google Shape;713;p18"/>
          <p:cNvSpPr/>
          <p:nvPr/>
        </p:nvSpPr>
        <p:spPr>
          <a:xfrm>
            <a:off x="4501539" y="3174368"/>
            <a:ext cx="575733" cy="188384"/>
          </a:xfrm>
          <a:custGeom>
            <a:rect b="b" l="l" r="r" t="t"/>
            <a:pathLst>
              <a:path extrusionOk="0" h="443" w="1359">
                <a:moveTo>
                  <a:pt x="1138" y="443"/>
                </a:moveTo>
                <a:cubicBezTo>
                  <a:pt x="1179" y="443"/>
                  <a:pt x="1214" y="433"/>
                  <a:pt x="1248" y="412"/>
                </a:cubicBezTo>
                <a:cubicBezTo>
                  <a:pt x="1284" y="392"/>
                  <a:pt x="1310" y="367"/>
                  <a:pt x="1329" y="331"/>
                </a:cubicBezTo>
                <a:cubicBezTo>
                  <a:pt x="1351" y="297"/>
                  <a:pt x="1359" y="262"/>
                  <a:pt x="1359" y="221"/>
                </a:cubicBezTo>
                <a:lnTo>
                  <a:pt x="1359" y="220"/>
                </a:lnTo>
                <a:cubicBezTo>
                  <a:pt x="1359" y="180"/>
                  <a:pt x="1351" y="146"/>
                  <a:pt x="1329" y="110"/>
                </a:cubicBezTo>
                <a:cubicBezTo>
                  <a:pt x="1310" y="74"/>
                  <a:pt x="1284" y="49"/>
                  <a:pt x="1248" y="29"/>
                </a:cubicBezTo>
                <a:cubicBezTo>
                  <a:pt x="1214" y="8"/>
                  <a:pt x="1179" y="0"/>
                  <a:pt x="1138" y="0"/>
                </a:cubicBezTo>
                <a:cubicBezTo>
                  <a:pt x="1138" y="0"/>
                  <a:pt x="1138" y="0"/>
                  <a:pt x="1138" y="0"/>
                </a:cubicBezTo>
                <a:lnTo>
                  <a:pt x="221" y="0"/>
                </a:lnTo>
                <a:cubicBezTo>
                  <a:pt x="181" y="0"/>
                  <a:pt x="145" y="8"/>
                  <a:pt x="110" y="29"/>
                </a:cubicBezTo>
                <a:cubicBezTo>
                  <a:pt x="76" y="49"/>
                  <a:pt x="49" y="74"/>
                  <a:pt x="29" y="110"/>
                </a:cubicBezTo>
                <a:cubicBezTo>
                  <a:pt x="9" y="146"/>
                  <a:pt x="0" y="180"/>
                  <a:pt x="0" y="220"/>
                </a:cubicBezTo>
                <a:lnTo>
                  <a:pt x="0" y="221"/>
                </a:lnTo>
                <a:cubicBezTo>
                  <a:pt x="0" y="262"/>
                  <a:pt x="9" y="297"/>
                  <a:pt x="29" y="331"/>
                </a:cubicBezTo>
                <a:cubicBezTo>
                  <a:pt x="49" y="367"/>
                  <a:pt x="76" y="392"/>
                  <a:pt x="110" y="412"/>
                </a:cubicBezTo>
                <a:cubicBezTo>
                  <a:pt x="145" y="433"/>
                  <a:pt x="181" y="443"/>
                  <a:pt x="221" y="443"/>
                </a:cubicBezTo>
                <a:lnTo>
                  <a:pt x="1138" y="443"/>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4" name="Google Shape;714;p18"/>
          <p:cNvSpPr/>
          <p:nvPr/>
        </p:nvSpPr>
        <p:spPr>
          <a:xfrm>
            <a:off x="4653761" y="3225272"/>
            <a:ext cx="277320"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Engine</a:t>
            </a:r>
            <a:endParaRPr b="0" i="0" sz="2400" u="none" cap="none" strike="noStrike">
              <a:solidFill>
                <a:srgbClr val="000000"/>
              </a:solidFill>
              <a:latin typeface="Arial"/>
              <a:ea typeface="Arial"/>
              <a:cs typeface="Arial"/>
              <a:sym typeface="Arial"/>
            </a:endParaRPr>
          </a:p>
        </p:txBody>
      </p:sp>
      <p:sp>
        <p:nvSpPr>
          <p:cNvPr id="715" name="Google Shape;715;p18"/>
          <p:cNvSpPr/>
          <p:nvPr/>
        </p:nvSpPr>
        <p:spPr>
          <a:xfrm>
            <a:off x="7991303" y="5766997"/>
            <a:ext cx="1382184" cy="668867"/>
          </a:xfrm>
          <a:prstGeom prst="rect">
            <a:avLst/>
          </a:prstGeom>
          <a:solidFill>
            <a:srgbClr val="FFFFFF"/>
          </a:solid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6" name="Google Shape;716;p18"/>
          <p:cNvSpPr/>
          <p:nvPr/>
        </p:nvSpPr>
        <p:spPr>
          <a:xfrm>
            <a:off x="7984953" y="5677038"/>
            <a:ext cx="1532467" cy="758825"/>
          </a:xfrm>
          <a:prstGeom prst="rect">
            <a:avLst/>
          </a:pr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7" name="Google Shape;717;p18"/>
          <p:cNvSpPr/>
          <p:nvPr/>
        </p:nvSpPr>
        <p:spPr>
          <a:xfrm>
            <a:off x="8615720" y="5824149"/>
            <a:ext cx="206788" cy="123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KEY</a:t>
            </a:r>
            <a:endParaRPr b="0" i="0" sz="2400" u="none" cap="none" strike="noStrike">
              <a:solidFill>
                <a:srgbClr val="000000"/>
              </a:solidFill>
              <a:latin typeface="Arial"/>
              <a:ea typeface="Arial"/>
              <a:cs typeface="Arial"/>
              <a:sym typeface="Arial"/>
            </a:endParaRPr>
          </a:p>
        </p:txBody>
      </p:sp>
      <p:sp>
        <p:nvSpPr>
          <p:cNvPr id="718" name="Google Shape;718;p18"/>
          <p:cNvSpPr/>
          <p:nvPr/>
        </p:nvSpPr>
        <p:spPr>
          <a:xfrm>
            <a:off x="8393471" y="5965964"/>
            <a:ext cx="947375"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FACE Defined Interface</a:t>
            </a:r>
            <a:endParaRPr b="0" i="0" sz="2400" u="none" cap="none" strike="noStrike">
              <a:solidFill>
                <a:srgbClr val="000000"/>
              </a:solidFill>
              <a:latin typeface="Arial"/>
              <a:ea typeface="Arial"/>
              <a:cs typeface="Arial"/>
              <a:sym typeface="Arial"/>
            </a:endParaRPr>
          </a:p>
        </p:txBody>
      </p:sp>
      <p:cxnSp>
        <p:nvCxnSpPr>
          <p:cNvPr id="719" name="Google Shape;719;p18"/>
          <p:cNvCxnSpPr/>
          <p:nvPr/>
        </p:nvCxnSpPr>
        <p:spPr>
          <a:xfrm rot="10800000">
            <a:off x="8031520" y="6004063"/>
            <a:ext cx="220133" cy="0"/>
          </a:xfrm>
          <a:prstGeom prst="straightConnector1">
            <a:avLst/>
          </a:prstGeom>
          <a:noFill/>
          <a:ln cap="rnd" cmpd="sng" w="25400">
            <a:solidFill>
              <a:srgbClr val="00EE00"/>
            </a:solidFill>
            <a:prstDash val="solid"/>
            <a:round/>
            <a:headEnd len="sm" w="sm" type="none"/>
            <a:tailEnd len="sm" w="sm" type="none"/>
          </a:ln>
        </p:spPr>
      </p:cxnSp>
      <p:sp>
        <p:nvSpPr>
          <p:cNvPr id="720" name="Google Shape;720;p18"/>
          <p:cNvSpPr/>
          <p:nvPr/>
        </p:nvSpPr>
        <p:spPr>
          <a:xfrm>
            <a:off x="8084438" y="5949029"/>
            <a:ext cx="114300" cy="112184"/>
          </a:xfrm>
          <a:custGeom>
            <a:rect b="b" l="l" r="r" t="t"/>
            <a:pathLst>
              <a:path extrusionOk="0" h="266" w="266">
                <a:moveTo>
                  <a:pt x="0" y="134"/>
                </a:moveTo>
                <a:cubicBezTo>
                  <a:pt x="0" y="109"/>
                  <a:pt x="6" y="89"/>
                  <a:pt x="19" y="68"/>
                </a:cubicBezTo>
                <a:cubicBezTo>
                  <a:pt x="31" y="45"/>
                  <a:pt x="46" y="31"/>
                  <a:pt x="66" y="19"/>
                </a:cubicBezTo>
                <a:cubicBezTo>
                  <a:pt x="88" y="6"/>
                  <a:pt x="109" y="0"/>
                  <a:pt x="133" y="0"/>
                </a:cubicBezTo>
                <a:cubicBezTo>
                  <a:pt x="157" y="0"/>
                  <a:pt x="177" y="6"/>
                  <a:pt x="198" y="19"/>
                </a:cubicBezTo>
                <a:cubicBezTo>
                  <a:pt x="221" y="31"/>
                  <a:pt x="235" y="45"/>
                  <a:pt x="247" y="66"/>
                </a:cubicBezTo>
                <a:cubicBezTo>
                  <a:pt x="260" y="89"/>
                  <a:pt x="266" y="109"/>
                  <a:pt x="266" y="134"/>
                </a:cubicBezTo>
                <a:cubicBezTo>
                  <a:pt x="266" y="158"/>
                  <a:pt x="260" y="179"/>
                  <a:pt x="247" y="200"/>
                </a:cubicBezTo>
                <a:cubicBezTo>
                  <a:pt x="235" y="221"/>
                  <a:pt x="221" y="236"/>
                  <a:pt x="200" y="247"/>
                </a:cubicBezTo>
                <a:cubicBezTo>
                  <a:pt x="177" y="260"/>
                  <a:pt x="157" y="266"/>
                  <a:pt x="133" y="266"/>
                </a:cubicBezTo>
                <a:cubicBezTo>
                  <a:pt x="109" y="266"/>
                  <a:pt x="88" y="260"/>
                  <a:pt x="66" y="247"/>
                </a:cubicBezTo>
                <a:cubicBezTo>
                  <a:pt x="46" y="236"/>
                  <a:pt x="31" y="221"/>
                  <a:pt x="19" y="200"/>
                </a:cubicBezTo>
                <a:cubicBezTo>
                  <a:pt x="6" y="179"/>
                  <a:pt x="0" y="158"/>
                  <a:pt x="0" y="134"/>
                </a:cubicBezTo>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1" name="Google Shape;721;p18"/>
          <p:cNvSpPr/>
          <p:nvPr/>
        </p:nvSpPr>
        <p:spPr>
          <a:xfrm>
            <a:off x="8084438" y="5949029"/>
            <a:ext cx="114300" cy="112184"/>
          </a:xfrm>
          <a:custGeom>
            <a:rect b="b" l="l" r="r" t="t"/>
            <a:pathLst>
              <a:path extrusionOk="0" h="53" w="54">
                <a:moveTo>
                  <a:pt x="0" y="27"/>
                </a:moveTo>
                <a:cubicBezTo>
                  <a:pt x="0" y="22"/>
                  <a:pt x="2" y="18"/>
                  <a:pt x="4" y="13"/>
                </a:cubicBezTo>
                <a:cubicBezTo>
                  <a:pt x="7" y="9"/>
                  <a:pt x="10" y="6"/>
                  <a:pt x="14" y="4"/>
                </a:cubicBezTo>
                <a:cubicBezTo>
                  <a:pt x="18" y="1"/>
                  <a:pt x="22" y="0"/>
                  <a:pt x="27" y="0"/>
                </a:cubicBezTo>
                <a:cubicBezTo>
                  <a:pt x="32" y="0"/>
                  <a:pt x="36" y="1"/>
                  <a:pt x="40" y="4"/>
                </a:cubicBezTo>
                <a:cubicBezTo>
                  <a:pt x="45" y="6"/>
                  <a:pt x="48" y="9"/>
                  <a:pt x="50" y="13"/>
                </a:cubicBezTo>
                <a:cubicBezTo>
                  <a:pt x="53" y="18"/>
                  <a:pt x="54" y="22"/>
                  <a:pt x="54" y="27"/>
                </a:cubicBezTo>
                <a:cubicBezTo>
                  <a:pt x="54" y="32"/>
                  <a:pt x="53" y="36"/>
                  <a:pt x="50" y="40"/>
                </a:cubicBezTo>
                <a:cubicBezTo>
                  <a:pt x="48" y="44"/>
                  <a:pt x="45" y="47"/>
                  <a:pt x="41" y="50"/>
                </a:cubicBezTo>
                <a:cubicBezTo>
                  <a:pt x="36" y="52"/>
                  <a:pt x="32" y="53"/>
                  <a:pt x="27" y="53"/>
                </a:cubicBezTo>
                <a:cubicBezTo>
                  <a:pt x="22" y="53"/>
                  <a:pt x="18" y="52"/>
                  <a:pt x="14" y="50"/>
                </a:cubicBezTo>
                <a:cubicBezTo>
                  <a:pt x="10" y="47"/>
                  <a:pt x="7" y="44"/>
                  <a:pt x="4" y="40"/>
                </a:cubicBezTo>
                <a:cubicBezTo>
                  <a:pt x="2" y="36"/>
                  <a:pt x="0" y="32"/>
                  <a:pt x="0" y="27"/>
                </a:cubicBezTo>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2" name="Google Shape;722;p18"/>
          <p:cNvSpPr/>
          <p:nvPr/>
        </p:nvSpPr>
        <p:spPr>
          <a:xfrm>
            <a:off x="8389238" y="6118364"/>
            <a:ext cx="70532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External Interface</a:t>
            </a:r>
            <a:endParaRPr b="0" i="0" sz="2400" u="none" cap="none" strike="noStrike">
              <a:solidFill>
                <a:srgbClr val="000000"/>
              </a:solidFill>
              <a:latin typeface="Arial"/>
              <a:ea typeface="Arial"/>
              <a:cs typeface="Arial"/>
              <a:sym typeface="Arial"/>
            </a:endParaRPr>
          </a:p>
        </p:txBody>
      </p:sp>
      <p:cxnSp>
        <p:nvCxnSpPr>
          <p:cNvPr id="723" name="Google Shape;723;p18"/>
          <p:cNvCxnSpPr/>
          <p:nvPr/>
        </p:nvCxnSpPr>
        <p:spPr>
          <a:xfrm rot="10800000">
            <a:off x="8031520" y="6158580"/>
            <a:ext cx="220133" cy="0"/>
          </a:xfrm>
          <a:prstGeom prst="straightConnector1">
            <a:avLst/>
          </a:prstGeom>
          <a:noFill/>
          <a:ln cap="rnd" cmpd="sng" w="9525">
            <a:solidFill>
              <a:srgbClr val="000000"/>
            </a:solidFill>
            <a:prstDash val="solid"/>
            <a:round/>
            <a:headEnd len="sm" w="sm" type="none"/>
            <a:tailEnd len="sm" w="sm" type="none"/>
          </a:ln>
        </p:spPr>
      </p:cxnSp>
      <p:sp>
        <p:nvSpPr>
          <p:cNvPr id="724" name="Google Shape;724;p18"/>
          <p:cNvSpPr/>
          <p:nvPr/>
        </p:nvSpPr>
        <p:spPr>
          <a:xfrm>
            <a:off x="8387120" y="6268648"/>
            <a:ext cx="163506"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Non</a:t>
            </a:r>
            <a:endParaRPr b="0" i="0" sz="2400" u="none" cap="none" strike="noStrike">
              <a:solidFill>
                <a:srgbClr val="000000"/>
              </a:solidFill>
              <a:latin typeface="Arial"/>
              <a:ea typeface="Arial"/>
              <a:cs typeface="Arial"/>
              <a:sym typeface="Arial"/>
            </a:endParaRPr>
          </a:p>
        </p:txBody>
      </p:sp>
      <p:sp>
        <p:nvSpPr>
          <p:cNvPr id="725" name="Google Shape;725;p18"/>
          <p:cNvSpPr/>
          <p:nvPr/>
        </p:nvSpPr>
        <p:spPr>
          <a:xfrm>
            <a:off x="8554337" y="6268648"/>
            <a:ext cx="30458"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p:txBody>
      </p:sp>
      <p:sp>
        <p:nvSpPr>
          <p:cNvPr id="726" name="Google Shape;726;p18"/>
          <p:cNvSpPr/>
          <p:nvPr/>
        </p:nvSpPr>
        <p:spPr>
          <a:xfrm>
            <a:off x="8583969" y="6268648"/>
            <a:ext cx="846386"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Conformant Interface</a:t>
            </a:r>
            <a:endParaRPr b="0" i="0" sz="2400" u="none" cap="none" strike="noStrike">
              <a:solidFill>
                <a:srgbClr val="000000"/>
              </a:solidFill>
              <a:latin typeface="Arial"/>
              <a:ea typeface="Arial"/>
              <a:cs typeface="Arial"/>
              <a:sym typeface="Arial"/>
            </a:endParaRPr>
          </a:p>
        </p:txBody>
      </p:sp>
      <p:cxnSp>
        <p:nvCxnSpPr>
          <p:cNvPr id="727" name="Google Shape;727;p18"/>
          <p:cNvCxnSpPr/>
          <p:nvPr/>
        </p:nvCxnSpPr>
        <p:spPr>
          <a:xfrm rot="10800000">
            <a:off x="8031520" y="6306747"/>
            <a:ext cx="220133" cy="0"/>
          </a:xfrm>
          <a:prstGeom prst="straightConnector1">
            <a:avLst/>
          </a:prstGeom>
          <a:noFill/>
          <a:ln cap="rnd" cmpd="sng" w="25400">
            <a:solidFill>
              <a:srgbClr val="FF0000"/>
            </a:solidFill>
            <a:prstDash val="solid"/>
            <a:round/>
            <a:headEnd len="sm" w="sm" type="none"/>
            <a:tailEnd len="sm" w="sm" type="none"/>
          </a:ln>
        </p:spPr>
      </p:cxnSp>
      <p:sp>
        <p:nvSpPr>
          <p:cNvPr id="728" name="Google Shape;728;p18"/>
          <p:cNvSpPr/>
          <p:nvPr/>
        </p:nvSpPr>
        <p:spPr>
          <a:xfrm>
            <a:off x="8420987" y="2522147"/>
            <a:ext cx="965200" cy="306917"/>
          </a:xfrm>
          <a:custGeom>
            <a:rect b="b" l="l" r="r" t="t"/>
            <a:pathLst>
              <a:path extrusionOk="0" h="719" w="2274">
                <a:moveTo>
                  <a:pt x="2035" y="719"/>
                </a:moveTo>
                <a:cubicBezTo>
                  <a:pt x="2079" y="719"/>
                  <a:pt x="2116" y="710"/>
                  <a:pt x="2155" y="688"/>
                </a:cubicBezTo>
                <a:cubicBezTo>
                  <a:pt x="2193" y="664"/>
                  <a:pt x="2220" y="638"/>
                  <a:pt x="2243" y="600"/>
                </a:cubicBezTo>
                <a:cubicBezTo>
                  <a:pt x="2264" y="561"/>
                  <a:pt x="2274" y="524"/>
                  <a:pt x="2274" y="480"/>
                </a:cubicBezTo>
                <a:lnTo>
                  <a:pt x="2274" y="239"/>
                </a:lnTo>
                <a:cubicBezTo>
                  <a:pt x="2274" y="195"/>
                  <a:pt x="2264" y="159"/>
                  <a:pt x="2243" y="120"/>
                </a:cubicBezTo>
                <a:cubicBezTo>
                  <a:pt x="2220" y="81"/>
                  <a:pt x="2193" y="55"/>
                  <a:pt x="2155" y="32"/>
                </a:cubicBezTo>
                <a:cubicBezTo>
                  <a:pt x="2116" y="10"/>
                  <a:pt x="2079" y="0"/>
                  <a:pt x="2035" y="0"/>
                </a:cubicBezTo>
                <a:lnTo>
                  <a:pt x="240" y="0"/>
                </a:lnTo>
                <a:cubicBezTo>
                  <a:pt x="196" y="0"/>
                  <a:pt x="159" y="10"/>
                  <a:pt x="122" y="32"/>
                </a:cubicBezTo>
                <a:cubicBezTo>
                  <a:pt x="83" y="55"/>
                  <a:pt x="55" y="81"/>
                  <a:pt x="32" y="120"/>
                </a:cubicBezTo>
                <a:cubicBezTo>
                  <a:pt x="11" y="159"/>
                  <a:pt x="0" y="195"/>
                  <a:pt x="0" y="239"/>
                </a:cubicBezTo>
                <a:lnTo>
                  <a:pt x="0" y="480"/>
                </a:lnTo>
                <a:cubicBezTo>
                  <a:pt x="0" y="524"/>
                  <a:pt x="11" y="561"/>
                  <a:pt x="32" y="600"/>
                </a:cubicBezTo>
                <a:cubicBezTo>
                  <a:pt x="55" y="638"/>
                  <a:pt x="83" y="664"/>
                  <a:pt x="122" y="688"/>
                </a:cubicBezTo>
                <a:cubicBezTo>
                  <a:pt x="159" y="710"/>
                  <a:pt x="196" y="719"/>
                  <a:pt x="240" y="719"/>
                </a:cubicBezTo>
                <a:lnTo>
                  <a:pt x="2035" y="719"/>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9" name="Google Shape;729;p18"/>
          <p:cNvSpPr/>
          <p:nvPr/>
        </p:nvSpPr>
        <p:spPr>
          <a:xfrm>
            <a:off x="8420987" y="2522147"/>
            <a:ext cx="965200" cy="306917"/>
          </a:xfrm>
          <a:custGeom>
            <a:rect b="b" l="l" r="r" t="t"/>
            <a:pathLst>
              <a:path extrusionOk="0" h="719" w="2274">
                <a:moveTo>
                  <a:pt x="2035" y="719"/>
                </a:moveTo>
                <a:cubicBezTo>
                  <a:pt x="2079" y="719"/>
                  <a:pt x="2116" y="710"/>
                  <a:pt x="2155" y="688"/>
                </a:cubicBezTo>
                <a:cubicBezTo>
                  <a:pt x="2193" y="664"/>
                  <a:pt x="2220" y="638"/>
                  <a:pt x="2243" y="600"/>
                </a:cubicBezTo>
                <a:cubicBezTo>
                  <a:pt x="2264" y="561"/>
                  <a:pt x="2274" y="524"/>
                  <a:pt x="2274" y="480"/>
                </a:cubicBezTo>
                <a:lnTo>
                  <a:pt x="2274" y="239"/>
                </a:lnTo>
                <a:cubicBezTo>
                  <a:pt x="2274" y="195"/>
                  <a:pt x="2264" y="159"/>
                  <a:pt x="2243" y="120"/>
                </a:cubicBezTo>
                <a:cubicBezTo>
                  <a:pt x="2220" y="81"/>
                  <a:pt x="2193" y="55"/>
                  <a:pt x="2155" y="32"/>
                </a:cubicBezTo>
                <a:cubicBezTo>
                  <a:pt x="2116" y="10"/>
                  <a:pt x="2079" y="0"/>
                  <a:pt x="2035" y="0"/>
                </a:cubicBezTo>
                <a:lnTo>
                  <a:pt x="240" y="0"/>
                </a:lnTo>
                <a:cubicBezTo>
                  <a:pt x="196" y="0"/>
                  <a:pt x="159" y="10"/>
                  <a:pt x="122" y="32"/>
                </a:cubicBezTo>
                <a:cubicBezTo>
                  <a:pt x="83" y="55"/>
                  <a:pt x="55" y="81"/>
                  <a:pt x="32" y="120"/>
                </a:cubicBezTo>
                <a:cubicBezTo>
                  <a:pt x="11" y="159"/>
                  <a:pt x="0" y="195"/>
                  <a:pt x="0" y="239"/>
                </a:cubicBezTo>
                <a:lnTo>
                  <a:pt x="0" y="480"/>
                </a:lnTo>
                <a:cubicBezTo>
                  <a:pt x="0" y="524"/>
                  <a:pt x="11" y="561"/>
                  <a:pt x="32" y="600"/>
                </a:cubicBezTo>
                <a:cubicBezTo>
                  <a:pt x="55" y="638"/>
                  <a:pt x="83" y="664"/>
                  <a:pt x="122" y="688"/>
                </a:cubicBezTo>
                <a:cubicBezTo>
                  <a:pt x="159" y="710"/>
                  <a:pt x="196" y="719"/>
                  <a:pt x="240" y="719"/>
                </a:cubicBezTo>
                <a:lnTo>
                  <a:pt x="2035" y="719"/>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0" name="Google Shape;730;p18"/>
          <p:cNvSpPr/>
          <p:nvPr/>
        </p:nvSpPr>
        <p:spPr>
          <a:xfrm>
            <a:off x="8691920" y="2560246"/>
            <a:ext cx="447238"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Distribution</a:t>
            </a:r>
            <a:endParaRPr b="0" i="0" sz="2400" u="none" cap="none" strike="noStrike">
              <a:solidFill>
                <a:srgbClr val="000000"/>
              </a:solidFill>
              <a:latin typeface="Arial"/>
              <a:ea typeface="Arial"/>
              <a:cs typeface="Arial"/>
              <a:sym typeface="Arial"/>
            </a:endParaRPr>
          </a:p>
        </p:txBody>
      </p:sp>
      <p:sp>
        <p:nvSpPr>
          <p:cNvPr id="731" name="Google Shape;731;p18"/>
          <p:cNvSpPr/>
          <p:nvPr/>
        </p:nvSpPr>
        <p:spPr>
          <a:xfrm>
            <a:off x="8719438" y="2653380"/>
            <a:ext cx="41678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Capability </a:t>
            </a:r>
            <a:endParaRPr b="0" i="0" sz="2400" u="none" cap="none" strike="noStrike">
              <a:solidFill>
                <a:srgbClr val="000000"/>
              </a:solidFill>
              <a:latin typeface="Arial"/>
              <a:ea typeface="Arial"/>
              <a:cs typeface="Arial"/>
              <a:sym typeface="Arial"/>
            </a:endParaRPr>
          </a:p>
        </p:txBody>
      </p:sp>
      <p:sp>
        <p:nvSpPr>
          <p:cNvPr id="732" name="Google Shape;732;p18"/>
          <p:cNvSpPr/>
          <p:nvPr/>
        </p:nvSpPr>
        <p:spPr>
          <a:xfrm>
            <a:off x="8420989" y="2875631"/>
            <a:ext cx="960967" cy="306917"/>
          </a:xfrm>
          <a:custGeom>
            <a:rect b="b" l="l" r="r" t="t"/>
            <a:pathLst>
              <a:path extrusionOk="0" h="719" w="2258">
                <a:moveTo>
                  <a:pt x="2019" y="719"/>
                </a:moveTo>
                <a:cubicBezTo>
                  <a:pt x="2063" y="719"/>
                  <a:pt x="2100" y="710"/>
                  <a:pt x="2139" y="687"/>
                </a:cubicBezTo>
                <a:cubicBezTo>
                  <a:pt x="2177" y="665"/>
                  <a:pt x="2204" y="638"/>
                  <a:pt x="2227" y="599"/>
                </a:cubicBezTo>
                <a:cubicBezTo>
                  <a:pt x="2248" y="561"/>
                  <a:pt x="2258" y="524"/>
                  <a:pt x="2258" y="480"/>
                </a:cubicBezTo>
                <a:lnTo>
                  <a:pt x="2258" y="239"/>
                </a:lnTo>
                <a:cubicBezTo>
                  <a:pt x="2258" y="196"/>
                  <a:pt x="2248" y="158"/>
                  <a:pt x="2227" y="120"/>
                </a:cubicBezTo>
                <a:cubicBezTo>
                  <a:pt x="2204" y="81"/>
                  <a:pt x="2177" y="55"/>
                  <a:pt x="2139" y="33"/>
                </a:cubicBezTo>
                <a:cubicBezTo>
                  <a:pt x="2100" y="9"/>
                  <a:pt x="2063" y="0"/>
                  <a:pt x="2019" y="0"/>
                </a:cubicBezTo>
                <a:lnTo>
                  <a:pt x="240" y="0"/>
                </a:lnTo>
                <a:cubicBezTo>
                  <a:pt x="196" y="0"/>
                  <a:pt x="159" y="9"/>
                  <a:pt x="120" y="33"/>
                </a:cubicBezTo>
                <a:cubicBezTo>
                  <a:pt x="82" y="55"/>
                  <a:pt x="55" y="81"/>
                  <a:pt x="32" y="120"/>
                </a:cubicBezTo>
                <a:cubicBezTo>
                  <a:pt x="11" y="158"/>
                  <a:pt x="0" y="196"/>
                  <a:pt x="0" y="239"/>
                </a:cubicBezTo>
                <a:lnTo>
                  <a:pt x="0" y="480"/>
                </a:lnTo>
                <a:cubicBezTo>
                  <a:pt x="0" y="524"/>
                  <a:pt x="11" y="561"/>
                  <a:pt x="32" y="599"/>
                </a:cubicBezTo>
                <a:cubicBezTo>
                  <a:pt x="55" y="638"/>
                  <a:pt x="82" y="665"/>
                  <a:pt x="120" y="687"/>
                </a:cubicBezTo>
                <a:cubicBezTo>
                  <a:pt x="159" y="710"/>
                  <a:pt x="196" y="719"/>
                  <a:pt x="240" y="719"/>
                </a:cubicBezTo>
                <a:lnTo>
                  <a:pt x="2019" y="719"/>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3" name="Google Shape;733;p18"/>
          <p:cNvSpPr/>
          <p:nvPr/>
        </p:nvSpPr>
        <p:spPr>
          <a:xfrm>
            <a:off x="8420989" y="2875631"/>
            <a:ext cx="960967" cy="306917"/>
          </a:xfrm>
          <a:custGeom>
            <a:rect b="b" l="l" r="r" t="t"/>
            <a:pathLst>
              <a:path extrusionOk="0" h="719" w="2258">
                <a:moveTo>
                  <a:pt x="2019" y="719"/>
                </a:moveTo>
                <a:cubicBezTo>
                  <a:pt x="2063" y="719"/>
                  <a:pt x="2100" y="710"/>
                  <a:pt x="2139" y="687"/>
                </a:cubicBezTo>
                <a:cubicBezTo>
                  <a:pt x="2177" y="665"/>
                  <a:pt x="2204" y="638"/>
                  <a:pt x="2227" y="599"/>
                </a:cubicBezTo>
                <a:cubicBezTo>
                  <a:pt x="2248" y="561"/>
                  <a:pt x="2258" y="524"/>
                  <a:pt x="2258" y="480"/>
                </a:cubicBezTo>
                <a:lnTo>
                  <a:pt x="2258" y="239"/>
                </a:lnTo>
                <a:cubicBezTo>
                  <a:pt x="2258" y="196"/>
                  <a:pt x="2248" y="158"/>
                  <a:pt x="2227" y="120"/>
                </a:cubicBezTo>
                <a:cubicBezTo>
                  <a:pt x="2204" y="81"/>
                  <a:pt x="2177" y="55"/>
                  <a:pt x="2139" y="33"/>
                </a:cubicBezTo>
                <a:cubicBezTo>
                  <a:pt x="2100" y="9"/>
                  <a:pt x="2063" y="0"/>
                  <a:pt x="2019" y="0"/>
                </a:cubicBezTo>
                <a:lnTo>
                  <a:pt x="240" y="0"/>
                </a:lnTo>
                <a:cubicBezTo>
                  <a:pt x="196" y="0"/>
                  <a:pt x="159" y="9"/>
                  <a:pt x="120" y="33"/>
                </a:cubicBezTo>
                <a:cubicBezTo>
                  <a:pt x="82" y="55"/>
                  <a:pt x="55" y="81"/>
                  <a:pt x="32" y="120"/>
                </a:cubicBezTo>
                <a:cubicBezTo>
                  <a:pt x="11" y="158"/>
                  <a:pt x="0" y="196"/>
                  <a:pt x="0" y="239"/>
                </a:cubicBezTo>
                <a:lnTo>
                  <a:pt x="0" y="480"/>
                </a:lnTo>
                <a:cubicBezTo>
                  <a:pt x="0" y="524"/>
                  <a:pt x="11" y="561"/>
                  <a:pt x="32" y="599"/>
                </a:cubicBezTo>
                <a:cubicBezTo>
                  <a:pt x="55" y="638"/>
                  <a:pt x="82" y="665"/>
                  <a:pt x="120" y="687"/>
                </a:cubicBezTo>
                <a:cubicBezTo>
                  <a:pt x="159" y="710"/>
                  <a:pt x="196" y="719"/>
                  <a:pt x="240" y="719"/>
                </a:cubicBezTo>
                <a:lnTo>
                  <a:pt x="2019" y="719"/>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4" name="Google Shape;734;p18"/>
          <p:cNvSpPr/>
          <p:nvPr/>
        </p:nvSpPr>
        <p:spPr>
          <a:xfrm>
            <a:off x="8649587" y="2913730"/>
            <a:ext cx="532197"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Configuration</a:t>
            </a:r>
            <a:endParaRPr b="0" i="0" sz="2400" u="none" cap="none" strike="noStrike">
              <a:solidFill>
                <a:srgbClr val="000000"/>
              </a:solidFill>
              <a:latin typeface="Arial"/>
              <a:ea typeface="Arial"/>
              <a:cs typeface="Arial"/>
              <a:sym typeface="Arial"/>
            </a:endParaRPr>
          </a:p>
        </p:txBody>
      </p:sp>
      <p:sp>
        <p:nvSpPr>
          <p:cNvPr id="735" name="Google Shape;735;p18"/>
          <p:cNvSpPr/>
          <p:nvPr/>
        </p:nvSpPr>
        <p:spPr>
          <a:xfrm>
            <a:off x="8717322" y="3006864"/>
            <a:ext cx="41678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Capability </a:t>
            </a:r>
            <a:endParaRPr b="0" i="0" sz="2400" u="none" cap="none" strike="noStrike">
              <a:solidFill>
                <a:srgbClr val="000000"/>
              </a:solidFill>
              <a:latin typeface="Arial"/>
              <a:ea typeface="Arial"/>
              <a:cs typeface="Arial"/>
              <a:sym typeface="Arial"/>
            </a:endParaRPr>
          </a:p>
        </p:txBody>
      </p:sp>
      <p:sp>
        <p:nvSpPr>
          <p:cNvPr id="736" name="Google Shape;736;p18"/>
          <p:cNvSpPr/>
          <p:nvPr/>
        </p:nvSpPr>
        <p:spPr>
          <a:xfrm>
            <a:off x="8429453" y="3218531"/>
            <a:ext cx="958851" cy="306917"/>
          </a:xfrm>
          <a:custGeom>
            <a:rect b="b" l="l" r="r" t="t"/>
            <a:pathLst>
              <a:path extrusionOk="0" h="718" w="2258">
                <a:moveTo>
                  <a:pt x="2019" y="718"/>
                </a:moveTo>
                <a:cubicBezTo>
                  <a:pt x="2063" y="718"/>
                  <a:pt x="2100" y="709"/>
                  <a:pt x="2139" y="687"/>
                </a:cubicBezTo>
                <a:cubicBezTo>
                  <a:pt x="2176" y="664"/>
                  <a:pt x="2204" y="637"/>
                  <a:pt x="2227" y="599"/>
                </a:cubicBezTo>
                <a:cubicBezTo>
                  <a:pt x="2248" y="561"/>
                  <a:pt x="2258" y="523"/>
                  <a:pt x="2258" y="480"/>
                </a:cubicBezTo>
                <a:lnTo>
                  <a:pt x="2258" y="239"/>
                </a:lnTo>
                <a:cubicBezTo>
                  <a:pt x="2258" y="195"/>
                  <a:pt x="2248" y="158"/>
                  <a:pt x="2227" y="120"/>
                </a:cubicBezTo>
                <a:cubicBezTo>
                  <a:pt x="2204" y="80"/>
                  <a:pt x="2176" y="54"/>
                  <a:pt x="2139" y="32"/>
                </a:cubicBezTo>
                <a:cubicBezTo>
                  <a:pt x="2100" y="9"/>
                  <a:pt x="2063" y="0"/>
                  <a:pt x="2019" y="0"/>
                </a:cubicBezTo>
                <a:lnTo>
                  <a:pt x="240" y="0"/>
                </a:lnTo>
                <a:cubicBezTo>
                  <a:pt x="196" y="0"/>
                  <a:pt x="158" y="9"/>
                  <a:pt x="120" y="32"/>
                </a:cubicBezTo>
                <a:cubicBezTo>
                  <a:pt x="82" y="54"/>
                  <a:pt x="55" y="80"/>
                  <a:pt x="32" y="120"/>
                </a:cubicBezTo>
                <a:cubicBezTo>
                  <a:pt x="11" y="158"/>
                  <a:pt x="0" y="195"/>
                  <a:pt x="0" y="239"/>
                </a:cubicBezTo>
                <a:lnTo>
                  <a:pt x="0" y="480"/>
                </a:lnTo>
                <a:cubicBezTo>
                  <a:pt x="0" y="523"/>
                  <a:pt x="11" y="561"/>
                  <a:pt x="32" y="599"/>
                </a:cubicBezTo>
                <a:cubicBezTo>
                  <a:pt x="55" y="637"/>
                  <a:pt x="82" y="664"/>
                  <a:pt x="120" y="687"/>
                </a:cubicBezTo>
                <a:cubicBezTo>
                  <a:pt x="158" y="709"/>
                  <a:pt x="196" y="718"/>
                  <a:pt x="240" y="718"/>
                </a:cubicBezTo>
                <a:lnTo>
                  <a:pt x="2019" y="718"/>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7" name="Google Shape;737;p18"/>
          <p:cNvSpPr/>
          <p:nvPr/>
        </p:nvSpPr>
        <p:spPr>
          <a:xfrm>
            <a:off x="8429453" y="3218531"/>
            <a:ext cx="958851" cy="306917"/>
          </a:xfrm>
          <a:custGeom>
            <a:rect b="b" l="l" r="r" t="t"/>
            <a:pathLst>
              <a:path extrusionOk="0" h="718" w="2258">
                <a:moveTo>
                  <a:pt x="2019" y="718"/>
                </a:moveTo>
                <a:cubicBezTo>
                  <a:pt x="2063" y="718"/>
                  <a:pt x="2100" y="709"/>
                  <a:pt x="2139" y="687"/>
                </a:cubicBezTo>
                <a:cubicBezTo>
                  <a:pt x="2176" y="664"/>
                  <a:pt x="2204" y="637"/>
                  <a:pt x="2227" y="599"/>
                </a:cubicBezTo>
                <a:cubicBezTo>
                  <a:pt x="2248" y="561"/>
                  <a:pt x="2258" y="523"/>
                  <a:pt x="2258" y="480"/>
                </a:cubicBezTo>
                <a:lnTo>
                  <a:pt x="2258" y="239"/>
                </a:lnTo>
                <a:cubicBezTo>
                  <a:pt x="2258" y="195"/>
                  <a:pt x="2248" y="158"/>
                  <a:pt x="2227" y="120"/>
                </a:cubicBezTo>
                <a:cubicBezTo>
                  <a:pt x="2204" y="80"/>
                  <a:pt x="2176" y="54"/>
                  <a:pt x="2139" y="32"/>
                </a:cubicBezTo>
                <a:cubicBezTo>
                  <a:pt x="2100" y="9"/>
                  <a:pt x="2063" y="0"/>
                  <a:pt x="2019" y="0"/>
                </a:cubicBezTo>
                <a:lnTo>
                  <a:pt x="240" y="0"/>
                </a:lnTo>
                <a:cubicBezTo>
                  <a:pt x="196" y="0"/>
                  <a:pt x="158" y="9"/>
                  <a:pt x="120" y="32"/>
                </a:cubicBezTo>
                <a:cubicBezTo>
                  <a:pt x="82" y="54"/>
                  <a:pt x="55" y="80"/>
                  <a:pt x="32" y="120"/>
                </a:cubicBezTo>
                <a:cubicBezTo>
                  <a:pt x="11" y="158"/>
                  <a:pt x="0" y="195"/>
                  <a:pt x="0" y="239"/>
                </a:cubicBezTo>
                <a:lnTo>
                  <a:pt x="0" y="480"/>
                </a:lnTo>
                <a:cubicBezTo>
                  <a:pt x="0" y="523"/>
                  <a:pt x="11" y="561"/>
                  <a:pt x="32" y="599"/>
                </a:cubicBezTo>
                <a:cubicBezTo>
                  <a:pt x="55" y="637"/>
                  <a:pt x="82" y="664"/>
                  <a:pt x="120" y="687"/>
                </a:cubicBezTo>
                <a:cubicBezTo>
                  <a:pt x="158" y="709"/>
                  <a:pt x="196" y="718"/>
                  <a:pt x="240" y="718"/>
                </a:cubicBezTo>
                <a:lnTo>
                  <a:pt x="2019" y="718"/>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8" name="Google Shape;738;p18"/>
          <p:cNvSpPr/>
          <p:nvPr/>
        </p:nvSpPr>
        <p:spPr>
          <a:xfrm>
            <a:off x="8520470" y="3256630"/>
            <a:ext cx="819135"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Data Transformation</a:t>
            </a:r>
            <a:endParaRPr b="0" i="0" sz="2400" u="none" cap="none" strike="noStrike">
              <a:solidFill>
                <a:srgbClr val="000000"/>
              </a:solidFill>
              <a:latin typeface="Arial"/>
              <a:ea typeface="Arial"/>
              <a:cs typeface="Arial"/>
              <a:sym typeface="Arial"/>
            </a:endParaRPr>
          </a:p>
        </p:txBody>
      </p:sp>
      <p:sp>
        <p:nvSpPr>
          <p:cNvPr id="739" name="Google Shape;739;p18"/>
          <p:cNvSpPr/>
          <p:nvPr/>
        </p:nvSpPr>
        <p:spPr>
          <a:xfrm>
            <a:off x="8723671" y="3349764"/>
            <a:ext cx="391133"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Capability</a:t>
            </a:r>
            <a:endParaRPr b="0" i="0" sz="2400" u="none" cap="none" strike="noStrike">
              <a:solidFill>
                <a:srgbClr val="000000"/>
              </a:solidFill>
              <a:latin typeface="Arial"/>
              <a:ea typeface="Arial"/>
              <a:cs typeface="Arial"/>
              <a:sym typeface="Arial"/>
            </a:endParaRPr>
          </a:p>
        </p:txBody>
      </p:sp>
      <p:sp>
        <p:nvSpPr>
          <p:cNvPr id="740" name="Google Shape;740;p18"/>
          <p:cNvSpPr/>
          <p:nvPr/>
        </p:nvSpPr>
        <p:spPr>
          <a:xfrm>
            <a:off x="3258436" y="5036747"/>
            <a:ext cx="637117" cy="457200"/>
          </a:xfrm>
          <a:custGeom>
            <a:rect b="b" l="l" r="r" t="t"/>
            <a:pathLst>
              <a:path extrusionOk="0" h="1072" w="1502">
                <a:moveTo>
                  <a:pt x="1227" y="1072"/>
                </a:moveTo>
                <a:cubicBezTo>
                  <a:pt x="1278" y="1072"/>
                  <a:pt x="1322" y="1061"/>
                  <a:pt x="1364" y="1036"/>
                </a:cubicBezTo>
                <a:cubicBezTo>
                  <a:pt x="1409" y="1012"/>
                  <a:pt x="1440" y="983"/>
                  <a:pt x="1466" y="940"/>
                </a:cubicBezTo>
                <a:cubicBezTo>
                  <a:pt x="1492" y="900"/>
                  <a:pt x="1502" y="859"/>
                  <a:pt x="1502" y="811"/>
                </a:cubicBezTo>
                <a:cubicBezTo>
                  <a:pt x="1502" y="810"/>
                  <a:pt x="1502" y="810"/>
                  <a:pt x="1502" y="810"/>
                </a:cubicBezTo>
                <a:lnTo>
                  <a:pt x="1502" y="261"/>
                </a:lnTo>
                <a:cubicBezTo>
                  <a:pt x="1502" y="213"/>
                  <a:pt x="1492" y="171"/>
                  <a:pt x="1466" y="130"/>
                </a:cubicBezTo>
                <a:cubicBezTo>
                  <a:pt x="1440" y="89"/>
                  <a:pt x="1409" y="59"/>
                  <a:pt x="1364" y="36"/>
                </a:cubicBezTo>
                <a:cubicBezTo>
                  <a:pt x="1322" y="10"/>
                  <a:pt x="1278" y="0"/>
                  <a:pt x="1227" y="0"/>
                </a:cubicBezTo>
                <a:cubicBezTo>
                  <a:pt x="1227" y="0"/>
                  <a:pt x="1227" y="0"/>
                  <a:pt x="1227" y="0"/>
                </a:cubicBezTo>
                <a:lnTo>
                  <a:pt x="275" y="0"/>
                </a:lnTo>
                <a:cubicBezTo>
                  <a:pt x="224" y="0"/>
                  <a:pt x="180" y="10"/>
                  <a:pt x="138" y="36"/>
                </a:cubicBezTo>
                <a:cubicBezTo>
                  <a:pt x="93" y="59"/>
                  <a:pt x="62" y="89"/>
                  <a:pt x="36" y="130"/>
                </a:cubicBezTo>
                <a:cubicBezTo>
                  <a:pt x="12" y="171"/>
                  <a:pt x="0" y="213"/>
                  <a:pt x="0" y="261"/>
                </a:cubicBezTo>
                <a:lnTo>
                  <a:pt x="0" y="811"/>
                </a:lnTo>
                <a:cubicBezTo>
                  <a:pt x="0" y="859"/>
                  <a:pt x="12" y="900"/>
                  <a:pt x="36" y="940"/>
                </a:cubicBezTo>
                <a:cubicBezTo>
                  <a:pt x="62" y="983"/>
                  <a:pt x="93" y="1012"/>
                  <a:pt x="138" y="1036"/>
                </a:cubicBezTo>
                <a:cubicBezTo>
                  <a:pt x="180" y="1061"/>
                  <a:pt x="224" y="1072"/>
                  <a:pt x="275" y="1072"/>
                </a:cubicBezTo>
                <a:lnTo>
                  <a:pt x="1227" y="1072"/>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1" name="Google Shape;741;p18"/>
          <p:cNvSpPr/>
          <p:nvPr/>
        </p:nvSpPr>
        <p:spPr>
          <a:xfrm>
            <a:off x="3258436" y="5036747"/>
            <a:ext cx="637117" cy="457200"/>
          </a:xfrm>
          <a:custGeom>
            <a:rect b="b" l="l" r="r" t="t"/>
            <a:pathLst>
              <a:path extrusionOk="0" h="1072" w="1502">
                <a:moveTo>
                  <a:pt x="1227" y="1072"/>
                </a:moveTo>
                <a:cubicBezTo>
                  <a:pt x="1278" y="1072"/>
                  <a:pt x="1322" y="1061"/>
                  <a:pt x="1364" y="1036"/>
                </a:cubicBezTo>
                <a:cubicBezTo>
                  <a:pt x="1409" y="1012"/>
                  <a:pt x="1440" y="983"/>
                  <a:pt x="1466" y="940"/>
                </a:cubicBezTo>
                <a:cubicBezTo>
                  <a:pt x="1492" y="900"/>
                  <a:pt x="1502" y="859"/>
                  <a:pt x="1502" y="811"/>
                </a:cubicBezTo>
                <a:cubicBezTo>
                  <a:pt x="1502" y="810"/>
                  <a:pt x="1502" y="810"/>
                  <a:pt x="1502" y="810"/>
                </a:cubicBezTo>
                <a:lnTo>
                  <a:pt x="1502" y="261"/>
                </a:lnTo>
                <a:cubicBezTo>
                  <a:pt x="1502" y="213"/>
                  <a:pt x="1492" y="171"/>
                  <a:pt x="1466" y="130"/>
                </a:cubicBezTo>
                <a:cubicBezTo>
                  <a:pt x="1440" y="89"/>
                  <a:pt x="1409" y="59"/>
                  <a:pt x="1364" y="36"/>
                </a:cubicBezTo>
                <a:cubicBezTo>
                  <a:pt x="1322" y="10"/>
                  <a:pt x="1278" y="0"/>
                  <a:pt x="1227" y="0"/>
                </a:cubicBezTo>
                <a:cubicBezTo>
                  <a:pt x="1227" y="0"/>
                  <a:pt x="1227" y="0"/>
                  <a:pt x="1227" y="0"/>
                </a:cubicBezTo>
                <a:lnTo>
                  <a:pt x="275" y="0"/>
                </a:lnTo>
                <a:cubicBezTo>
                  <a:pt x="224" y="0"/>
                  <a:pt x="180" y="10"/>
                  <a:pt x="138" y="36"/>
                </a:cubicBezTo>
                <a:cubicBezTo>
                  <a:pt x="93" y="59"/>
                  <a:pt x="62" y="89"/>
                  <a:pt x="36" y="130"/>
                </a:cubicBezTo>
                <a:cubicBezTo>
                  <a:pt x="12" y="171"/>
                  <a:pt x="0" y="213"/>
                  <a:pt x="0" y="261"/>
                </a:cubicBezTo>
                <a:lnTo>
                  <a:pt x="0" y="811"/>
                </a:lnTo>
                <a:cubicBezTo>
                  <a:pt x="0" y="859"/>
                  <a:pt x="12" y="900"/>
                  <a:pt x="36" y="940"/>
                </a:cubicBezTo>
                <a:cubicBezTo>
                  <a:pt x="62" y="983"/>
                  <a:pt x="93" y="1012"/>
                  <a:pt x="138" y="1036"/>
                </a:cubicBezTo>
                <a:cubicBezTo>
                  <a:pt x="180" y="1061"/>
                  <a:pt x="224" y="1072"/>
                  <a:pt x="275" y="1072"/>
                </a:cubicBezTo>
                <a:lnTo>
                  <a:pt x="1227" y="1072"/>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2" name="Google Shape;742;p18"/>
          <p:cNvSpPr/>
          <p:nvPr/>
        </p:nvSpPr>
        <p:spPr>
          <a:xfrm>
            <a:off x="3309237" y="5131998"/>
            <a:ext cx="532197"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Configuration</a:t>
            </a:r>
            <a:endParaRPr b="0" i="0" sz="2400" u="none" cap="none" strike="noStrike">
              <a:solidFill>
                <a:srgbClr val="000000"/>
              </a:solidFill>
              <a:latin typeface="Arial"/>
              <a:ea typeface="Arial"/>
              <a:cs typeface="Arial"/>
              <a:sym typeface="Arial"/>
            </a:endParaRPr>
          </a:p>
        </p:txBody>
      </p:sp>
      <p:sp>
        <p:nvSpPr>
          <p:cNvPr id="743" name="Google Shape;743;p18"/>
          <p:cNvSpPr/>
          <p:nvPr/>
        </p:nvSpPr>
        <p:spPr>
          <a:xfrm>
            <a:off x="3406603" y="5282282"/>
            <a:ext cx="343043"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Services</a:t>
            </a:r>
            <a:endParaRPr b="0" i="0" sz="2400" u="none" cap="none" strike="noStrike">
              <a:solidFill>
                <a:srgbClr val="000000"/>
              </a:solidFill>
              <a:latin typeface="Arial"/>
              <a:ea typeface="Arial"/>
              <a:cs typeface="Arial"/>
              <a:sym typeface="Arial"/>
            </a:endParaRPr>
          </a:p>
        </p:txBody>
      </p:sp>
      <p:sp>
        <p:nvSpPr>
          <p:cNvPr id="744" name="Google Shape;744;p18"/>
          <p:cNvSpPr/>
          <p:nvPr/>
        </p:nvSpPr>
        <p:spPr>
          <a:xfrm>
            <a:off x="3258436" y="4537213"/>
            <a:ext cx="637117" cy="457200"/>
          </a:xfrm>
          <a:custGeom>
            <a:rect b="b" l="l" r="r" t="t"/>
            <a:pathLst>
              <a:path extrusionOk="0" h="1073" w="1502">
                <a:moveTo>
                  <a:pt x="1227" y="1073"/>
                </a:moveTo>
                <a:cubicBezTo>
                  <a:pt x="1278" y="1073"/>
                  <a:pt x="1322" y="1061"/>
                  <a:pt x="1364" y="1037"/>
                </a:cubicBezTo>
                <a:cubicBezTo>
                  <a:pt x="1409" y="1013"/>
                  <a:pt x="1440" y="983"/>
                  <a:pt x="1466" y="941"/>
                </a:cubicBezTo>
                <a:cubicBezTo>
                  <a:pt x="1492" y="901"/>
                  <a:pt x="1502" y="858"/>
                  <a:pt x="1502" y="812"/>
                </a:cubicBezTo>
                <a:cubicBezTo>
                  <a:pt x="1502" y="811"/>
                  <a:pt x="1502" y="811"/>
                  <a:pt x="1502" y="811"/>
                </a:cubicBezTo>
                <a:lnTo>
                  <a:pt x="1502" y="261"/>
                </a:lnTo>
                <a:cubicBezTo>
                  <a:pt x="1502" y="213"/>
                  <a:pt x="1492" y="172"/>
                  <a:pt x="1466" y="131"/>
                </a:cubicBezTo>
                <a:cubicBezTo>
                  <a:pt x="1440" y="90"/>
                  <a:pt x="1409" y="59"/>
                  <a:pt x="1364" y="35"/>
                </a:cubicBezTo>
                <a:cubicBezTo>
                  <a:pt x="1322" y="11"/>
                  <a:pt x="1278" y="0"/>
                  <a:pt x="1227" y="0"/>
                </a:cubicBezTo>
                <a:cubicBezTo>
                  <a:pt x="1227" y="0"/>
                  <a:pt x="1227" y="0"/>
                  <a:pt x="1227" y="0"/>
                </a:cubicBezTo>
                <a:lnTo>
                  <a:pt x="275" y="0"/>
                </a:lnTo>
                <a:cubicBezTo>
                  <a:pt x="224" y="0"/>
                  <a:pt x="180" y="11"/>
                  <a:pt x="138" y="35"/>
                </a:cubicBezTo>
                <a:cubicBezTo>
                  <a:pt x="93" y="59"/>
                  <a:pt x="62" y="90"/>
                  <a:pt x="36" y="131"/>
                </a:cubicBezTo>
                <a:cubicBezTo>
                  <a:pt x="12" y="172"/>
                  <a:pt x="0" y="213"/>
                  <a:pt x="0" y="261"/>
                </a:cubicBezTo>
                <a:lnTo>
                  <a:pt x="0" y="812"/>
                </a:lnTo>
                <a:cubicBezTo>
                  <a:pt x="0" y="858"/>
                  <a:pt x="12" y="901"/>
                  <a:pt x="36" y="941"/>
                </a:cubicBezTo>
                <a:cubicBezTo>
                  <a:pt x="62" y="983"/>
                  <a:pt x="93" y="1013"/>
                  <a:pt x="138" y="1037"/>
                </a:cubicBezTo>
                <a:cubicBezTo>
                  <a:pt x="180" y="1061"/>
                  <a:pt x="224" y="1073"/>
                  <a:pt x="275" y="1073"/>
                </a:cubicBezTo>
                <a:lnTo>
                  <a:pt x="1227" y="1073"/>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5" name="Google Shape;745;p18"/>
          <p:cNvSpPr/>
          <p:nvPr/>
        </p:nvSpPr>
        <p:spPr>
          <a:xfrm>
            <a:off x="3258436" y="4537213"/>
            <a:ext cx="637117" cy="457200"/>
          </a:xfrm>
          <a:custGeom>
            <a:rect b="b" l="l" r="r" t="t"/>
            <a:pathLst>
              <a:path extrusionOk="0" h="1073" w="1502">
                <a:moveTo>
                  <a:pt x="1227" y="1073"/>
                </a:moveTo>
                <a:cubicBezTo>
                  <a:pt x="1278" y="1073"/>
                  <a:pt x="1322" y="1061"/>
                  <a:pt x="1364" y="1037"/>
                </a:cubicBezTo>
                <a:cubicBezTo>
                  <a:pt x="1409" y="1013"/>
                  <a:pt x="1440" y="983"/>
                  <a:pt x="1466" y="941"/>
                </a:cubicBezTo>
                <a:cubicBezTo>
                  <a:pt x="1492" y="901"/>
                  <a:pt x="1502" y="858"/>
                  <a:pt x="1502" y="812"/>
                </a:cubicBezTo>
                <a:cubicBezTo>
                  <a:pt x="1502" y="811"/>
                  <a:pt x="1502" y="811"/>
                  <a:pt x="1502" y="811"/>
                </a:cubicBezTo>
                <a:lnTo>
                  <a:pt x="1502" y="261"/>
                </a:lnTo>
                <a:cubicBezTo>
                  <a:pt x="1502" y="213"/>
                  <a:pt x="1492" y="172"/>
                  <a:pt x="1466" y="131"/>
                </a:cubicBezTo>
                <a:cubicBezTo>
                  <a:pt x="1440" y="90"/>
                  <a:pt x="1409" y="59"/>
                  <a:pt x="1364" y="35"/>
                </a:cubicBezTo>
                <a:cubicBezTo>
                  <a:pt x="1322" y="11"/>
                  <a:pt x="1278" y="0"/>
                  <a:pt x="1227" y="0"/>
                </a:cubicBezTo>
                <a:cubicBezTo>
                  <a:pt x="1227" y="0"/>
                  <a:pt x="1227" y="0"/>
                  <a:pt x="1227" y="0"/>
                </a:cubicBezTo>
                <a:lnTo>
                  <a:pt x="275" y="0"/>
                </a:lnTo>
                <a:cubicBezTo>
                  <a:pt x="224" y="0"/>
                  <a:pt x="180" y="11"/>
                  <a:pt x="138" y="35"/>
                </a:cubicBezTo>
                <a:cubicBezTo>
                  <a:pt x="93" y="59"/>
                  <a:pt x="62" y="90"/>
                  <a:pt x="36" y="131"/>
                </a:cubicBezTo>
                <a:cubicBezTo>
                  <a:pt x="12" y="172"/>
                  <a:pt x="0" y="213"/>
                  <a:pt x="0" y="261"/>
                </a:cubicBezTo>
                <a:lnTo>
                  <a:pt x="0" y="812"/>
                </a:lnTo>
                <a:cubicBezTo>
                  <a:pt x="0" y="858"/>
                  <a:pt x="12" y="901"/>
                  <a:pt x="36" y="941"/>
                </a:cubicBezTo>
                <a:cubicBezTo>
                  <a:pt x="62" y="983"/>
                  <a:pt x="93" y="1013"/>
                  <a:pt x="138" y="1037"/>
                </a:cubicBezTo>
                <a:cubicBezTo>
                  <a:pt x="180" y="1061"/>
                  <a:pt x="224" y="1073"/>
                  <a:pt x="275" y="1073"/>
                </a:cubicBezTo>
                <a:lnTo>
                  <a:pt x="1227" y="1073"/>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6" name="Google Shape;746;p18"/>
          <p:cNvSpPr/>
          <p:nvPr/>
        </p:nvSpPr>
        <p:spPr>
          <a:xfrm>
            <a:off x="3345219" y="4634582"/>
            <a:ext cx="463268"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Component</a:t>
            </a:r>
            <a:endParaRPr b="0" i="0" sz="2400" u="none" cap="none" strike="noStrike">
              <a:solidFill>
                <a:srgbClr val="000000"/>
              </a:solidFill>
              <a:latin typeface="Arial"/>
              <a:ea typeface="Arial"/>
              <a:cs typeface="Arial"/>
              <a:sym typeface="Arial"/>
            </a:endParaRPr>
          </a:p>
        </p:txBody>
      </p:sp>
      <p:sp>
        <p:nvSpPr>
          <p:cNvPr id="747" name="Google Shape;747;p18"/>
          <p:cNvSpPr/>
          <p:nvPr/>
        </p:nvSpPr>
        <p:spPr>
          <a:xfrm>
            <a:off x="3351570" y="4784864"/>
            <a:ext cx="448841"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Framework</a:t>
            </a:r>
            <a:endParaRPr b="0" i="0" sz="2400" u="none" cap="none" strike="noStrike">
              <a:solidFill>
                <a:srgbClr val="000000"/>
              </a:solidFill>
              <a:latin typeface="Arial"/>
              <a:ea typeface="Arial"/>
              <a:cs typeface="Arial"/>
              <a:sym typeface="Arial"/>
            </a:endParaRPr>
          </a:p>
        </p:txBody>
      </p:sp>
      <p:sp>
        <p:nvSpPr>
          <p:cNvPr id="748" name="Google Shape;748;p18"/>
          <p:cNvSpPr/>
          <p:nvPr/>
        </p:nvSpPr>
        <p:spPr>
          <a:xfrm>
            <a:off x="3258436" y="4041913"/>
            <a:ext cx="637117" cy="457200"/>
          </a:xfrm>
          <a:custGeom>
            <a:rect b="b" l="l" r="r" t="t"/>
            <a:pathLst>
              <a:path extrusionOk="0" h="1072" w="1502">
                <a:moveTo>
                  <a:pt x="1227" y="1072"/>
                </a:moveTo>
                <a:cubicBezTo>
                  <a:pt x="1278" y="1072"/>
                  <a:pt x="1322" y="1062"/>
                  <a:pt x="1364" y="1038"/>
                </a:cubicBezTo>
                <a:cubicBezTo>
                  <a:pt x="1409" y="1012"/>
                  <a:pt x="1440" y="983"/>
                  <a:pt x="1466" y="942"/>
                </a:cubicBezTo>
                <a:cubicBezTo>
                  <a:pt x="1492" y="901"/>
                  <a:pt x="1502" y="860"/>
                  <a:pt x="1502" y="812"/>
                </a:cubicBezTo>
                <a:cubicBezTo>
                  <a:pt x="1502" y="810"/>
                  <a:pt x="1502" y="810"/>
                  <a:pt x="1502" y="810"/>
                </a:cubicBezTo>
                <a:lnTo>
                  <a:pt x="1502" y="261"/>
                </a:lnTo>
                <a:cubicBezTo>
                  <a:pt x="1502" y="213"/>
                  <a:pt x="1492" y="172"/>
                  <a:pt x="1466" y="131"/>
                </a:cubicBezTo>
                <a:cubicBezTo>
                  <a:pt x="1440" y="89"/>
                  <a:pt x="1409" y="60"/>
                  <a:pt x="1364" y="36"/>
                </a:cubicBezTo>
                <a:cubicBezTo>
                  <a:pt x="1322" y="11"/>
                  <a:pt x="1278" y="0"/>
                  <a:pt x="1227" y="0"/>
                </a:cubicBezTo>
                <a:cubicBezTo>
                  <a:pt x="1227" y="0"/>
                  <a:pt x="1227" y="0"/>
                  <a:pt x="1227" y="0"/>
                </a:cubicBezTo>
                <a:lnTo>
                  <a:pt x="275" y="0"/>
                </a:lnTo>
                <a:cubicBezTo>
                  <a:pt x="224" y="0"/>
                  <a:pt x="180" y="11"/>
                  <a:pt x="138" y="36"/>
                </a:cubicBezTo>
                <a:cubicBezTo>
                  <a:pt x="93" y="60"/>
                  <a:pt x="62" y="89"/>
                  <a:pt x="36" y="131"/>
                </a:cubicBezTo>
                <a:cubicBezTo>
                  <a:pt x="12" y="172"/>
                  <a:pt x="0" y="213"/>
                  <a:pt x="0" y="261"/>
                </a:cubicBezTo>
                <a:lnTo>
                  <a:pt x="0" y="812"/>
                </a:lnTo>
                <a:cubicBezTo>
                  <a:pt x="0" y="860"/>
                  <a:pt x="12" y="901"/>
                  <a:pt x="36" y="942"/>
                </a:cubicBezTo>
                <a:cubicBezTo>
                  <a:pt x="62" y="983"/>
                  <a:pt x="93" y="1012"/>
                  <a:pt x="138" y="1038"/>
                </a:cubicBezTo>
                <a:cubicBezTo>
                  <a:pt x="180" y="1062"/>
                  <a:pt x="224" y="1072"/>
                  <a:pt x="275" y="1072"/>
                </a:cubicBezTo>
                <a:lnTo>
                  <a:pt x="1227" y="1072"/>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9" name="Google Shape;749;p18"/>
          <p:cNvSpPr/>
          <p:nvPr/>
        </p:nvSpPr>
        <p:spPr>
          <a:xfrm>
            <a:off x="3258436" y="4041913"/>
            <a:ext cx="637117" cy="457200"/>
          </a:xfrm>
          <a:custGeom>
            <a:rect b="b" l="l" r="r" t="t"/>
            <a:pathLst>
              <a:path extrusionOk="0" h="1072" w="1502">
                <a:moveTo>
                  <a:pt x="1227" y="1072"/>
                </a:moveTo>
                <a:cubicBezTo>
                  <a:pt x="1278" y="1072"/>
                  <a:pt x="1322" y="1062"/>
                  <a:pt x="1364" y="1038"/>
                </a:cubicBezTo>
                <a:cubicBezTo>
                  <a:pt x="1409" y="1012"/>
                  <a:pt x="1440" y="983"/>
                  <a:pt x="1466" y="942"/>
                </a:cubicBezTo>
                <a:cubicBezTo>
                  <a:pt x="1492" y="901"/>
                  <a:pt x="1502" y="860"/>
                  <a:pt x="1502" y="812"/>
                </a:cubicBezTo>
                <a:cubicBezTo>
                  <a:pt x="1502" y="810"/>
                  <a:pt x="1502" y="810"/>
                  <a:pt x="1502" y="810"/>
                </a:cubicBezTo>
                <a:lnTo>
                  <a:pt x="1502" y="261"/>
                </a:lnTo>
                <a:cubicBezTo>
                  <a:pt x="1502" y="213"/>
                  <a:pt x="1492" y="172"/>
                  <a:pt x="1466" y="131"/>
                </a:cubicBezTo>
                <a:cubicBezTo>
                  <a:pt x="1440" y="89"/>
                  <a:pt x="1409" y="60"/>
                  <a:pt x="1364" y="36"/>
                </a:cubicBezTo>
                <a:cubicBezTo>
                  <a:pt x="1322" y="11"/>
                  <a:pt x="1278" y="0"/>
                  <a:pt x="1227" y="0"/>
                </a:cubicBezTo>
                <a:cubicBezTo>
                  <a:pt x="1227" y="0"/>
                  <a:pt x="1227" y="0"/>
                  <a:pt x="1227" y="0"/>
                </a:cubicBezTo>
                <a:lnTo>
                  <a:pt x="275" y="0"/>
                </a:lnTo>
                <a:cubicBezTo>
                  <a:pt x="224" y="0"/>
                  <a:pt x="180" y="11"/>
                  <a:pt x="138" y="36"/>
                </a:cubicBezTo>
                <a:cubicBezTo>
                  <a:pt x="93" y="60"/>
                  <a:pt x="62" y="89"/>
                  <a:pt x="36" y="131"/>
                </a:cubicBezTo>
                <a:cubicBezTo>
                  <a:pt x="12" y="172"/>
                  <a:pt x="0" y="213"/>
                  <a:pt x="0" y="261"/>
                </a:cubicBezTo>
                <a:lnTo>
                  <a:pt x="0" y="812"/>
                </a:lnTo>
                <a:cubicBezTo>
                  <a:pt x="0" y="860"/>
                  <a:pt x="12" y="901"/>
                  <a:pt x="36" y="942"/>
                </a:cubicBezTo>
                <a:cubicBezTo>
                  <a:pt x="62" y="983"/>
                  <a:pt x="93" y="1012"/>
                  <a:pt x="138" y="1038"/>
                </a:cubicBezTo>
                <a:cubicBezTo>
                  <a:pt x="180" y="1062"/>
                  <a:pt x="224" y="1072"/>
                  <a:pt x="275" y="1072"/>
                </a:cubicBezTo>
                <a:lnTo>
                  <a:pt x="1227" y="1072"/>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0" name="Google Shape;750;p18"/>
          <p:cNvSpPr/>
          <p:nvPr/>
        </p:nvSpPr>
        <p:spPr>
          <a:xfrm>
            <a:off x="3376971" y="4137164"/>
            <a:ext cx="397545"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Language</a:t>
            </a:r>
            <a:endParaRPr b="0" i="0" sz="2400" u="none" cap="none" strike="noStrike">
              <a:solidFill>
                <a:srgbClr val="000000"/>
              </a:solidFill>
              <a:latin typeface="Arial"/>
              <a:ea typeface="Arial"/>
              <a:cs typeface="Arial"/>
              <a:sym typeface="Arial"/>
            </a:endParaRPr>
          </a:p>
        </p:txBody>
      </p:sp>
      <p:sp>
        <p:nvSpPr>
          <p:cNvPr id="751" name="Google Shape;751;p18"/>
          <p:cNvSpPr/>
          <p:nvPr/>
        </p:nvSpPr>
        <p:spPr>
          <a:xfrm>
            <a:off x="3396019" y="4287448"/>
            <a:ext cx="163506"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Run</a:t>
            </a:r>
            <a:endParaRPr b="0" i="0" sz="2400" u="none" cap="none" strike="noStrike">
              <a:solidFill>
                <a:srgbClr val="000000"/>
              </a:solidFill>
              <a:latin typeface="Arial"/>
              <a:ea typeface="Arial"/>
              <a:cs typeface="Arial"/>
              <a:sym typeface="Arial"/>
            </a:endParaRPr>
          </a:p>
        </p:txBody>
      </p:sp>
      <p:sp>
        <p:nvSpPr>
          <p:cNvPr id="752" name="Google Shape;752;p18"/>
          <p:cNvSpPr/>
          <p:nvPr/>
        </p:nvSpPr>
        <p:spPr>
          <a:xfrm>
            <a:off x="3563237" y="4287448"/>
            <a:ext cx="30458"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p:txBody>
      </p:sp>
      <p:sp>
        <p:nvSpPr>
          <p:cNvPr id="753" name="Google Shape;753;p18"/>
          <p:cNvSpPr/>
          <p:nvPr/>
        </p:nvSpPr>
        <p:spPr>
          <a:xfrm>
            <a:off x="3592869" y="4287448"/>
            <a:ext cx="195566"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time </a:t>
            </a:r>
            <a:endParaRPr b="0" i="0" sz="2400" u="none" cap="none" strike="noStrike">
              <a:solidFill>
                <a:srgbClr val="000000"/>
              </a:solidFill>
              <a:latin typeface="Arial"/>
              <a:ea typeface="Arial"/>
              <a:cs typeface="Arial"/>
              <a:sym typeface="Arial"/>
            </a:endParaRPr>
          </a:p>
        </p:txBody>
      </p:sp>
      <p:sp>
        <p:nvSpPr>
          <p:cNvPr id="754" name="Google Shape;754;p18"/>
          <p:cNvSpPr/>
          <p:nvPr/>
        </p:nvSpPr>
        <p:spPr>
          <a:xfrm>
            <a:off x="3258438" y="3544496"/>
            <a:ext cx="639233" cy="457200"/>
          </a:xfrm>
          <a:custGeom>
            <a:rect b="b" l="l" r="r" t="t"/>
            <a:pathLst>
              <a:path extrusionOk="0" h="1072" w="1502">
                <a:moveTo>
                  <a:pt x="1226" y="1072"/>
                </a:moveTo>
                <a:lnTo>
                  <a:pt x="1228" y="1072"/>
                </a:lnTo>
                <a:cubicBezTo>
                  <a:pt x="1278" y="1072"/>
                  <a:pt x="1322" y="1060"/>
                  <a:pt x="1364" y="1036"/>
                </a:cubicBezTo>
                <a:cubicBezTo>
                  <a:pt x="1408" y="1012"/>
                  <a:pt x="1440" y="983"/>
                  <a:pt x="1467" y="940"/>
                </a:cubicBezTo>
                <a:cubicBezTo>
                  <a:pt x="1491" y="899"/>
                  <a:pt x="1502" y="858"/>
                  <a:pt x="1502" y="811"/>
                </a:cubicBezTo>
                <a:cubicBezTo>
                  <a:pt x="1502" y="810"/>
                  <a:pt x="1502" y="810"/>
                  <a:pt x="1502" y="810"/>
                </a:cubicBezTo>
                <a:lnTo>
                  <a:pt x="1502" y="261"/>
                </a:lnTo>
                <a:cubicBezTo>
                  <a:pt x="1502" y="213"/>
                  <a:pt x="1491" y="171"/>
                  <a:pt x="1467" y="130"/>
                </a:cubicBezTo>
                <a:cubicBezTo>
                  <a:pt x="1440" y="87"/>
                  <a:pt x="1408" y="58"/>
                  <a:pt x="1364" y="34"/>
                </a:cubicBezTo>
                <a:cubicBezTo>
                  <a:pt x="1322" y="9"/>
                  <a:pt x="1278" y="0"/>
                  <a:pt x="1228" y="0"/>
                </a:cubicBezTo>
                <a:cubicBezTo>
                  <a:pt x="1226" y="0"/>
                  <a:pt x="1226" y="0"/>
                  <a:pt x="1226" y="0"/>
                </a:cubicBezTo>
                <a:lnTo>
                  <a:pt x="275" y="0"/>
                </a:lnTo>
                <a:cubicBezTo>
                  <a:pt x="224" y="0"/>
                  <a:pt x="181" y="9"/>
                  <a:pt x="137" y="34"/>
                </a:cubicBezTo>
                <a:cubicBezTo>
                  <a:pt x="93" y="58"/>
                  <a:pt x="63" y="87"/>
                  <a:pt x="36" y="130"/>
                </a:cubicBezTo>
                <a:cubicBezTo>
                  <a:pt x="11" y="171"/>
                  <a:pt x="0" y="213"/>
                  <a:pt x="0" y="261"/>
                </a:cubicBezTo>
                <a:lnTo>
                  <a:pt x="0" y="811"/>
                </a:lnTo>
                <a:cubicBezTo>
                  <a:pt x="0" y="858"/>
                  <a:pt x="11" y="899"/>
                  <a:pt x="36" y="940"/>
                </a:cubicBezTo>
                <a:cubicBezTo>
                  <a:pt x="63" y="983"/>
                  <a:pt x="93" y="1012"/>
                  <a:pt x="137" y="1036"/>
                </a:cubicBezTo>
                <a:cubicBezTo>
                  <a:pt x="181" y="1060"/>
                  <a:pt x="224" y="1072"/>
                  <a:pt x="275" y="1072"/>
                </a:cubicBezTo>
                <a:lnTo>
                  <a:pt x="1226" y="1072"/>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5" name="Google Shape;755;p18"/>
          <p:cNvSpPr/>
          <p:nvPr/>
        </p:nvSpPr>
        <p:spPr>
          <a:xfrm>
            <a:off x="3258438" y="3544496"/>
            <a:ext cx="639233" cy="457200"/>
          </a:xfrm>
          <a:custGeom>
            <a:rect b="b" l="l" r="r" t="t"/>
            <a:pathLst>
              <a:path extrusionOk="0" h="1072" w="1502">
                <a:moveTo>
                  <a:pt x="1226" y="1072"/>
                </a:moveTo>
                <a:lnTo>
                  <a:pt x="1228" y="1072"/>
                </a:lnTo>
                <a:cubicBezTo>
                  <a:pt x="1278" y="1072"/>
                  <a:pt x="1322" y="1060"/>
                  <a:pt x="1364" y="1036"/>
                </a:cubicBezTo>
                <a:cubicBezTo>
                  <a:pt x="1408" y="1012"/>
                  <a:pt x="1440" y="983"/>
                  <a:pt x="1467" y="940"/>
                </a:cubicBezTo>
                <a:cubicBezTo>
                  <a:pt x="1491" y="899"/>
                  <a:pt x="1502" y="858"/>
                  <a:pt x="1502" y="811"/>
                </a:cubicBezTo>
                <a:cubicBezTo>
                  <a:pt x="1502" y="810"/>
                  <a:pt x="1502" y="810"/>
                  <a:pt x="1502" y="810"/>
                </a:cubicBezTo>
                <a:lnTo>
                  <a:pt x="1502" y="261"/>
                </a:lnTo>
                <a:cubicBezTo>
                  <a:pt x="1502" y="213"/>
                  <a:pt x="1491" y="171"/>
                  <a:pt x="1467" y="130"/>
                </a:cubicBezTo>
                <a:cubicBezTo>
                  <a:pt x="1440" y="87"/>
                  <a:pt x="1408" y="58"/>
                  <a:pt x="1364" y="34"/>
                </a:cubicBezTo>
                <a:cubicBezTo>
                  <a:pt x="1322" y="9"/>
                  <a:pt x="1278" y="0"/>
                  <a:pt x="1228" y="0"/>
                </a:cubicBezTo>
                <a:cubicBezTo>
                  <a:pt x="1226" y="0"/>
                  <a:pt x="1226" y="0"/>
                  <a:pt x="1226" y="0"/>
                </a:cubicBezTo>
                <a:lnTo>
                  <a:pt x="275" y="0"/>
                </a:lnTo>
                <a:cubicBezTo>
                  <a:pt x="224" y="0"/>
                  <a:pt x="181" y="9"/>
                  <a:pt x="137" y="34"/>
                </a:cubicBezTo>
                <a:cubicBezTo>
                  <a:pt x="93" y="58"/>
                  <a:pt x="63" y="87"/>
                  <a:pt x="36" y="130"/>
                </a:cubicBezTo>
                <a:cubicBezTo>
                  <a:pt x="11" y="171"/>
                  <a:pt x="0" y="213"/>
                  <a:pt x="0" y="261"/>
                </a:cubicBezTo>
                <a:lnTo>
                  <a:pt x="0" y="811"/>
                </a:lnTo>
                <a:cubicBezTo>
                  <a:pt x="0" y="858"/>
                  <a:pt x="11" y="899"/>
                  <a:pt x="36" y="940"/>
                </a:cubicBezTo>
                <a:cubicBezTo>
                  <a:pt x="63" y="983"/>
                  <a:pt x="93" y="1012"/>
                  <a:pt x="137" y="1036"/>
                </a:cubicBezTo>
                <a:cubicBezTo>
                  <a:pt x="181" y="1060"/>
                  <a:pt x="224" y="1072"/>
                  <a:pt x="275" y="1072"/>
                </a:cubicBezTo>
                <a:lnTo>
                  <a:pt x="1226" y="1072"/>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6" name="Google Shape;756;p18"/>
          <p:cNvSpPr/>
          <p:nvPr/>
        </p:nvSpPr>
        <p:spPr>
          <a:xfrm>
            <a:off x="3381204" y="3641864"/>
            <a:ext cx="394339"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Operating</a:t>
            </a:r>
            <a:endParaRPr b="0" i="0" sz="2400" u="none" cap="none" strike="noStrike">
              <a:solidFill>
                <a:srgbClr val="000000"/>
              </a:solidFill>
              <a:latin typeface="Arial"/>
              <a:ea typeface="Arial"/>
              <a:cs typeface="Arial"/>
              <a:sym typeface="Arial"/>
            </a:endParaRPr>
          </a:p>
        </p:txBody>
      </p:sp>
      <p:sp>
        <p:nvSpPr>
          <p:cNvPr id="757" name="Google Shape;757;p18"/>
          <p:cNvSpPr/>
          <p:nvPr/>
        </p:nvSpPr>
        <p:spPr>
          <a:xfrm>
            <a:off x="3429887" y="3792146"/>
            <a:ext cx="299762"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System</a:t>
            </a:r>
            <a:endParaRPr b="0" i="0" sz="2400" u="none" cap="none" strike="noStrike">
              <a:solidFill>
                <a:srgbClr val="000000"/>
              </a:solidFill>
              <a:latin typeface="Arial"/>
              <a:ea typeface="Arial"/>
              <a:cs typeface="Arial"/>
              <a:sym typeface="Arial"/>
            </a:endParaRPr>
          </a:p>
        </p:txBody>
      </p:sp>
      <p:sp>
        <p:nvSpPr>
          <p:cNvPr id="758" name="Google Shape;758;p18"/>
          <p:cNvSpPr/>
          <p:nvPr/>
        </p:nvSpPr>
        <p:spPr>
          <a:xfrm>
            <a:off x="8420987" y="2168664"/>
            <a:ext cx="965200" cy="306917"/>
          </a:xfrm>
          <a:custGeom>
            <a:rect b="b" l="l" r="r" t="t"/>
            <a:pathLst>
              <a:path extrusionOk="0" h="718" w="2274">
                <a:moveTo>
                  <a:pt x="2035" y="718"/>
                </a:moveTo>
                <a:cubicBezTo>
                  <a:pt x="2079" y="718"/>
                  <a:pt x="2116" y="709"/>
                  <a:pt x="2155" y="686"/>
                </a:cubicBezTo>
                <a:cubicBezTo>
                  <a:pt x="2193" y="664"/>
                  <a:pt x="2220" y="637"/>
                  <a:pt x="2243" y="599"/>
                </a:cubicBezTo>
                <a:cubicBezTo>
                  <a:pt x="2264" y="561"/>
                  <a:pt x="2274" y="523"/>
                  <a:pt x="2274" y="479"/>
                </a:cubicBezTo>
                <a:lnTo>
                  <a:pt x="2274" y="240"/>
                </a:lnTo>
                <a:cubicBezTo>
                  <a:pt x="2274" y="195"/>
                  <a:pt x="2264" y="157"/>
                  <a:pt x="2243" y="120"/>
                </a:cubicBezTo>
                <a:cubicBezTo>
                  <a:pt x="2220" y="82"/>
                  <a:pt x="2193" y="54"/>
                  <a:pt x="2155" y="32"/>
                </a:cubicBezTo>
                <a:cubicBezTo>
                  <a:pt x="2116" y="10"/>
                  <a:pt x="2079" y="0"/>
                  <a:pt x="2035" y="0"/>
                </a:cubicBezTo>
                <a:lnTo>
                  <a:pt x="240" y="0"/>
                </a:lnTo>
                <a:cubicBezTo>
                  <a:pt x="196" y="0"/>
                  <a:pt x="159" y="10"/>
                  <a:pt x="122" y="32"/>
                </a:cubicBezTo>
                <a:cubicBezTo>
                  <a:pt x="83" y="54"/>
                  <a:pt x="55" y="82"/>
                  <a:pt x="32" y="120"/>
                </a:cubicBezTo>
                <a:cubicBezTo>
                  <a:pt x="11" y="157"/>
                  <a:pt x="0" y="195"/>
                  <a:pt x="0" y="240"/>
                </a:cubicBezTo>
                <a:lnTo>
                  <a:pt x="0" y="479"/>
                </a:lnTo>
                <a:cubicBezTo>
                  <a:pt x="0" y="523"/>
                  <a:pt x="11" y="561"/>
                  <a:pt x="32" y="599"/>
                </a:cubicBezTo>
                <a:cubicBezTo>
                  <a:pt x="55" y="637"/>
                  <a:pt x="83" y="664"/>
                  <a:pt x="122" y="686"/>
                </a:cubicBezTo>
                <a:cubicBezTo>
                  <a:pt x="159" y="709"/>
                  <a:pt x="196" y="718"/>
                  <a:pt x="240" y="718"/>
                </a:cubicBezTo>
                <a:lnTo>
                  <a:pt x="2035" y="718"/>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9" name="Google Shape;759;p18"/>
          <p:cNvSpPr/>
          <p:nvPr/>
        </p:nvSpPr>
        <p:spPr>
          <a:xfrm>
            <a:off x="8420987" y="2168664"/>
            <a:ext cx="965200" cy="306917"/>
          </a:xfrm>
          <a:custGeom>
            <a:rect b="b" l="l" r="r" t="t"/>
            <a:pathLst>
              <a:path extrusionOk="0" h="718" w="2274">
                <a:moveTo>
                  <a:pt x="2035" y="718"/>
                </a:moveTo>
                <a:cubicBezTo>
                  <a:pt x="2079" y="718"/>
                  <a:pt x="2116" y="709"/>
                  <a:pt x="2155" y="686"/>
                </a:cubicBezTo>
                <a:cubicBezTo>
                  <a:pt x="2193" y="664"/>
                  <a:pt x="2220" y="637"/>
                  <a:pt x="2243" y="599"/>
                </a:cubicBezTo>
                <a:cubicBezTo>
                  <a:pt x="2264" y="561"/>
                  <a:pt x="2274" y="523"/>
                  <a:pt x="2274" y="479"/>
                </a:cubicBezTo>
                <a:lnTo>
                  <a:pt x="2274" y="240"/>
                </a:lnTo>
                <a:cubicBezTo>
                  <a:pt x="2274" y="195"/>
                  <a:pt x="2264" y="157"/>
                  <a:pt x="2243" y="120"/>
                </a:cubicBezTo>
                <a:cubicBezTo>
                  <a:pt x="2220" y="82"/>
                  <a:pt x="2193" y="54"/>
                  <a:pt x="2155" y="32"/>
                </a:cubicBezTo>
                <a:cubicBezTo>
                  <a:pt x="2116" y="10"/>
                  <a:pt x="2079" y="0"/>
                  <a:pt x="2035" y="0"/>
                </a:cubicBezTo>
                <a:lnTo>
                  <a:pt x="240" y="0"/>
                </a:lnTo>
                <a:cubicBezTo>
                  <a:pt x="196" y="0"/>
                  <a:pt x="159" y="10"/>
                  <a:pt x="122" y="32"/>
                </a:cubicBezTo>
                <a:cubicBezTo>
                  <a:pt x="83" y="54"/>
                  <a:pt x="55" y="82"/>
                  <a:pt x="32" y="120"/>
                </a:cubicBezTo>
                <a:cubicBezTo>
                  <a:pt x="11" y="157"/>
                  <a:pt x="0" y="195"/>
                  <a:pt x="0" y="240"/>
                </a:cubicBezTo>
                <a:lnTo>
                  <a:pt x="0" y="479"/>
                </a:lnTo>
                <a:cubicBezTo>
                  <a:pt x="0" y="523"/>
                  <a:pt x="11" y="561"/>
                  <a:pt x="32" y="599"/>
                </a:cubicBezTo>
                <a:cubicBezTo>
                  <a:pt x="55" y="637"/>
                  <a:pt x="83" y="664"/>
                  <a:pt x="122" y="686"/>
                </a:cubicBezTo>
                <a:cubicBezTo>
                  <a:pt x="159" y="709"/>
                  <a:pt x="196" y="718"/>
                  <a:pt x="240" y="718"/>
                </a:cubicBezTo>
                <a:lnTo>
                  <a:pt x="2035" y="718"/>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0" name="Google Shape;760;p18"/>
          <p:cNvSpPr/>
          <p:nvPr/>
        </p:nvSpPr>
        <p:spPr>
          <a:xfrm>
            <a:off x="8651704" y="2282964"/>
            <a:ext cx="530594"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TS Capability</a:t>
            </a:r>
            <a:endParaRPr b="0" i="0" sz="2400" u="none" cap="none" strike="noStrike">
              <a:solidFill>
                <a:srgbClr val="000000"/>
              </a:solidFill>
              <a:latin typeface="Arial"/>
              <a:ea typeface="Arial"/>
              <a:cs typeface="Arial"/>
              <a:sym typeface="Arial"/>
            </a:endParaRPr>
          </a:p>
        </p:txBody>
      </p:sp>
      <p:sp>
        <p:nvSpPr>
          <p:cNvPr id="761" name="Google Shape;761;p18"/>
          <p:cNvSpPr/>
          <p:nvPr/>
        </p:nvSpPr>
        <p:spPr>
          <a:xfrm>
            <a:off x="4014087" y="2979345"/>
            <a:ext cx="249767" cy="254000"/>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5"/>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2" name="Google Shape;762;p18"/>
          <p:cNvSpPr/>
          <p:nvPr/>
        </p:nvSpPr>
        <p:spPr>
          <a:xfrm>
            <a:off x="4014087" y="2979347"/>
            <a:ext cx="249767" cy="251884"/>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5"/>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3" name="Google Shape;763;p18"/>
          <p:cNvSpPr/>
          <p:nvPr/>
        </p:nvSpPr>
        <p:spPr>
          <a:xfrm>
            <a:off x="4092403" y="3074596"/>
            <a:ext cx="9297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OS</a:t>
            </a:r>
            <a:endParaRPr b="0" i="0" sz="2400" u="none" cap="none" strike="noStrike">
              <a:solidFill>
                <a:srgbClr val="000000"/>
              </a:solidFill>
              <a:latin typeface="Arial"/>
              <a:ea typeface="Arial"/>
              <a:cs typeface="Arial"/>
              <a:sym typeface="Arial"/>
            </a:endParaRPr>
          </a:p>
        </p:txBody>
      </p:sp>
      <p:sp>
        <p:nvSpPr>
          <p:cNvPr id="764" name="Google Shape;764;p18"/>
          <p:cNvSpPr/>
          <p:nvPr/>
        </p:nvSpPr>
        <p:spPr>
          <a:xfrm>
            <a:off x="4011970" y="4333331"/>
            <a:ext cx="251884" cy="251884"/>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5"/>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5" name="Google Shape;765;p18"/>
          <p:cNvSpPr/>
          <p:nvPr/>
        </p:nvSpPr>
        <p:spPr>
          <a:xfrm>
            <a:off x="4003503" y="4334903"/>
            <a:ext cx="251884" cy="251884"/>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5"/>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6" name="Google Shape;766;p18"/>
          <p:cNvSpPr/>
          <p:nvPr/>
        </p:nvSpPr>
        <p:spPr>
          <a:xfrm>
            <a:off x="4083936" y="4427251"/>
            <a:ext cx="9297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OS</a:t>
            </a:r>
            <a:endParaRPr b="0" i="0" sz="2400" u="none" cap="none" strike="noStrike">
              <a:solidFill>
                <a:srgbClr val="000000"/>
              </a:solidFill>
              <a:latin typeface="Arial"/>
              <a:ea typeface="Arial"/>
              <a:cs typeface="Arial"/>
              <a:sym typeface="Arial"/>
            </a:endParaRPr>
          </a:p>
        </p:txBody>
      </p:sp>
      <p:sp>
        <p:nvSpPr>
          <p:cNvPr id="767" name="Google Shape;767;p18"/>
          <p:cNvSpPr/>
          <p:nvPr/>
        </p:nvSpPr>
        <p:spPr>
          <a:xfrm>
            <a:off x="6185787" y="2272379"/>
            <a:ext cx="251884" cy="251884"/>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4"/>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8" name="Google Shape;768;p18"/>
          <p:cNvSpPr/>
          <p:nvPr/>
        </p:nvSpPr>
        <p:spPr>
          <a:xfrm>
            <a:off x="6185787" y="2272379"/>
            <a:ext cx="251884" cy="251884"/>
          </a:xfrm>
          <a:custGeom>
            <a:rect b="b" l="l" r="r" t="t"/>
            <a:pathLst>
              <a:path extrusionOk="0" h="591" w="590">
                <a:moveTo>
                  <a:pt x="0" y="296"/>
                </a:moveTo>
                <a:cubicBezTo>
                  <a:pt x="0" y="240"/>
                  <a:pt x="12" y="195"/>
                  <a:pt x="40" y="147"/>
                </a:cubicBezTo>
                <a:cubicBezTo>
                  <a:pt x="68" y="101"/>
                  <a:pt x="101" y="66"/>
                  <a:pt x="147" y="40"/>
                </a:cubicBezTo>
                <a:cubicBezTo>
                  <a:pt x="195" y="12"/>
                  <a:pt x="241" y="0"/>
                  <a:pt x="294" y="0"/>
                </a:cubicBezTo>
                <a:cubicBezTo>
                  <a:pt x="350" y="0"/>
                  <a:pt x="395" y="12"/>
                  <a:pt x="443" y="40"/>
                </a:cubicBezTo>
                <a:cubicBezTo>
                  <a:pt x="489" y="66"/>
                  <a:pt x="524" y="101"/>
                  <a:pt x="550" y="147"/>
                </a:cubicBezTo>
                <a:cubicBezTo>
                  <a:pt x="578" y="195"/>
                  <a:pt x="590" y="240"/>
                  <a:pt x="590" y="294"/>
                </a:cubicBezTo>
                <a:lnTo>
                  <a:pt x="590" y="296"/>
                </a:lnTo>
                <a:cubicBezTo>
                  <a:pt x="590" y="350"/>
                  <a:pt x="578" y="395"/>
                  <a:pt x="550" y="443"/>
                </a:cubicBezTo>
                <a:cubicBezTo>
                  <a:pt x="524" y="490"/>
                  <a:pt x="489" y="524"/>
                  <a:pt x="443" y="551"/>
                </a:cubicBezTo>
                <a:cubicBezTo>
                  <a:pt x="395" y="579"/>
                  <a:pt x="350" y="591"/>
                  <a:pt x="296" y="591"/>
                </a:cubicBezTo>
                <a:cubicBezTo>
                  <a:pt x="241" y="591"/>
                  <a:pt x="195" y="579"/>
                  <a:pt x="147" y="551"/>
                </a:cubicBezTo>
                <a:cubicBezTo>
                  <a:pt x="101" y="524"/>
                  <a:pt x="68" y="490"/>
                  <a:pt x="40" y="443"/>
                </a:cubicBezTo>
                <a:cubicBezTo>
                  <a:pt x="12" y="395"/>
                  <a:pt x="0" y="350"/>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9" name="Google Shape;769;p18"/>
          <p:cNvSpPr/>
          <p:nvPr/>
        </p:nvSpPr>
        <p:spPr>
          <a:xfrm>
            <a:off x="6266220" y="2365513"/>
            <a:ext cx="9297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OS</a:t>
            </a:r>
            <a:endParaRPr b="0" i="0" sz="2400" u="none" cap="none" strike="noStrike">
              <a:solidFill>
                <a:srgbClr val="000000"/>
              </a:solidFill>
              <a:latin typeface="Arial"/>
              <a:ea typeface="Arial"/>
              <a:cs typeface="Arial"/>
              <a:sym typeface="Arial"/>
            </a:endParaRPr>
          </a:p>
        </p:txBody>
      </p:sp>
      <p:sp>
        <p:nvSpPr>
          <p:cNvPr id="770" name="Google Shape;770;p18"/>
          <p:cNvSpPr/>
          <p:nvPr/>
        </p:nvSpPr>
        <p:spPr>
          <a:xfrm>
            <a:off x="8008238" y="1654314"/>
            <a:ext cx="249767" cy="251884"/>
          </a:xfrm>
          <a:custGeom>
            <a:rect b="b" l="l" r="r" t="t"/>
            <a:pathLst>
              <a:path extrusionOk="0" h="591" w="589">
                <a:moveTo>
                  <a:pt x="0" y="296"/>
                </a:moveTo>
                <a:cubicBezTo>
                  <a:pt x="0" y="241"/>
                  <a:pt x="12" y="195"/>
                  <a:pt x="39" y="148"/>
                </a:cubicBezTo>
                <a:cubicBezTo>
                  <a:pt x="67" y="101"/>
                  <a:pt x="100" y="67"/>
                  <a:pt x="147" y="40"/>
                </a:cubicBezTo>
                <a:cubicBezTo>
                  <a:pt x="194" y="12"/>
                  <a:pt x="241" y="0"/>
                  <a:pt x="294" y="0"/>
                </a:cubicBezTo>
                <a:cubicBezTo>
                  <a:pt x="349" y="0"/>
                  <a:pt x="394" y="12"/>
                  <a:pt x="442" y="40"/>
                </a:cubicBezTo>
                <a:cubicBezTo>
                  <a:pt x="488" y="67"/>
                  <a:pt x="523" y="101"/>
                  <a:pt x="549" y="148"/>
                </a:cubicBezTo>
                <a:cubicBezTo>
                  <a:pt x="577" y="195"/>
                  <a:pt x="589" y="241"/>
                  <a:pt x="589" y="295"/>
                </a:cubicBezTo>
                <a:lnTo>
                  <a:pt x="589" y="296"/>
                </a:lnTo>
                <a:cubicBezTo>
                  <a:pt x="589" y="351"/>
                  <a:pt x="577" y="396"/>
                  <a:pt x="549" y="444"/>
                </a:cubicBezTo>
                <a:cubicBezTo>
                  <a:pt x="523" y="490"/>
                  <a:pt x="488" y="525"/>
                  <a:pt x="442" y="551"/>
                </a:cubicBezTo>
                <a:cubicBezTo>
                  <a:pt x="394" y="579"/>
                  <a:pt x="349" y="591"/>
                  <a:pt x="295" y="591"/>
                </a:cubicBezTo>
                <a:cubicBezTo>
                  <a:pt x="241" y="591"/>
                  <a:pt x="194" y="579"/>
                  <a:pt x="147" y="551"/>
                </a:cubicBezTo>
                <a:cubicBezTo>
                  <a:pt x="100" y="525"/>
                  <a:pt x="67" y="490"/>
                  <a:pt x="39" y="444"/>
                </a:cubicBezTo>
                <a:cubicBezTo>
                  <a:pt x="12" y="396"/>
                  <a:pt x="0" y="351"/>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1" name="Google Shape;771;p18"/>
          <p:cNvSpPr/>
          <p:nvPr/>
        </p:nvSpPr>
        <p:spPr>
          <a:xfrm>
            <a:off x="8008238" y="1654314"/>
            <a:ext cx="249767" cy="251884"/>
          </a:xfrm>
          <a:custGeom>
            <a:rect b="b" l="l" r="r" t="t"/>
            <a:pathLst>
              <a:path extrusionOk="0" h="591" w="589">
                <a:moveTo>
                  <a:pt x="0" y="296"/>
                </a:moveTo>
                <a:cubicBezTo>
                  <a:pt x="0" y="241"/>
                  <a:pt x="12" y="195"/>
                  <a:pt x="39" y="148"/>
                </a:cubicBezTo>
                <a:cubicBezTo>
                  <a:pt x="67" y="101"/>
                  <a:pt x="100" y="67"/>
                  <a:pt x="147" y="40"/>
                </a:cubicBezTo>
                <a:cubicBezTo>
                  <a:pt x="194" y="12"/>
                  <a:pt x="241" y="0"/>
                  <a:pt x="294" y="0"/>
                </a:cubicBezTo>
                <a:cubicBezTo>
                  <a:pt x="349" y="0"/>
                  <a:pt x="394" y="12"/>
                  <a:pt x="442" y="40"/>
                </a:cubicBezTo>
                <a:cubicBezTo>
                  <a:pt x="488" y="67"/>
                  <a:pt x="523" y="101"/>
                  <a:pt x="549" y="148"/>
                </a:cubicBezTo>
                <a:cubicBezTo>
                  <a:pt x="577" y="195"/>
                  <a:pt x="589" y="241"/>
                  <a:pt x="589" y="295"/>
                </a:cubicBezTo>
                <a:lnTo>
                  <a:pt x="589" y="296"/>
                </a:lnTo>
                <a:cubicBezTo>
                  <a:pt x="589" y="351"/>
                  <a:pt x="577" y="396"/>
                  <a:pt x="549" y="444"/>
                </a:cubicBezTo>
                <a:cubicBezTo>
                  <a:pt x="523" y="490"/>
                  <a:pt x="488" y="525"/>
                  <a:pt x="442" y="551"/>
                </a:cubicBezTo>
                <a:cubicBezTo>
                  <a:pt x="394" y="579"/>
                  <a:pt x="349" y="591"/>
                  <a:pt x="295" y="591"/>
                </a:cubicBezTo>
                <a:cubicBezTo>
                  <a:pt x="241" y="591"/>
                  <a:pt x="194" y="579"/>
                  <a:pt x="147" y="551"/>
                </a:cubicBezTo>
                <a:cubicBezTo>
                  <a:pt x="100" y="525"/>
                  <a:pt x="67" y="490"/>
                  <a:pt x="39" y="444"/>
                </a:cubicBezTo>
                <a:cubicBezTo>
                  <a:pt x="12" y="396"/>
                  <a:pt x="0" y="351"/>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2" name="Google Shape;772;p18"/>
          <p:cNvSpPr/>
          <p:nvPr/>
        </p:nvSpPr>
        <p:spPr>
          <a:xfrm>
            <a:off x="8092904" y="1747447"/>
            <a:ext cx="8175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TS</a:t>
            </a:r>
            <a:endParaRPr b="0" i="0" sz="2400" u="none" cap="none" strike="noStrike">
              <a:solidFill>
                <a:srgbClr val="000000"/>
              </a:solidFill>
              <a:latin typeface="Arial"/>
              <a:ea typeface="Arial"/>
              <a:cs typeface="Arial"/>
              <a:sym typeface="Arial"/>
            </a:endParaRPr>
          </a:p>
        </p:txBody>
      </p:sp>
      <p:sp>
        <p:nvSpPr>
          <p:cNvPr id="773" name="Google Shape;773;p18"/>
          <p:cNvSpPr/>
          <p:nvPr/>
        </p:nvSpPr>
        <p:spPr>
          <a:xfrm>
            <a:off x="7993422" y="3055547"/>
            <a:ext cx="249767" cy="251884"/>
          </a:xfrm>
          <a:custGeom>
            <a:rect b="b" l="l" r="r" t="t"/>
            <a:pathLst>
              <a:path extrusionOk="0" h="591" w="590">
                <a:moveTo>
                  <a:pt x="0" y="296"/>
                </a:moveTo>
                <a:cubicBezTo>
                  <a:pt x="0" y="241"/>
                  <a:pt x="12" y="196"/>
                  <a:pt x="40" y="148"/>
                </a:cubicBezTo>
                <a:cubicBezTo>
                  <a:pt x="68" y="101"/>
                  <a:pt x="101" y="67"/>
                  <a:pt x="147" y="40"/>
                </a:cubicBezTo>
                <a:cubicBezTo>
                  <a:pt x="195" y="12"/>
                  <a:pt x="241" y="0"/>
                  <a:pt x="294" y="0"/>
                </a:cubicBezTo>
                <a:cubicBezTo>
                  <a:pt x="350" y="0"/>
                  <a:pt x="395" y="12"/>
                  <a:pt x="443" y="40"/>
                </a:cubicBezTo>
                <a:cubicBezTo>
                  <a:pt x="489" y="67"/>
                  <a:pt x="524" y="101"/>
                  <a:pt x="550" y="148"/>
                </a:cubicBezTo>
                <a:cubicBezTo>
                  <a:pt x="578" y="196"/>
                  <a:pt x="590" y="241"/>
                  <a:pt x="590" y="295"/>
                </a:cubicBezTo>
                <a:lnTo>
                  <a:pt x="590" y="296"/>
                </a:lnTo>
                <a:cubicBezTo>
                  <a:pt x="590" y="351"/>
                  <a:pt x="578" y="396"/>
                  <a:pt x="550" y="444"/>
                </a:cubicBezTo>
                <a:cubicBezTo>
                  <a:pt x="524" y="490"/>
                  <a:pt x="489" y="525"/>
                  <a:pt x="443" y="551"/>
                </a:cubicBezTo>
                <a:cubicBezTo>
                  <a:pt x="395" y="579"/>
                  <a:pt x="350" y="591"/>
                  <a:pt x="296" y="591"/>
                </a:cubicBezTo>
                <a:cubicBezTo>
                  <a:pt x="241" y="591"/>
                  <a:pt x="195" y="579"/>
                  <a:pt x="147" y="551"/>
                </a:cubicBezTo>
                <a:cubicBezTo>
                  <a:pt x="101" y="525"/>
                  <a:pt x="68" y="490"/>
                  <a:pt x="40" y="444"/>
                </a:cubicBezTo>
                <a:cubicBezTo>
                  <a:pt x="12" y="396"/>
                  <a:pt x="0" y="351"/>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4" name="Google Shape;774;p18"/>
          <p:cNvSpPr/>
          <p:nvPr/>
        </p:nvSpPr>
        <p:spPr>
          <a:xfrm>
            <a:off x="7993422" y="3055547"/>
            <a:ext cx="249767" cy="251884"/>
          </a:xfrm>
          <a:custGeom>
            <a:rect b="b" l="l" r="r" t="t"/>
            <a:pathLst>
              <a:path extrusionOk="0" h="591" w="590">
                <a:moveTo>
                  <a:pt x="0" y="296"/>
                </a:moveTo>
                <a:cubicBezTo>
                  <a:pt x="0" y="241"/>
                  <a:pt x="12" y="196"/>
                  <a:pt x="40" y="148"/>
                </a:cubicBezTo>
                <a:cubicBezTo>
                  <a:pt x="68" y="101"/>
                  <a:pt x="101" y="67"/>
                  <a:pt x="147" y="40"/>
                </a:cubicBezTo>
                <a:cubicBezTo>
                  <a:pt x="195" y="12"/>
                  <a:pt x="241" y="0"/>
                  <a:pt x="294" y="0"/>
                </a:cubicBezTo>
                <a:cubicBezTo>
                  <a:pt x="350" y="0"/>
                  <a:pt x="395" y="12"/>
                  <a:pt x="443" y="40"/>
                </a:cubicBezTo>
                <a:cubicBezTo>
                  <a:pt x="489" y="67"/>
                  <a:pt x="524" y="101"/>
                  <a:pt x="550" y="148"/>
                </a:cubicBezTo>
                <a:cubicBezTo>
                  <a:pt x="578" y="196"/>
                  <a:pt x="590" y="241"/>
                  <a:pt x="590" y="295"/>
                </a:cubicBezTo>
                <a:lnTo>
                  <a:pt x="590" y="296"/>
                </a:lnTo>
                <a:cubicBezTo>
                  <a:pt x="590" y="351"/>
                  <a:pt x="578" y="396"/>
                  <a:pt x="550" y="444"/>
                </a:cubicBezTo>
                <a:cubicBezTo>
                  <a:pt x="524" y="490"/>
                  <a:pt x="489" y="525"/>
                  <a:pt x="443" y="551"/>
                </a:cubicBezTo>
                <a:cubicBezTo>
                  <a:pt x="395" y="579"/>
                  <a:pt x="350" y="591"/>
                  <a:pt x="296" y="591"/>
                </a:cubicBezTo>
                <a:cubicBezTo>
                  <a:pt x="241" y="591"/>
                  <a:pt x="195" y="579"/>
                  <a:pt x="147" y="551"/>
                </a:cubicBezTo>
                <a:cubicBezTo>
                  <a:pt x="101" y="525"/>
                  <a:pt x="68" y="490"/>
                  <a:pt x="40" y="444"/>
                </a:cubicBezTo>
                <a:cubicBezTo>
                  <a:pt x="12" y="396"/>
                  <a:pt x="0" y="351"/>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5" name="Google Shape;775;p18"/>
          <p:cNvSpPr/>
          <p:nvPr/>
        </p:nvSpPr>
        <p:spPr>
          <a:xfrm>
            <a:off x="8078087" y="3150796"/>
            <a:ext cx="81754"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TS</a:t>
            </a:r>
            <a:endParaRPr b="0" i="0" sz="2400" u="none" cap="none" strike="noStrike">
              <a:solidFill>
                <a:srgbClr val="000000"/>
              </a:solidFill>
              <a:latin typeface="Arial"/>
              <a:ea typeface="Arial"/>
              <a:cs typeface="Arial"/>
              <a:sym typeface="Arial"/>
            </a:endParaRPr>
          </a:p>
        </p:txBody>
      </p:sp>
      <p:sp>
        <p:nvSpPr>
          <p:cNvPr id="776" name="Google Shape;776;p18"/>
          <p:cNvSpPr/>
          <p:nvPr/>
        </p:nvSpPr>
        <p:spPr>
          <a:xfrm>
            <a:off x="6031271" y="3749814"/>
            <a:ext cx="251884" cy="251884"/>
          </a:xfrm>
          <a:custGeom>
            <a:rect b="b" l="l" r="r" t="t"/>
            <a:pathLst>
              <a:path extrusionOk="0" h="591" w="589">
                <a:moveTo>
                  <a:pt x="0" y="296"/>
                </a:moveTo>
                <a:cubicBezTo>
                  <a:pt x="0" y="241"/>
                  <a:pt x="12" y="195"/>
                  <a:pt x="40" y="148"/>
                </a:cubicBezTo>
                <a:cubicBezTo>
                  <a:pt x="67" y="101"/>
                  <a:pt x="101" y="67"/>
                  <a:pt x="147" y="40"/>
                </a:cubicBezTo>
                <a:cubicBezTo>
                  <a:pt x="195" y="12"/>
                  <a:pt x="241" y="0"/>
                  <a:pt x="294" y="0"/>
                </a:cubicBezTo>
                <a:cubicBezTo>
                  <a:pt x="349" y="0"/>
                  <a:pt x="395" y="12"/>
                  <a:pt x="442" y="40"/>
                </a:cubicBezTo>
                <a:cubicBezTo>
                  <a:pt x="489" y="67"/>
                  <a:pt x="523" y="101"/>
                  <a:pt x="549" y="148"/>
                </a:cubicBezTo>
                <a:cubicBezTo>
                  <a:pt x="577" y="195"/>
                  <a:pt x="589" y="241"/>
                  <a:pt x="589" y="295"/>
                </a:cubicBezTo>
                <a:lnTo>
                  <a:pt x="589" y="296"/>
                </a:lnTo>
                <a:cubicBezTo>
                  <a:pt x="589" y="351"/>
                  <a:pt x="577" y="396"/>
                  <a:pt x="549" y="444"/>
                </a:cubicBezTo>
                <a:cubicBezTo>
                  <a:pt x="523" y="490"/>
                  <a:pt x="489" y="525"/>
                  <a:pt x="442" y="551"/>
                </a:cubicBezTo>
                <a:cubicBezTo>
                  <a:pt x="395" y="579"/>
                  <a:pt x="349" y="591"/>
                  <a:pt x="295" y="591"/>
                </a:cubicBezTo>
                <a:cubicBezTo>
                  <a:pt x="241" y="591"/>
                  <a:pt x="195" y="579"/>
                  <a:pt x="147" y="551"/>
                </a:cubicBezTo>
                <a:cubicBezTo>
                  <a:pt x="101" y="525"/>
                  <a:pt x="67" y="490"/>
                  <a:pt x="40" y="444"/>
                </a:cubicBezTo>
                <a:cubicBezTo>
                  <a:pt x="12" y="396"/>
                  <a:pt x="0" y="351"/>
                  <a:pt x="0" y="296"/>
                </a:cubicBez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7" name="Google Shape;777;p18"/>
          <p:cNvSpPr/>
          <p:nvPr/>
        </p:nvSpPr>
        <p:spPr>
          <a:xfrm>
            <a:off x="6031271" y="3749814"/>
            <a:ext cx="251884" cy="251884"/>
          </a:xfrm>
          <a:custGeom>
            <a:rect b="b" l="l" r="r" t="t"/>
            <a:pathLst>
              <a:path extrusionOk="0" h="591" w="589">
                <a:moveTo>
                  <a:pt x="0" y="296"/>
                </a:moveTo>
                <a:cubicBezTo>
                  <a:pt x="0" y="241"/>
                  <a:pt x="12" y="195"/>
                  <a:pt x="40" y="148"/>
                </a:cubicBezTo>
                <a:cubicBezTo>
                  <a:pt x="67" y="101"/>
                  <a:pt x="101" y="67"/>
                  <a:pt x="147" y="40"/>
                </a:cubicBezTo>
                <a:cubicBezTo>
                  <a:pt x="195" y="12"/>
                  <a:pt x="241" y="0"/>
                  <a:pt x="294" y="0"/>
                </a:cubicBezTo>
                <a:cubicBezTo>
                  <a:pt x="349" y="0"/>
                  <a:pt x="395" y="12"/>
                  <a:pt x="442" y="40"/>
                </a:cubicBezTo>
                <a:cubicBezTo>
                  <a:pt x="489" y="67"/>
                  <a:pt x="523" y="101"/>
                  <a:pt x="549" y="148"/>
                </a:cubicBezTo>
                <a:cubicBezTo>
                  <a:pt x="577" y="195"/>
                  <a:pt x="589" y="241"/>
                  <a:pt x="589" y="295"/>
                </a:cubicBezTo>
                <a:lnTo>
                  <a:pt x="589" y="296"/>
                </a:lnTo>
                <a:cubicBezTo>
                  <a:pt x="589" y="351"/>
                  <a:pt x="577" y="396"/>
                  <a:pt x="549" y="444"/>
                </a:cubicBezTo>
                <a:cubicBezTo>
                  <a:pt x="523" y="490"/>
                  <a:pt x="489" y="525"/>
                  <a:pt x="442" y="551"/>
                </a:cubicBezTo>
                <a:cubicBezTo>
                  <a:pt x="395" y="579"/>
                  <a:pt x="349" y="591"/>
                  <a:pt x="295" y="591"/>
                </a:cubicBezTo>
                <a:cubicBezTo>
                  <a:pt x="241" y="591"/>
                  <a:pt x="195" y="579"/>
                  <a:pt x="147" y="551"/>
                </a:cubicBezTo>
                <a:cubicBezTo>
                  <a:pt x="101" y="525"/>
                  <a:pt x="67" y="490"/>
                  <a:pt x="40" y="444"/>
                </a:cubicBezTo>
                <a:cubicBezTo>
                  <a:pt x="12" y="396"/>
                  <a:pt x="0" y="351"/>
                  <a:pt x="0" y="296"/>
                </a:cubicBez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8" name="Google Shape;778;p18"/>
          <p:cNvSpPr/>
          <p:nvPr/>
        </p:nvSpPr>
        <p:spPr>
          <a:xfrm>
            <a:off x="6124403" y="3842947"/>
            <a:ext cx="67326" cy="769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Arial"/>
              <a:buNone/>
            </a:pPr>
            <a:r>
              <a:rPr b="1" i="0" lang="en-US" sz="500" u="none" cap="none" strike="noStrike">
                <a:solidFill>
                  <a:srgbClr val="000000"/>
                </a:solidFill>
                <a:latin typeface="Arial"/>
                <a:ea typeface="Arial"/>
                <a:cs typeface="Arial"/>
                <a:sym typeface="Arial"/>
              </a:rPr>
              <a:t>IO</a:t>
            </a:r>
            <a:endParaRPr b="0" i="0" sz="2400" u="none" cap="none" strike="noStrike">
              <a:solidFill>
                <a:srgbClr val="000000"/>
              </a:solidFill>
              <a:latin typeface="Arial"/>
              <a:ea typeface="Arial"/>
              <a:cs typeface="Arial"/>
              <a:sym typeface="Arial"/>
            </a:endParaRPr>
          </a:p>
        </p:txBody>
      </p:sp>
      <p:sp>
        <p:nvSpPr>
          <p:cNvPr id="779" name="Google Shape;779;p18"/>
          <p:cNvSpPr/>
          <p:nvPr/>
        </p:nvSpPr>
        <p:spPr>
          <a:xfrm>
            <a:off x="6505405" y="5758531"/>
            <a:ext cx="65" cy="3693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780" name="Google Shape;780;p18"/>
          <p:cNvSpPr/>
          <p:nvPr/>
        </p:nvSpPr>
        <p:spPr>
          <a:xfrm>
            <a:off x="6535038" y="5758530"/>
            <a:ext cx="25648"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 </a:t>
            </a:r>
            <a:endParaRPr b="0" i="0" sz="2400" u="none" cap="none" strike="noStrike">
              <a:solidFill>
                <a:srgbClr val="000000"/>
              </a:solidFill>
              <a:latin typeface="Arial"/>
              <a:ea typeface="Arial"/>
              <a:cs typeface="Arial"/>
              <a:sym typeface="Arial"/>
            </a:endParaRPr>
          </a:p>
        </p:txBody>
      </p:sp>
      <p:sp>
        <p:nvSpPr>
          <p:cNvPr id="781" name="Google Shape;781;p18"/>
          <p:cNvSpPr txBox="1"/>
          <p:nvPr>
            <p:ph type="title"/>
          </p:nvPr>
        </p:nvSpPr>
        <p:spPr>
          <a:xfrm>
            <a:off x="885354" y="265251"/>
            <a:ext cx="8209205" cy="72823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3F3F3F"/>
              </a:buClr>
              <a:buSzPct val="100000"/>
              <a:buFont typeface="Calibri"/>
              <a:buNone/>
            </a:pPr>
            <a:r>
              <a:rPr b="0" lang="en-US" sz="4800">
                <a:latin typeface="Calibri"/>
                <a:ea typeface="Calibri"/>
                <a:cs typeface="Calibri"/>
                <a:sym typeface="Calibri"/>
              </a:rPr>
              <a:t>FACE Demonstration</a:t>
            </a:r>
            <a:endParaRPr/>
          </a:p>
        </p:txBody>
      </p:sp>
      <p:pic>
        <p:nvPicPr>
          <p:cNvPr id="782" name="Google Shape;782;p18"/>
          <p:cNvPicPr preferRelativeResize="0"/>
          <p:nvPr/>
        </p:nvPicPr>
        <p:blipFill rotWithShape="1">
          <a:blip r:embed="rId3">
            <a:alphaModFix/>
          </a:blip>
          <a:srcRect b="0" l="0" r="0" t="-938"/>
          <a:stretch/>
        </p:blipFill>
        <p:spPr>
          <a:xfrm>
            <a:off x="9562325" y="265350"/>
            <a:ext cx="2315750" cy="1142502"/>
          </a:xfrm>
          <a:prstGeom prst="rect">
            <a:avLst/>
          </a:prstGeom>
          <a:noFill/>
          <a:ln>
            <a:noFill/>
          </a:ln>
        </p:spPr>
      </p:pic>
      <p:pic>
        <p:nvPicPr>
          <p:cNvPr descr="A close up of a logo&#10;&#10;Description generated with very high confidence" id="783" name="Google Shape;783;p18"/>
          <p:cNvPicPr preferRelativeResize="0"/>
          <p:nvPr/>
        </p:nvPicPr>
        <p:blipFill rotWithShape="1">
          <a:blip r:embed="rId4">
            <a:alphaModFix/>
          </a:blip>
          <a:srcRect b="0" l="0" r="0" t="0"/>
          <a:stretch/>
        </p:blipFill>
        <p:spPr>
          <a:xfrm>
            <a:off x="304624" y="3490408"/>
            <a:ext cx="2315749" cy="731520"/>
          </a:xfrm>
          <a:prstGeom prst="rect">
            <a:avLst/>
          </a:prstGeom>
          <a:noFill/>
          <a:ln>
            <a:noFill/>
          </a:ln>
        </p:spPr>
      </p:pic>
      <p:sp>
        <p:nvSpPr>
          <p:cNvPr id="784" name="Google Shape;784;p18"/>
          <p:cNvSpPr txBox="1"/>
          <p:nvPr/>
        </p:nvSpPr>
        <p:spPr>
          <a:xfrm>
            <a:off x="421916" y="4302059"/>
            <a:ext cx="2385357" cy="338552"/>
          </a:xfrm>
          <a:prstGeom prst="rect">
            <a:avLst/>
          </a:prstGeom>
          <a:solidFill>
            <a:srgbClr val="B7DBFF"/>
          </a:solidFill>
          <a:ln>
            <a:noFill/>
          </a:ln>
        </p:spPr>
        <p:txBody>
          <a:bodyPr anchorCtr="0" anchor="t" bIns="60950" lIns="121900" spcFirstLastPara="1" rIns="121900" wrap="square" tIns="6095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Hardware Platform &amp; IOSS</a:t>
            </a:r>
            <a:endParaRPr b="0" i="0" sz="1400" u="none" cap="none" strike="noStrike">
              <a:solidFill>
                <a:srgbClr val="000000"/>
              </a:solidFill>
              <a:latin typeface="Arial"/>
              <a:ea typeface="Arial"/>
              <a:cs typeface="Arial"/>
              <a:sym typeface="Arial"/>
            </a:endParaRPr>
          </a:p>
        </p:txBody>
      </p:sp>
      <p:pic>
        <p:nvPicPr>
          <p:cNvPr id="785" name="Google Shape;785;p18"/>
          <p:cNvPicPr preferRelativeResize="0"/>
          <p:nvPr/>
        </p:nvPicPr>
        <p:blipFill rotWithShape="1">
          <a:blip r:embed="rId5">
            <a:alphaModFix/>
          </a:blip>
          <a:srcRect b="0" l="7990" r="7990" t="0"/>
          <a:stretch/>
        </p:blipFill>
        <p:spPr>
          <a:xfrm>
            <a:off x="10262399" y="1600074"/>
            <a:ext cx="915599" cy="842378"/>
          </a:xfrm>
          <a:prstGeom prst="rect">
            <a:avLst/>
          </a:prstGeom>
          <a:noFill/>
          <a:ln>
            <a:noFill/>
          </a:ln>
        </p:spPr>
      </p:pic>
      <p:cxnSp>
        <p:nvCxnSpPr>
          <p:cNvPr id="786" name="Google Shape;786;p18"/>
          <p:cNvCxnSpPr/>
          <p:nvPr/>
        </p:nvCxnSpPr>
        <p:spPr>
          <a:xfrm rot="10800000">
            <a:off x="9381953" y="2442457"/>
            <a:ext cx="1995043" cy="0"/>
          </a:xfrm>
          <a:prstGeom prst="straightConnector1">
            <a:avLst/>
          </a:prstGeom>
          <a:noFill/>
          <a:ln cap="flat" cmpd="sng" w="22225">
            <a:solidFill>
              <a:srgbClr val="0066CC"/>
            </a:solidFill>
            <a:prstDash val="dash"/>
            <a:miter lim="800000"/>
            <a:headEnd len="sm" w="sm" type="none"/>
            <a:tailEnd len="med" w="med" type="triangle"/>
          </a:ln>
        </p:spPr>
      </p:cxnSp>
      <p:cxnSp>
        <p:nvCxnSpPr>
          <p:cNvPr id="787" name="Google Shape;787;p18"/>
          <p:cNvCxnSpPr/>
          <p:nvPr/>
        </p:nvCxnSpPr>
        <p:spPr>
          <a:xfrm flipH="1" rot="10800000">
            <a:off x="275788" y="2750747"/>
            <a:ext cx="2923797" cy="20108"/>
          </a:xfrm>
          <a:prstGeom prst="straightConnector1">
            <a:avLst/>
          </a:prstGeom>
          <a:noFill/>
          <a:ln cap="flat" cmpd="sng" w="22225">
            <a:solidFill>
              <a:srgbClr val="A5A5A5"/>
            </a:solidFill>
            <a:prstDash val="dash"/>
            <a:miter lim="800000"/>
            <a:headEnd len="sm" w="sm" type="none"/>
            <a:tailEnd len="med" w="med" type="triangle"/>
          </a:ln>
        </p:spPr>
      </p:cxnSp>
      <p:sp>
        <p:nvSpPr>
          <p:cNvPr id="788" name="Google Shape;788;p18"/>
          <p:cNvSpPr/>
          <p:nvPr/>
        </p:nvSpPr>
        <p:spPr>
          <a:xfrm>
            <a:off x="4662683" y="5142165"/>
            <a:ext cx="810684" cy="188384"/>
          </a:xfrm>
          <a:custGeom>
            <a:rect b="b" l="l" r="r" t="t"/>
            <a:pathLst>
              <a:path extrusionOk="0" h="443" w="1535">
                <a:moveTo>
                  <a:pt x="1315" y="443"/>
                </a:moveTo>
                <a:cubicBezTo>
                  <a:pt x="1356" y="443"/>
                  <a:pt x="1390" y="434"/>
                  <a:pt x="1425" y="414"/>
                </a:cubicBezTo>
                <a:cubicBezTo>
                  <a:pt x="1461" y="392"/>
                  <a:pt x="1486" y="367"/>
                  <a:pt x="1506" y="332"/>
                </a:cubicBezTo>
                <a:cubicBezTo>
                  <a:pt x="1527" y="297"/>
                  <a:pt x="1535" y="263"/>
                  <a:pt x="1535" y="222"/>
                </a:cubicBezTo>
                <a:cubicBezTo>
                  <a:pt x="1535" y="180"/>
                  <a:pt x="1527" y="146"/>
                  <a:pt x="1506" y="110"/>
                </a:cubicBezTo>
                <a:cubicBezTo>
                  <a:pt x="1486" y="76"/>
                  <a:pt x="1461" y="49"/>
                  <a:pt x="1425" y="29"/>
                </a:cubicBezTo>
                <a:cubicBezTo>
                  <a:pt x="1390" y="10"/>
                  <a:pt x="1356" y="0"/>
                  <a:pt x="1315" y="0"/>
                </a:cubicBezTo>
                <a:lnTo>
                  <a:pt x="220" y="0"/>
                </a:lnTo>
                <a:cubicBezTo>
                  <a:pt x="179" y="0"/>
                  <a:pt x="145" y="10"/>
                  <a:pt x="110" y="29"/>
                </a:cubicBezTo>
                <a:cubicBezTo>
                  <a:pt x="75" y="49"/>
                  <a:pt x="49" y="76"/>
                  <a:pt x="29" y="110"/>
                </a:cubicBezTo>
                <a:cubicBezTo>
                  <a:pt x="9" y="146"/>
                  <a:pt x="0" y="180"/>
                  <a:pt x="0" y="222"/>
                </a:cubicBezTo>
                <a:cubicBezTo>
                  <a:pt x="0" y="263"/>
                  <a:pt x="9" y="297"/>
                  <a:pt x="29" y="332"/>
                </a:cubicBezTo>
                <a:cubicBezTo>
                  <a:pt x="49" y="367"/>
                  <a:pt x="75" y="392"/>
                  <a:pt x="110" y="414"/>
                </a:cubicBezTo>
                <a:cubicBezTo>
                  <a:pt x="145" y="434"/>
                  <a:pt x="179" y="443"/>
                  <a:pt x="220" y="443"/>
                </a:cubicBezTo>
                <a:lnTo>
                  <a:pt x="1315" y="443"/>
                </a:lnTo>
                <a:close/>
              </a:path>
            </a:pathLst>
          </a:custGeom>
          <a:solidFill>
            <a:srgbClr val="F1EEF4"/>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9" name="Google Shape;789;p18"/>
          <p:cNvSpPr/>
          <p:nvPr/>
        </p:nvSpPr>
        <p:spPr>
          <a:xfrm>
            <a:off x="4744336" y="4378464"/>
            <a:ext cx="577851" cy="237067"/>
          </a:xfrm>
          <a:custGeom>
            <a:rect b="b" l="l" r="r" t="t"/>
            <a:pathLst>
              <a:path extrusionOk="0" h="442" w="1359">
                <a:moveTo>
                  <a:pt x="1137" y="442"/>
                </a:moveTo>
                <a:lnTo>
                  <a:pt x="1138" y="442"/>
                </a:lnTo>
                <a:cubicBezTo>
                  <a:pt x="1179" y="442"/>
                  <a:pt x="1214" y="434"/>
                  <a:pt x="1249" y="413"/>
                </a:cubicBezTo>
                <a:cubicBezTo>
                  <a:pt x="1283" y="393"/>
                  <a:pt x="1310" y="368"/>
                  <a:pt x="1330" y="332"/>
                </a:cubicBezTo>
                <a:cubicBezTo>
                  <a:pt x="1350" y="296"/>
                  <a:pt x="1359" y="262"/>
                  <a:pt x="1359" y="222"/>
                </a:cubicBezTo>
                <a:lnTo>
                  <a:pt x="1359" y="221"/>
                </a:lnTo>
                <a:cubicBezTo>
                  <a:pt x="1359" y="181"/>
                  <a:pt x="1350" y="146"/>
                  <a:pt x="1330" y="111"/>
                </a:cubicBezTo>
                <a:cubicBezTo>
                  <a:pt x="1310" y="75"/>
                  <a:pt x="1283" y="50"/>
                  <a:pt x="1249" y="30"/>
                </a:cubicBezTo>
                <a:cubicBezTo>
                  <a:pt x="1214" y="9"/>
                  <a:pt x="1179" y="0"/>
                  <a:pt x="1138" y="0"/>
                </a:cubicBezTo>
                <a:cubicBezTo>
                  <a:pt x="1137" y="0"/>
                  <a:pt x="1137" y="0"/>
                  <a:pt x="1137" y="0"/>
                </a:cubicBezTo>
                <a:lnTo>
                  <a:pt x="221" y="0"/>
                </a:lnTo>
                <a:cubicBezTo>
                  <a:pt x="180" y="0"/>
                  <a:pt x="145" y="9"/>
                  <a:pt x="111" y="30"/>
                </a:cubicBezTo>
                <a:cubicBezTo>
                  <a:pt x="76" y="50"/>
                  <a:pt x="49" y="75"/>
                  <a:pt x="29" y="111"/>
                </a:cubicBezTo>
                <a:cubicBezTo>
                  <a:pt x="10" y="146"/>
                  <a:pt x="0" y="181"/>
                  <a:pt x="0" y="221"/>
                </a:cubicBezTo>
                <a:lnTo>
                  <a:pt x="0" y="222"/>
                </a:lnTo>
                <a:cubicBezTo>
                  <a:pt x="0" y="262"/>
                  <a:pt x="10" y="296"/>
                  <a:pt x="29" y="332"/>
                </a:cubicBezTo>
                <a:cubicBezTo>
                  <a:pt x="49" y="368"/>
                  <a:pt x="76" y="393"/>
                  <a:pt x="111" y="413"/>
                </a:cubicBezTo>
                <a:cubicBezTo>
                  <a:pt x="145" y="434"/>
                  <a:pt x="180" y="442"/>
                  <a:pt x="221" y="442"/>
                </a:cubicBezTo>
                <a:lnTo>
                  <a:pt x="1137" y="442"/>
                </a:lnTo>
                <a:close/>
              </a:path>
            </a:pathLst>
          </a:custGeom>
          <a:solidFill>
            <a:srgbClr val="FFFFFF"/>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cxnSp>
        <p:nvCxnSpPr>
          <p:cNvPr id="790" name="Google Shape;790;p18"/>
          <p:cNvCxnSpPr/>
          <p:nvPr/>
        </p:nvCxnSpPr>
        <p:spPr>
          <a:xfrm>
            <a:off x="5022395" y="4615529"/>
            <a:ext cx="0" cy="531403"/>
          </a:xfrm>
          <a:prstGeom prst="straightConnector1">
            <a:avLst/>
          </a:prstGeom>
          <a:noFill/>
          <a:ln cap="rnd" cmpd="sng" w="9525">
            <a:solidFill>
              <a:srgbClr val="000000"/>
            </a:solidFill>
            <a:prstDash val="solid"/>
            <a:round/>
            <a:headEnd len="sm" w="sm" type="none"/>
            <a:tailEnd len="sm" w="sm" type="none"/>
          </a:ln>
        </p:spPr>
      </p:cxnSp>
      <p:sp>
        <p:nvSpPr>
          <p:cNvPr id="791" name="Google Shape;791;p18"/>
          <p:cNvSpPr/>
          <p:nvPr/>
        </p:nvSpPr>
        <p:spPr>
          <a:xfrm>
            <a:off x="4750181" y="5179302"/>
            <a:ext cx="716543" cy="1077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ARINC 429 Driver</a:t>
            </a:r>
            <a:endParaRPr b="0" i="0" sz="2400" u="none" cap="none" strike="noStrike">
              <a:solidFill>
                <a:srgbClr val="000000"/>
              </a:solidFill>
              <a:latin typeface="Arial"/>
              <a:ea typeface="Arial"/>
              <a:cs typeface="Arial"/>
              <a:sym typeface="Arial"/>
            </a:endParaRPr>
          </a:p>
        </p:txBody>
      </p:sp>
      <p:sp>
        <p:nvSpPr>
          <p:cNvPr id="792" name="Google Shape;792;p18"/>
          <p:cNvSpPr/>
          <p:nvPr/>
        </p:nvSpPr>
        <p:spPr>
          <a:xfrm>
            <a:off x="5340739" y="5904675"/>
            <a:ext cx="438008" cy="213688"/>
          </a:xfrm>
          <a:prstGeom prst="rect">
            <a:avLst/>
          </a:prstGeom>
          <a:solidFill>
            <a:srgbClr val="000000">
              <a:alpha val="10196"/>
            </a:srgbClr>
          </a:solidFill>
          <a:ln cap="flat" cmpd="sng" w="9525">
            <a:solidFill>
              <a:srgbClr val="000000">
                <a:alpha val="70980"/>
              </a:srgbClr>
            </a:solidFill>
            <a:prstDash val="solid"/>
            <a:miter lim="800000"/>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cxnSp>
        <p:nvCxnSpPr>
          <p:cNvPr id="793" name="Google Shape;793;p18"/>
          <p:cNvCxnSpPr/>
          <p:nvPr/>
        </p:nvCxnSpPr>
        <p:spPr>
          <a:xfrm flipH="1">
            <a:off x="4494684" y="5343443"/>
            <a:ext cx="294969" cy="548676"/>
          </a:xfrm>
          <a:prstGeom prst="straightConnector1">
            <a:avLst/>
          </a:prstGeom>
          <a:noFill/>
          <a:ln cap="rnd" cmpd="sng" w="9525">
            <a:solidFill>
              <a:srgbClr val="000000"/>
            </a:solidFill>
            <a:prstDash val="solid"/>
            <a:round/>
            <a:headEnd len="sm" w="sm" type="none"/>
            <a:tailEnd len="sm" w="sm" type="none"/>
          </a:ln>
        </p:spPr>
      </p:cxnSp>
      <p:sp>
        <p:nvSpPr>
          <p:cNvPr id="794" name="Google Shape;794;p18"/>
          <p:cNvSpPr txBox="1"/>
          <p:nvPr/>
        </p:nvSpPr>
        <p:spPr>
          <a:xfrm>
            <a:off x="4289898" y="5947871"/>
            <a:ext cx="403817" cy="11773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44546A"/>
                </a:solidFill>
                <a:latin typeface="Calibri"/>
                <a:ea typeface="Calibri"/>
                <a:cs typeface="Calibri"/>
                <a:sym typeface="Calibri"/>
              </a:rPr>
              <a:t>IVHMU </a:t>
            </a:r>
            <a:endParaRPr b="0" i="0" sz="1400" u="none" cap="none" strike="noStrike">
              <a:solidFill>
                <a:srgbClr val="000000"/>
              </a:solidFill>
              <a:latin typeface="Arial"/>
              <a:ea typeface="Arial"/>
              <a:cs typeface="Arial"/>
              <a:sym typeface="Arial"/>
            </a:endParaRPr>
          </a:p>
        </p:txBody>
      </p:sp>
      <p:sp>
        <p:nvSpPr>
          <p:cNvPr id="795" name="Google Shape;795;p18"/>
          <p:cNvSpPr txBox="1"/>
          <p:nvPr/>
        </p:nvSpPr>
        <p:spPr>
          <a:xfrm>
            <a:off x="4892801" y="5949031"/>
            <a:ext cx="313009" cy="11773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44546A"/>
                </a:solidFill>
                <a:latin typeface="Calibri"/>
                <a:ea typeface="Calibri"/>
                <a:cs typeface="Calibri"/>
                <a:sym typeface="Calibri"/>
              </a:rPr>
              <a:t>FMS </a:t>
            </a:r>
            <a:endParaRPr b="0" i="0" sz="1400" u="none" cap="none" strike="noStrike">
              <a:solidFill>
                <a:srgbClr val="000000"/>
              </a:solidFill>
              <a:latin typeface="Arial"/>
              <a:ea typeface="Arial"/>
              <a:cs typeface="Arial"/>
              <a:sym typeface="Arial"/>
            </a:endParaRPr>
          </a:p>
        </p:txBody>
      </p:sp>
      <p:cxnSp>
        <p:nvCxnSpPr>
          <p:cNvPr id="796" name="Google Shape;796;p18"/>
          <p:cNvCxnSpPr/>
          <p:nvPr/>
        </p:nvCxnSpPr>
        <p:spPr>
          <a:xfrm>
            <a:off x="5032837" y="5329072"/>
            <a:ext cx="12003" cy="568553"/>
          </a:xfrm>
          <a:prstGeom prst="straightConnector1">
            <a:avLst/>
          </a:prstGeom>
          <a:noFill/>
          <a:ln cap="rnd" cmpd="sng" w="9525">
            <a:solidFill>
              <a:srgbClr val="000000"/>
            </a:solidFill>
            <a:prstDash val="solid"/>
            <a:round/>
            <a:headEnd len="sm" w="sm" type="none"/>
            <a:tailEnd len="sm" w="sm" type="none"/>
          </a:ln>
        </p:spPr>
      </p:cxnSp>
      <p:cxnSp>
        <p:nvCxnSpPr>
          <p:cNvPr id="797" name="Google Shape;797;p18"/>
          <p:cNvCxnSpPr/>
          <p:nvPr/>
        </p:nvCxnSpPr>
        <p:spPr>
          <a:xfrm>
            <a:off x="5296279" y="5330551"/>
            <a:ext cx="245604" cy="579575"/>
          </a:xfrm>
          <a:prstGeom prst="straightConnector1">
            <a:avLst/>
          </a:prstGeom>
          <a:noFill/>
          <a:ln cap="rnd" cmpd="sng" w="9525">
            <a:solidFill>
              <a:srgbClr val="000000"/>
            </a:solidFill>
            <a:prstDash val="solid"/>
            <a:round/>
            <a:headEnd len="sm" w="sm" type="none"/>
            <a:tailEnd len="sm" w="sm" type="none"/>
          </a:ln>
        </p:spPr>
      </p:cxnSp>
      <p:sp>
        <p:nvSpPr>
          <p:cNvPr id="798" name="Google Shape;798;p18"/>
          <p:cNvSpPr txBox="1"/>
          <p:nvPr/>
        </p:nvSpPr>
        <p:spPr>
          <a:xfrm>
            <a:off x="5290853" y="5934843"/>
            <a:ext cx="532355" cy="11405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44546A"/>
                </a:solidFill>
                <a:latin typeface="Calibri"/>
                <a:ea typeface="Calibri"/>
                <a:cs typeface="Calibri"/>
                <a:sym typeface="Calibri"/>
              </a:rPr>
              <a:t>Engine </a:t>
            </a:r>
            <a:endParaRPr b="0" i="0" sz="1400" u="none" cap="none" strike="noStrike">
              <a:solidFill>
                <a:srgbClr val="000000"/>
              </a:solidFill>
              <a:latin typeface="Arial"/>
              <a:ea typeface="Arial"/>
              <a:cs typeface="Arial"/>
              <a:sym typeface="Arial"/>
            </a:endParaRPr>
          </a:p>
        </p:txBody>
      </p:sp>
      <p:pic>
        <p:nvPicPr>
          <p:cNvPr id="799" name="Google Shape;799;p18"/>
          <p:cNvPicPr preferRelativeResize="0"/>
          <p:nvPr/>
        </p:nvPicPr>
        <p:blipFill rotWithShape="1">
          <a:blip r:embed="rId6">
            <a:alphaModFix/>
          </a:blip>
          <a:srcRect b="0" l="1028" r="1038" t="0"/>
          <a:stretch/>
        </p:blipFill>
        <p:spPr>
          <a:xfrm>
            <a:off x="654161" y="2249757"/>
            <a:ext cx="1873251" cy="479927"/>
          </a:xfrm>
          <a:prstGeom prst="rect">
            <a:avLst/>
          </a:prstGeom>
          <a:noFill/>
          <a:ln>
            <a:noFill/>
          </a:ln>
        </p:spPr>
      </p:pic>
      <p:grpSp>
        <p:nvGrpSpPr>
          <p:cNvPr id="800" name="Google Shape;800;p18"/>
          <p:cNvGrpSpPr/>
          <p:nvPr/>
        </p:nvGrpSpPr>
        <p:grpSpPr>
          <a:xfrm>
            <a:off x="5310819" y="2820598"/>
            <a:ext cx="1246461" cy="833967"/>
            <a:chOff x="3971002" y="2115447"/>
            <a:chExt cx="989013" cy="625475"/>
          </a:xfrm>
        </p:grpSpPr>
        <p:sp>
          <p:nvSpPr>
            <p:cNvPr id="801" name="Google Shape;801;p18"/>
            <p:cNvSpPr/>
            <p:nvPr/>
          </p:nvSpPr>
          <p:spPr>
            <a:xfrm>
              <a:off x="3971002" y="2115447"/>
              <a:ext cx="989013" cy="625475"/>
            </a:xfrm>
            <a:custGeom>
              <a:rect b="b" l="l" r="r" t="t"/>
              <a:pathLst>
                <a:path extrusionOk="0" h="1955" w="3134">
                  <a:moveTo>
                    <a:pt x="238" y="1955"/>
                  </a:moveTo>
                  <a:cubicBezTo>
                    <a:pt x="194" y="1955"/>
                    <a:pt x="157" y="1946"/>
                    <a:pt x="120" y="1923"/>
                  </a:cubicBezTo>
                  <a:cubicBezTo>
                    <a:pt x="81" y="1900"/>
                    <a:pt x="53" y="1874"/>
                    <a:pt x="31" y="1835"/>
                  </a:cubicBezTo>
                  <a:cubicBezTo>
                    <a:pt x="9" y="1796"/>
                    <a:pt x="0" y="1759"/>
                    <a:pt x="0" y="1715"/>
                  </a:cubicBezTo>
                  <a:lnTo>
                    <a:pt x="0" y="238"/>
                  </a:lnTo>
                  <a:cubicBezTo>
                    <a:pt x="0" y="194"/>
                    <a:pt x="9" y="157"/>
                    <a:pt x="31" y="120"/>
                  </a:cubicBezTo>
                  <a:cubicBezTo>
                    <a:pt x="53" y="81"/>
                    <a:pt x="81" y="53"/>
                    <a:pt x="120" y="32"/>
                  </a:cubicBezTo>
                  <a:cubicBezTo>
                    <a:pt x="157" y="9"/>
                    <a:pt x="194" y="0"/>
                    <a:pt x="238" y="0"/>
                  </a:cubicBezTo>
                  <a:lnTo>
                    <a:pt x="2895" y="0"/>
                  </a:lnTo>
                  <a:cubicBezTo>
                    <a:pt x="2939" y="0"/>
                    <a:pt x="2976" y="9"/>
                    <a:pt x="3014" y="32"/>
                  </a:cubicBezTo>
                  <a:cubicBezTo>
                    <a:pt x="3053" y="53"/>
                    <a:pt x="3079" y="81"/>
                    <a:pt x="3102" y="120"/>
                  </a:cubicBezTo>
                  <a:cubicBezTo>
                    <a:pt x="3123" y="157"/>
                    <a:pt x="3134" y="194"/>
                    <a:pt x="3134" y="238"/>
                  </a:cubicBezTo>
                  <a:lnTo>
                    <a:pt x="3134" y="1715"/>
                  </a:lnTo>
                  <a:cubicBezTo>
                    <a:pt x="3134" y="1759"/>
                    <a:pt x="3123" y="1796"/>
                    <a:pt x="3102" y="1835"/>
                  </a:cubicBezTo>
                  <a:cubicBezTo>
                    <a:pt x="3079" y="1874"/>
                    <a:pt x="3053" y="1900"/>
                    <a:pt x="3014" y="1923"/>
                  </a:cubicBezTo>
                  <a:cubicBezTo>
                    <a:pt x="2976" y="1946"/>
                    <a:pt x="2939" y="1955"/>
                    <a:pt x="2895" y="1955"/>
                  </a:cubicBezTo>
                  <a:lnTo>
                    <a:pt x="238" y="1955"/>
                  </a:lnTo>
                  <a:close/>
                </a:path>
              </a:pathLst>
            </a:custGeom>
            <a:solidFill>
              <a:srgbClr val="FFFF99"/>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Calibri"/>
                  <a:ea typeface="Calibri"/>
                  <a:cs typeface="Calibri"/>
                  <a:sym typeface="Calibri"/>
                </a:rPr>
                <a:t>Platform Common Services </a:t>
              </a:r>
              <a:endParaRPr b="0" i="0" sz="1400" u="none" cap="none" strike="noStrike">
                <a:solidFill>
                  <a:srgbClr val="000000"/>
                </a:solidFill>
                <a:latin typeface="Arial"/>
                <a:ea typeface="Arial"/>
                <a:cs typeface="Arial"/>
                <a:sym typeface="Arial"/>
              </a:endParaRPr>
            </a:p>
          </p:txBody>
        </p:sp>
        <p:sp>
          <p:nvSpPr>
            <p:cNvPr id="802" name="Google Shape;802;p18"/>
            <p:cNvSpPr/>
            <p:nvPr/>
          </p:nvSpPr>
          <p:spPr>
            <a:xfrm>
              <a:off x="3999589" y="2352962"/>
              <a:ext cx="934252" cy="163275"/>
            </a:xfrm>
            <a:custGeom>
              <a:rect b="b" l="l" r="r" t="t"/>
              <a:pathLst>
                <a:path extrusionOk="0" h="547" w="3002">
                  <a:moveTo>
                    <a:pt x="2763" y="547"/>
                  </a:moveTo>
                  <a:cubicBezTo>
                    <a:pt x="2807" y="547"/>
                    <a:pt x="2844" y="538"/>
                    <a:pt x="2881" y="515"/>
                  </a:cubicBezTo>
                  <a:cubicBezTo>
                    <a:pt x="2920" y="493"/>
                    <a:pt x="2948" y="466"/>
                    <a:pt x="2971" y="428"/>
                  </a:cubicBezTo>
                  <a:cubicBezTo>
                    <a:pt x="2992" y="389"/>
                    <a:pt x="3002" y="352"/>
                    <a:pt x="3002" y="308"/>
                  </a:cubicBezTo>
                  <a:lnTo>
                    <a:pt x="3002" y="239"/>
                  </a:lnTo>
                  <a:cubicBezTo>
                    <a:pt x="3002" y="195"/>
                    <a:pt x="2992" y="158"/>
                    <a:pt x="2971" y="120"/>
                  </a:cubicBezTo>
                  <a:cubicBezTo>
                    <a:pt x="2948" y="81"/>
                    <a:pt x="2920" y="55"/>
                    <a:pt x="2881" y="32"/>
                  </a:cubicBezTo>
                  <a:cubicBezTo>
                    <a:pt x="2844" y="10"/>
                    <a:pt x="2807" y="0"/>
                    <a:pt x="2763" y="0"/>
                  </a:cubicBezTo>
                  <a:lnTo>
                    <a:pt x="240" y="0"/>
                  </a:lnTo>
                  <a:cubicBezTo>
                    <a:pt x="196" y="0"/>
                    <a:pt x="159" y="10"/>
                    <a:pt x="120" y="32"/>
                  </a:cubicBezTo>
                  <a:cubicBezTo>
                    <a:pt x="82" y="55"/>
                    <a:pt x="55" y="81"/>
                    <a:pt x="32" y="120"/>
                  </a:cubicBezTo>
                  <a:cubicBezTo>
                    <a:pt x="10" y="158"/>
                    <a:pt x="0" y="195"/>
                    <a:pt x="0" y="239"/>
                  </a:cubicBezTo>
                  <a:lnTo>
                    <a:pt x="0" y="308"/>
                  </a:lnTo>
                  <a:cubicBezTo>
                    <a:pt x="0" y="352"/>
                    <a:pt x="10" y="389"/>
                    <a:pt x="32" y="428"/>
                  </a:cubicBezTo>
                  <a:cubicBezTo>
                    <a:pt x="55" y="466"/>
                    <a:pt x="82" y="493"/>
                    <a:pt x="120" y="515"/>
                  </a:cubicBezTo>
                  <a:cubicBezTo>
                    <a:pt x="159" y="538"/>
                    <a:pt x="196" y="547"/>
                    <a:pt x="240" y="547"/>
                  </a:cubicBezTo>
                  <a:lnTo>
                    <a:pt x="2763" y="547"/>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3" name="Google Shape;803;p18"/>
            <p:cNvSpPr/>
            <p:nvPr/>
          </p:nvSpPr>
          <p:spPr>
            <a:xfrm>
              <a:off x="3999263" y="2548069"/>
              <a:ext cx="934252" cy="170446"/>
            </a:xfrm>
            <a:custGeom>
              <a:rect b="b" l="l" r="r" t="t"/>
              <a:pathLst>
                <a:path extrusionOk="0" h="547" w="3002">
                  <a:moveTo>
                    <a:pt x="2763" y="547"/>
                  </a:moveTo>
                  <a:cubicBezTo>
                    <a:pt x="2807" y="547"/>
                    <a:pt x="2844" y="538"/>
                    <a:pt x="2881" y="515"/>
                  </a:cubicBezTo>
                  <a:cubicBezTo>
                    <a:pt x="2920" y="493"/>
                    <a:pt x="2948" y="466"/>
                    <a:pt x="2971" y="428"/>
                  </a:cubicBezTo>
                  <a:cubicBezTo>
                    <a:pt x="2992" y="389"/>
                    <a:pt x="3002" y="352"/>
                    <a:pt x="3002" y="308"/>
                  </a:cubicBezTo>
                  <a:lnTo>
                    <a:pt x="3002" y="239"/>
                  </a:lnTo>
                  <a:cubicBezTo>
                    <a:pt x="3002" y="195"/>
                    <a:pt x="2992" y="158"/>
                    <a:pt x="2971" y="120"/>
                  </a:cubicBezTo>
                  <a:cubicBezTo>
                    <a:pt x="2948" y="81"/>
                    <a:pt x="2920" y="55"/>
                    <a:pt x="2881" y="32"/>
                  </a:cubicBezTo>
                  <a:cubicBezTo>
                    <a:pt x="2844" y="10"/>
                    <a:pt x="2807" y="0"/>
                    <a:pt x="2763" y="0"/>
                  </a:cubicBezTo>
                  <a:lnTo>
                    <a:pt x="240" y="0"/>
                  </a:lnTo>
                  <a:cubicBezTo>
                    <a:pt x="196" y="0"/>
                    <a:pt x="159" y="10"/>
                    <a:pt x="120" y="32"/>
                  </a:cubicBezTo>
                  <a:cubicBezTo>
                    <a:pt x="82" y="55"/>
                    <a:pt x="55" y="81"/>
                    <a:pt x="32" y="120"/>
                  </a:cubicBezTo>
                  <a:cubicBezTo>
                    <a:pt x="10" y="158"/>
                    <a:pt x="0" y="195"/>
                    <a:pt x="0" y="239"/>
                  </a:cubicBezTo>
                  <a:lnTo>
                    <a:pt x="0" y="308"/>
                  </a:lnTo>
                  <a:cubicBezTo>
                    <a:pt x="0" y="352"/>
                    <a:pt x="10" y="389"/>
                    <a:pt x="32" y="428"/>
                  </a:cubicBezTo>
                  <a:cubicBezTo>
                    <a:pt x="55" y="466"/>
                    <a:pt x="82" y="493"/>
                    <a:pt x="120" y="515"/>
                  </a:cubicBezTo>
                  <a:cubicBezTo>
                    <a:pt x="159" y="538"/>
                    <a:pt x="196" y="547"/>
                    <a:pt x="240" y="547"/>
                  </a:cubicBezTo>
                  <a:lnTo>
                    <a:pt x="2763" y="547"/>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4" name="Google Shape;804;p18"/>
            <p:cNvSpPr/>
            <p:nvPr/>
          </p:nvSpPr>
          <p:spPr>
            <a:xfrm>
              <a:off x="4079183" y="2562379"/>
              <a:ext cx="801306" cy="16158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Centralized Configuration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 Services </a:t>
              </a:r>
              <a:endParaRPr b="0" i="0" sz="2400" u="none" cap="none" strike="noStrike">
                <a:solidFill>
                  <a:srgbClr val="000000"/>
                </a:solidFill>
                <a:latin typeface="Arial"/>
                <a:ea typeface="Arial"/>
                <a:cs typeface="Arial"/>
                <a:sym typeface="Arial"/>
              </a:endParaRPr>
            </a:p>
          </p:txBody>
        </p:sp>
        <p:sp>
          <p:nvSpPr>
            <p:cNvPr id="805" name="Google Shape;805;p18"/>
            <p:cNvSpPr txBox="1"/>
            <p:nvPr/>
          </p:nvSpPr>
          <p:spPr>
            <a:xfrm>
              <a:off x="4079183" y="2357058"/>
              <a:ext cx="690805" cy="17251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44546A"/>
                  </a:solidFill>
                  <a:latin typeface="Calibri"/>
                  <a:ea typeface="Calibri"/>
                  <a:cs typeface="Calibri"/>
                  <a:sym typeface="Calibri"/>
                </a:rPr>
                <a:t>System Level Heath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44546A"/>
                  </a:solidFill>
                  <a:latin typeface="Calibri"/>
                  <a:ea typeface="Calibri"/>
                  <a:cs typeface="Calibri"/>
                  <a:sym typeface="Calibri"/>
                </a:rPr>
                <a:t>Monitoring </a:t>
              </a:r>
              <a:endParaRPr b="0" i="0" sz="1400" u="none" cap="none" strike="noStrike">
                <a:solidFill>
                  <a:srgbClr val="000000"/>
                </a:solidFill>
                <a:latin typeface="Arial"/>
                <a:ea typeface="Arial"/>
                <a:cs typeface="Arial"/>
                <a:sym typeface="Arial"/>
              </a:endParaRPr>
            </a:p>
          </p:txBody>
        </p:sp>
      </p:grpSp>
      <p:sp>
        <p:nvSpPr>
          <p:cNvPr id="806" name="Google Shape;806;p18"/>
          <p:cNvSpPr/>
          <p:nvPr/>
        </p:nvSpPr>
        <p:spPr>
          <a:xfrm>
            <a:off x="6623920" y="2814181"/>
            <a:ext cx="1278121" cy="848784"/>
          </a:xfrm>
          <a:custGeom>
            <a:rect b="b" l="l" r="r" t="t"/>
            <a:pathLst>
              <a:path extrusionOk="0" h="1565" w="2420">
                <a:moveTo>
                  <a:pt x="192" y="1565"/>
                </a:moveTo>
                <a:cubicBezTo>
                  <a:pt x="86" y="1565"/>
                  <a:pt x="0" y="1479"/>
                  <a:pt x="0" y="1373"/>
                </a:cubicBezTo>
                <a:lnTo>
                  <a:pt x="0" y="1373"/>
                </a:lnTo>
                <a:lnTo>
                  <a:pt x="0" y="192"/>
                </a:lnTo>
                <a:cubicBezTo>
                  <a:pt x="0" y="86"/>
                  <a:pt x="86" y="0"/>
                  <a:pt x="192" y="0"/>
                </a:cubicBezTo>
                <a:lnTo>
                  <a:pt x="2228" y="0"/>
                </a:lnTo>
                <a:cubicBezTo>
                  <a:pt x="2334" y="0"/>
                  <a:pt x="2420" y="86"/>
                  <a:pt x="2420" y="192"/>
                </a:cubicBezTo>
                <a:lnTo>
                  <a:pt x="2420" y="1373"/>
                </a:lnTo>
                <a:cubicBezTo>
                  <a:pt x="2420" y="1479"/>
                  <a:pt x="2334" y="1565"/>
                  <a:pt x="2228" y="1565"/>
                </a:cubicBezTo>
                <a:lnTo>
                  <a:pt x="192" y="1565"/>
                </a:lnTo>
                <a:close/>
              </a:path>
            </a:pathLst>
          </a:custGeom>
          <a:solidFill>
            <a:srgbClr val="FFFF99"/>
          </a:solidFill>
          <a:ln cap="flat"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Arial"/>
                <a:ea typeface="Arial"/>
                <a:cs typeface="Arial"/>
                <a:sym typeface="Arial"/>
              </a:rPr>
              <a:t>Platform Device Services</a:t>
            </a:r>
            <a:endParaRPr b="0" i="0" sz="1100" u="none" cap="none" strike="noStrike">
              <a:solidFill>
                <a:srgbClr val="000000"/>
              </a:solidFill>
              <a:latin typeface="Arial"/>
              <a:ea typeface="Arial"/>
              <a:cs typeface="Arial"/>
              <a:sym typeface="Arial"/>
            </a:endParaRPr>
          </a:p>
        </p:txBody>
      </p:sp>
      <p:sp>
        <p:nvSpPr>
          <p:cNvPr id="807" name="Google Shape;807;p18"/>
          <p:cNvSpPr/>
          <p:nvPr/>
        </p:nvSpPr>
        <p:spPr>
          <a:xfrm>
            <a:off x="6714127" y="3106128"/>
            <a:ext cx="535703" cy="196641"/>
          </a:xfrm>
          <a:custGeom>
            <a:rect b="b" l="l" r="r" t="t"/>
            <a:pathLst>
              <a:path extrusionOk="0" h="355" w="1091">
                <a:moveTo>
                  <a:pt x="913" y="355"/>
                </a:moveTo>
                <a:cubicBezTo>
                  <a:pt x="1012" y="355"/>
                  <a:pt x="1091" y="276"/>
                  <a:pt x="1091" y="178"/>
                </a:cubicBezTo>
                <a:cubicBezTo>
                  <a:pt x="1091" y="79"/>
                  <a:pt x="1012" y="0"/>
                  <a:pt x="913" y="0"/>
                </a:cubicBezTo>
                <a:lnTo>
                  <a:pt x="913" y="0"/>
                </a:lnTo>
                <a:lnTo>
                  <a:pt x="178" y="0"/>
                </a:lnTo>
                <a:cubicBezTo>
                  <a:pt x="80" y="0"/>
                  <a:pt x="0" y="79"/>
                  <a:pt x="0" y="178"/>
                </a:cubicBezTo>
                <a:cubicBezTo>
                  <a:pt x="0" y="276"/>
                  <a:pt x="80" y="355"/>
                  <a:pt x="178" y="355"/>
                </a:cubicBezTo>
                <a:lnTo>
                  <a:pt x="913" y="355"/>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cap="none" strike="noStrike">
                <a:solidFill>
                  <a:srgbClr val="000000"/>
                </a:solidFill>
                <a:latin typeface="Arial"/>
                <a:ea typeface="Arial"/>
                <a:cs typeface="Arial"/>
                <a:sym typeface="Arial"/>
              </a:rPr>
              <a:t>Aircraft Config</a:t>
            </a:r>
            <a:endParaRPr b="0" i="0" sz="500" u="none" cap="none" strike="noStrike">
              <a:solidFill>
                <a:srgbClr val="000000"/>
              </a:solidFill>
              <a:latin typeface="Arial"/>
              <a:ea typeface="Arial"/>
              <a:cs typeface="Arial"/>
              <a:sym typeface="Arial"/>
            </a:endParaRPr>
          </a:p>
        </p:txBody>
      </p:sp>
      <p:sp>
        <p:nvSpPr>
          <p:cNvPr id="808" name="Google Shape;808;p18"/>
          <p:cNvSpPr/>
          <p:nvPr/>
        </p:nvSpPr>
        <p:spPr>
          <a:xfrm>
            <a:off x="6683188" y="3420544"/>
            <a:ext cx="476873" cy="181024"/>
          </a:xfrm>
          <a:custGeom>
            <a:rect b="b" l="l" r="r" t="t"/>
            <a:pathLst>
              <a:path extrusionOk="0" h="356" w="1091">
                <a:moveTo>
                  <a:pt x="913" y="356"/>
                </a:moveTo>
                <a:cubicBezTo>
                  <a:pt x="1012" y="356"/>
                  <a:pt x="1091" y="276"/>
                  <a:pt x="1091" y="178"/>
                </a:cubicBezTo>
                <a:cubicBezTo>
                  <a:pt x="1091" y="80"/>
                  <a:pt x="1012" y="0"/>
                  <a:pt x="913" y="0"/>
                </a:cubicBezTo>
                <a:lnTo>
                  <a:pt x="913" y="0"/>
                </a:lnTo>
                <a:lnTo>
                  <a:pt x="178" y="0"/>
                </a:lnTo>
                <a:cubicBezTo>
                  <a:pt x="80" y="0"/>
                  <a:pt x="0" y="80"/>
                  <a:pt x="0" y="178"/>
                </a:cubicBezTo>
                <a:cubicBezTo>
                  <a:pt x="0" y="276"/>
                  <a:pt x="80" y="356"/>
                  <a:pt x="178" y="356"/>
                </a:cubicBezTo>
                <a:lnTo>
                  <a:pt x="178" y="356"/>
                </a:lnTo>
                <a:lnTo>
                  <a:pt x="913" y="356"/>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cap="none" strike="noStrike">
                <a:solidFill>
                  <a:srgbClr val="000000"/>
                </a:solidFill>
                <a:latin typeface="Arial"/>
                <a:ea typeface="Arial"/>
                <a:cs typeface="Arial"/>
                <a:sym typeface="Arial"/>
              </a:rPr>
              <a:t>ADS-B Out</a:t>
            </a:r>
            <a:endParaRPr b="0" i="0" sz="1400" u="none" cap="none" strike="noStrike">
              <a:solidFill>
                <a:srgbClr val="000000"/>
              </a:solidFill>
              <a:latin typeface="Arial"/>
              <a:ea typeface="Arial"/>
              <a:cs typeface="Arial"/>
              <a:sym typeface="Arial"/>
            </a:endParaRPr>
          </a:p>
        </p:txBody>
      </p:sp>
      <p:sp>
        <p:nvSpPr>
          <p:cNvPr id="809" name="Google Shape;809;p18"/>
          <p:cNvSpPr/>
          <p:nvPr/>
        </p:nvSpPr>
        <p:spPr>
          <a:xfrm>
            <a:off x="7259327" y="3148593"/>
            <a:ext cx="633352" cy="173447"/>
          </a:xfrm>
          <a:custGeom>
            <a:rect b="b" l="l" r="r" t="t"/>
            <a:pathLst>
              <a:path extrusionOk="0" h="355" w="1091">
                <a:moveTo>
                  <a:pt x="913" y="355"/>
                </a:moveTo>
                <a:cubicBezTo>
                  <a:pt x="1012" y="355"/>
                  <a:pt x="1091" y="276"/>
                  <a:pt x="1091" y="178"/>
                </a:cubicBezTo>
                <a:cubicBezTo>
                  <a:pt x="1091" y="80"/>
                  <a:pt x="1012" y="0"/>
                  <a:pt x="913" y="0"/>
                </a:cubicBezTo>
                <a:lnTo>
                  <a:pt x="178" y="0"/>
                </a:lnTo>
                <a:cubicBezTo>
                  <a:pt x="80" y="0"/>
                  <a:pt x="0" y="80"/>
                  <a:pt x="0" y="178"/>
                </a:cubicBezTo>
                <a:cubicBezTo>
                  <a:pt x="0" y="276"/>
                  <a:pt x="80" y="355"/>
                  <a:pt x="178" y="355"/>
                </a:cubicBezTo>
                <a:lnTo>
                  <a:pt x="178" y="355"/>
                </a:lnTo>
                <a:lnTo>
                  <a:pt x="913" y="355"/>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just">
              <a:lnSpc>
                <a:spcPct val="100000"/>
              </a:lnSpc>
              <a:spcBef>
                <a:spcPts val="0"/>
              </a:spcBef>
              <a:spcAft>
                <a:spcPts val="0"/>
              </a:spcAft>
              <a:buClr>
                <a:srgbClr val="000000"/>
              </a:buClr>
              <a:buSzPts val="500"/>
              <a:buFont typeface="Arial"/>
              <a:buNone/>
            </a:pPr>
            <a:r>
              <a:rPr b="0" i="0" lang="en-US" sz="500" u="none" cap="none" strike="noStrike">
                <a:solidFill>
                  <a:srgbClr val="000000"/>
                </a:solidFill>
                <a:latin typeface="Arial"/>
                <a:ea typeface="Arial"/>
                <a:cs typeface="Arial"/>
                <a:sym typeface="Arial"/>
              </a:rPr>
              <a:t>EGI Controller</a:t>
            </a:r>
            <a:endParaRPr b="0" i="0" sz="1400" u="none" cap="none" strike="noStrike">
              <a:solidFill>
                <a:srgbClr val="000000"/>
              </a:solidFill>
              <a:latin typeface="Arial"/>
              <a:ea typeface="Arial"/>
              <a:cs typeface="Arial"/>
              <a:sym typeface="Arial"/>
            </a:endParaRPr>
          </a:p>
        </p:txBody>
      </p:sp>
      <p:sp>
        <p:nvSpPr>
          <p:cNvPr id="810" name="Google Shape;810;p18"/>
          <p:cNvSpPr/>
          <p:nvPr/>
        </p:nvSpPr>
        <p:spPr>
          <a:xfrm>
            <a:off x="7249828" y="3428201"/>
            <a:ext cx="577016" cy="162945"/>
          </a:xfrm>
          <a:custGeom>
            <a:rect b="b" l="l" r="r" t="t"/>
            <a:pathLst>
              <a:path extrusionOk="0" h="355" w="1091">
                <a:moveTo>
                  <a:pt x="913" y="355"/>
                </a:moveTo>
                <a:cubicBezTo>
                  <a:pt x="1012" y="355"/>
                  <a:pt x="1091" y="276"/>
                  <a:pt x="1091" y="178"/>
                </a:cubicBezTo>
                <a:cubicBezTo>
                  <a:pt x="1091" y="80"/>
                  <a:pt x="1012" y="0"/>
                  <a:pt x="913" y="0"/>
                </a:cubicBezTo>
                <a:lnTo>
                  <a:pt x="178" y="0"/>
                </a:lnTo>
                <a:cubicBezTo>
                  <a:pt x="80" y="0"/>
                  <a:pt x="0" y="80"/>
                  <a:pt x="0" y="178"/>
                </a:cubicBezTo>
                <a:cubicBezTo>
                  <a:pt x="0" y="276"/>
                  <a:pt x="80" y="355"/>
                  <a:pt x="178" y="355"/>
                </a:cubicBezTo>
                <a:lnTo>
                  <a:pt x="178" y="355"/>
                </a:lnTo>
                <a:lnTo>
                  <a:pt x="913" y="355"/>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cap="none" strike="noStrike">
                <a:solidFill>
                  <a:srgbClr val="000000"/>
                </a:solidFill>
                <a:latin typeface="Arial"/>
                <a:ea typeface="Arial"/>
                <a:cs typeface="Arial"/>
                <a:sym typeface="Arial"/>
              </a:rPr>
              <a:t>ADS-B In</a:t>
            </a:r>
            <a:endParaRPr b="0" i="0" sz="1400" u="none" cap="none" strike="noStrike">
              <a:solidFill>
                <a:srgbClr val="000000"/>
              </a:solidFill>
              <a:latin typeface="Arial"/>
              <a:ea typeface="Arial"/>
              <a:cs typeface="Arial"/>
              <a:sym typeface="Arial"/>
            </a:endParaRPr>
          </a:p>
        </p:txBody>
      </p:sp>
      <p:sp>
        <p:nvSpPr>
          <p:cNvPr id="811" name="Google Shape;811;p18"/>
          <p:cNvSpPr/>
          <p:nvPr/>
        </p:nvSpPr>
        <p:spPr>
          <a:xfrm>
            <a:off x="3194936" y="1377031"/>
            <a:ext cx="753533" cy="4152901"/>
          </a:xfrm>
          <a:custGeom>
            <a:rect b="b" l="l" r="r" t="t"/>
            <a:pathLst>
              <a:path extrusionOk="0" h="9743" w="1772">
                <a:moveTo>
                  <a:pt x="1533" y="9743"/>
                </a:moveTo>
                <a:lnTo>
                  <a:pt x="1534" y="9743"/>
                </a:lnTo>
                <a:cubicBezTo>
                  <a:pt x="1578" y="9743"/>
                  <a:pt x="1615" y="9732"/>
                  <a:pt x="1653" y="9711"/>
                </a:cubicBezTo>
                <a:cubicBezTo>
                  <a:pt x="1691" y="9689"/>
                  <a:pt x="1719" y="9662"/>
                  <a:pt x="1742" y="9623"/>
                </a:cubicBezTo>
                <a:cubicBezTo>
                  <a:pt x="1763" y="9585"/>
                  <a:pt x="1772" y="9547"/>
                  <a:pt x="1772" y="9503"/>
                </a:cubicBezTo>
                <a:lnTo>
                  <a:pt x="1772" y="240"/>
                </a:lnTo>
                <a:cubicBezTo>
                  <a:pt x="1772" y="196"/>
                  <a:pt x="1763" y="158"/>
                  <a:pt x="1742" y="120"/>
                </a:cubicBezTo>
                <a:cubicBezTo>
                  <a:pt x="1719" y="81"/>
                  <a:pt x="1691" y="54"/>
                  <a:pt x="1653" y="32"/>
                </a:cubicBezTo>
                <a:cubicBezTo>
                  <a:pt x="1615" y="9"/>
                  <a:pt x="1578" y="0"/>
                  <a:pt x="1534" y="0"/>
                </a:cubicBezTo>
                <a:lnTo>
                  <a:pt x="239" y="0"/>
                </a:lnTo>
                <a:cubicBezTo>
                  <a:pt x="195" y="0"/>
                  <a:pt x="156" y="9"/>
                  <a:pt x="119" y="32"/>
                </a:cubicBezTo>
                <a:cubicBezTo>
                  <a:pt x="81" y="54"/>
                  <a:pt x="54" y="81"/>
                  <a:pt x="32" y="120"/>
                </a:cubicBezTo>
                <a:cubicBezTo>
                  <a:pt x="9" y="158"/>
                  <a:pt x="0" y="196"/>
                  <a:pt x="0" y="240"/>
                </a:cubicBezTo>
                <a:lnTo>
                  <a:pt x="0" y="9503"/>
                </a:lnTo>
                <a:cubicBezTo>
                  <a:pt x="0" y="9547"/>
                  <a:pt x="9" y="9585"/>
                  <a:pt x="32" y="9623"/>
                </a:cubicBezTo>
                <a:cubicBezTo>
                  <a:pt x="54" y="9662"/>
                  <a:pt x="81" y="9689"/>
                  <a:pt x="119" y="9711"/>
                </a:cubicBezTo>
                <a:cubicBezTo>
                  <a:pt x="156" y="9732"/>
                  <a:pt x="195" y="9743"/>
                  <a:pt x="239" y="9743"/>
                </a:cubicBezTo>
                <a:lnTo>
                  <a:pt x="1533" y="9743"/>
                </a:lnTo>
                <a:close/>
              </a:path>
            </a:pathLst>
          </a:custGeom>
          <a:noFill/>
          <a:ln cap="rnd" cmpd="sng" w="9525">
            <a:solidFill>
              <a:srgbClr val="000000"/>
            </a:solidFill>
            <a:prstDash val="solid"/>
            <a:round/>
            <a:headEnd len="sm" w="sm" type="none"/>
            <a:tailEnd len="sm" w="sm" type="none"/>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cxnSp>
        <p:nvCxnSpPr>
          <p:cNvPr id="812" name="Google Shape;812;p18"/>
          <p:cNvCxnSpPr/>
          <p:nvPr/>
        </p:nvCxnSpPr>
        <p:spPr>
          <a:xfrm rot="10800000">
            <a:off x="7147664" y="5417748"/>
            <a:ext cx="0" cy="524933"/>
          </a:xfrm>
          <a:prstGeom prst="straightConnector1">
            <a:avLst/>
          </a:prstGeom>
          <a:noFill/>
          <a:ln cap="rnd" cmpd="sng" w="14275">
            <a:solidFill>
              <a:srgbClr val="000000"/>
            </a:solidFill>
            <a:prstDash val="solid"/>
            <a:round/>
            <a:headEnd len="sm" w="sm" type="none"/>
            <a:tailEnd len="sm" w="sm" type="none"/>
          </a:ln>
        </p:spPr>
      </p:cxnSp>
      <p:sp>
        <p:nvSpPr>
          <p:cNvPr id="813" name="Google Shape;813;p18"/>
          <p:cNvSpPr/>
          <p:nvPr/>
        </p:nvSpPr>
        <p:spPr>
          <a:xfrm>
            <a:off x="6609121" y="5943377"/>
            <a:ext cx="1074979" cy="387545"/>
          </a:xfrm>
          <a:prstGeom prst="rect">
            <a:avLst/>
          </a:prstGeom>
          <a:solidFill>
            <a:srgbClr val="E8EEF7"/>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Calibri"/>
                <a:ea typeface="Calibri"/>
                <a:cs typeface="Calibri"/>
                <a:sym typeface="Calibri"/>
              </a:rPr>
              <a:t>Interface Hardware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Calibri"/>
                <a:ea typeface="Calibri"/>
                <a:cs typeface="Calibri"/>
                <a:sym typeface="Calibri"/>
              </a:rPr>
              <a:t>(Ethernet)</a:t>
            </a:r>
            <a:endParaRPr b="0" i="0" sz="1400" u="none" cap="none" strike="noStrike">
              <a:solidFill>
                <a:srgbClr val="000000"/>
              </a:solidFill>
              <a:latin typeface="Arial"/>
              <a:ea typeface="Arial"/>
              <a:cs typeface="Arial"/>
              <a:sym typeface="Arial"/>
            </a:endParaRPr>
          </a:p>
        </p:txBody>
      </p:sp>
      <p:sp>
        <p:nvSpPr>
          <p:cNvPr id="814" name="Google Shape;814;p18"/>
          <p:cNvSpPr/>
          <p:nvPr/>
        </p:nvSpPr>
        <p:spPr>
          <a:xfrm>
            <a:off x="6589964" y="4390538"/>
            <a:ext cx="473075" cy="205255"/>
          </a:xfrm>
          <a:custGeom>
            <a:rect b="b" l="l" r="r" t="t"/>
            <a:pathLst>
              <a:path extrusionOk="0" h="356" w="1049">
                <a:moveTo>
                  <a:pt x="871" y="356"/>
                </a:moveTo>
                <a:cubicBezTo>
                  <a:pt x="969" y="356"/>
                  <a:pt x="1049" y="276"/>
                  <a:pt x="1049" y="178"/>
                </a:cubicBezTo>
                <a:cubicBezTo>
                  <a:pt x="1049" y="80"/>
                  <a:pt x="969" y="0"/>
                  <a:pt x="871" y="0"/>
                </a:cubicBezTo>
                <a:lnTo>
                  <a:pt x="871" y="0"/>
                </a:lnTo>
                <a:lnTo>
                  <a:pt x="178" y="0"/>
                </a:lnTo>
                <a:cubicBezTo>
                  <a:pt x="80" y="0"/>
                  <a:pt x="0" y="80"/>
                  <a:pt x="0" y="178"/>
                </a:cubicBezTo>
                <a:cubicBezTo>
                  <a:pt x="0" y="276"/>
                  <a:pt x="80" y="356"/>
                  <a:pt x="178" y="356"/>
                </a:cubicBezTo>
                <a:lnTo>
                  <a:pt x="178" y="356"/>
                </a:lnTo>
                <a:lnTo>
                  <a:pt x="871" y="356"/>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UDP Writer</a:t>
            </a:r>
            <a:endParaRPr b="0" i="0" sz="1400" u="none" cap="none" strike="noStrike">
              <a:solidFill>
                <a:srgbClr val="000000"/>
              </a:solidFill>
              <a:latin typeface="Arial"/>
              <a:ea typeface="Arial"/>
              <a:cs typeface="Arial"/>
              <a:sym typeface="Arial"/>
            </a:endParaRPr>
          </a:p>
        </p:txBody>
      </p:sp>
      <p:sp>
        <p:nvSpPr>
          <p:cNvPr id="815" name="Google Shape;815;p18"/>
          <p:cNvSpPr/>
          <p:nvPr/>
        </p:nvSpPr>
        <p:spPr>
          <a:xfrm>
            <a:off x="6660388" y="5136424"/>
            <a:ext cx="915617" cy="272013"/>
          </a:xfrm>
          <a:custGeom>
            <a:rect b="b" l="l" r="r" t="t"/>
            <a:pathLst>
              <a:path extrusionOk="0" h="355" w="1233">
                <a:moveTo>
                  <a:pt x="1055" y="355"/>
                </a:moveTo>
                <a:cubicBezTo>
                  <a:pt x="1154" y="355"/>
                  <a:pt x="1233" y="275"/>
                  <a:pt x="1233" y="177"/>
                </a:cubicBezTo>
                <a:cubicBezTo>
                  <a:pt x="1233" y="79"/>
                  <a:pt x="1154" y="0"/>
                  <a:pt x="1055" y="0"/>
                </a:cubicBezTo>
                <a:lnTo>
                  <a:pt x="178" y="0"/>
                </a:lnTo>
                <a:cubicBezTo>
                  <a:pt x="79" y="0"/>
                  <a:pt x="0" y="79"/>
                  <a:pt x="0" y="177"/>
                </a:cubicBezTo>
                <a:cubicBezTo>
                  <a:pt x="0" y="275"/>
                  <a:pt x="79" y="355"/>
                  <a:pt x="178" y="355"/>
                </a:cubicBezTo>
                <a:lnTo>
                  <a:pt x="178" y="355"/>
                </a:lnTo>
                <a:lnTo>
                  <a:pt x="1055" y="355"/>
                </a:lnTo>
                <a:close/>
              </a:path>
            </a:pathLst>
          </a:custGeom>
          <a:solidFill>
            <a:srgbClr val="F1EEF4"/>
          </a:solidFill>
          <a:ln cap="flat"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Ethernet Device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Driver</a:t>
            </a:r>
            <a:endParaRPr b="0" i="0" sz="1400" u="none" cap="none" strike="noStrike">
              <a:solidFill>
                <a:srgbClr val="000000"/>
              </a:solidFill>
              <a:latin typeface="Arial"/>
              <a:ea typeface="Arial"/>
              <a:cs typeface="Arial"/>
              <a:sym typeface="Arial"/>
            </a:endParaRPr>
          </a:p>
        </p:txBody>
      </p:sp>
      <p:sp>
        <p:nvSpPr>
          <p:cNvPr id="816" name="Google Shape;816;p18"/>
          <p:cNvSpPr/>
          <p:nvPr/>
        </p:nvSpPr>
        <p:spPr>
          <a:xfrm>
            <a:off x="7152077" y="4393487"/>
            <a:ext cx="532025" cy="197797"/>
          </a:xfrm>
          <a:custGeom>
            <a:rect b="b" l="l" r="r" t="t"/>
            <a:pathLst>
              <a:path extrusionOk="0" h="356" w="1049">
                <a:moveTo>
                  <a:pt x="871" y="356"/>
                </a:moveTo>
                <a:cubicBezTo>
                  <a:pt x="969" y="356"/>
                  <a:pt x="1049" y="276"/>
                  <a:pt x="1049" y="178"/>
                </a:cubicBezTo>
                <a:cubicBezTo>
                  <a:pt x="1049" y="80"/>
                  <a:pt x="969" y="0"/>
                  <a:pt x="871" y="0"/>
                </a:cubicBezTo>
                <a:lnTo>
                  <a:pt x="871" y="0"/>
                </a:lnTo>
                <a:lnTo>
                  <a:pt x="178" y="0"/>
                </a:lnTo>
                <a:cubicBezTo>
                  <a:pt x="80" y="0"/>
                  <a:pt x="0" y="80"/>
                  <a:pt x="0" y="178"/>
                </a:cubicBezTo>
                <a:cubicBezTo>
                  <a:pt x="0" y="276"/>
                  <a:pt x="80" y="356"/>
                  <a:pt x="178" y="356"/>
                </a:cubicBezTo>
                <a:lnTo>
                  <a:pt x="178" y="356"/>
                </a:lnTo>
                <a:lnTo>
                  <a:pt x="871" y="356"/>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UDP Reader</a:t>
            </a:r>
            <a:endParaRPr b="0" i="0" sz="1400" u="none" cap="none" strike="noStrike">
              <a:solidFill>
                <a:srgbClr val="000000"/>
              </a:solidFill>
              <a:latin typeface="Arial"/>
              <a:ea typeface="Arial"/>
              <a:cs typeface="Arial"/>
              <a:sym typeface="Arial"/>
            </a:endParaRPr>
          </a:p>
        </p:txBody>
      </p:sp>
      <p:sp>
        <p:nvSpPr>
          <p:cNvPr id="817" name="Google Shape;817;p18"/>
          <p:cNvSpPr/>
          <p:nvPr/>
        </p:nvSpPr>
        <p:spPr>
          <a:xfrm>
            <a:off x="5899696" y="4384923"/>
            <a:ext cx="579669" cy="210869"/>
          </a:xfrm>
          <a:custGeom>
            <a:rect b="b" l="l" r="r" t="t"/>
            <a:pathLst>
              <a:path extrusionOk="0" h="356" w="1049">
                <a:moveTo>
                  <a:pt x="871" y="356"/>
                </a:moveTo>
                <a:cubicBezTo>
                  <a:pt x="969" y="356"/>
                  <a:pt x="1049" y="276"/>
                  <a:pt x="1049" y="178"/>
                </a:cubicBezTo>
                <a:cubicBezTo>
                  <a:pt x="1049" y="80"/>
                  <a:pt x="969" y="0"/>
                  <a:pt x="871" y="0"/>
                </a:cubicBezTo>
                <a:lnTo>
                  <a:pt x="871" y="0"/>
                </a:lnTo>
                <a:lnTo>
                  <a:pt x="178" y="0"/>
                </a:lnTo>
                <a:cubicBezTo>
                  <a:pt x="80" y="0"/>
                  <a:pt x="0" y="80"/>
                  <a:pt x="0" y="178"/>
                </a:cubicBezTo>
                <a:cubicBezTo>
                  <a:pt x="0" y="276"/>
                  <a:pt x="80" y="356"/>
                  <a:pt x="178" y="356"/>
                </a:cubicBezTo>
                <a:lnTo>
                  <a:pt x="178" y="356"/>
                </a:lnTo>
                <a:lnTo>
                  <a:pt x="871" y="356"/>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EGI I/O Adapter</a:t>
            </a:r>
            <a:endParaRPr b="0" i="0" sz="1400" u="none" cap="none" strike="noStrike">
              <a:solidFill>
                <a:srgbClr val="000000"/>
              </a:solidFill>
              <a:latin typeface="Arial"/>
              <a:ea typeface="Arial"/>
              <a:cs typeface="Arial"/>
              <a:sym typeface="Arial"/>
            </a:endParaRPr>
          </a:p>
        </p:txBody>
      </p:sp>
      <p:sp>
        <p:nvSpPr>
          <p:cNvPr id="818" name="Google Shape;818;p18"/>
          <p:cNvSpPr/>
          <p:nvPr/>
        </p:nvSpPr>
        <p:spPr>
          <a:xfrm>
            <a:off x="5761655" y="5140640"/>
            <a:ext cx="810684" cy="197355"/>
          </a:xfrm>
          <a:custGeom>
            <a:rect b="b" l="l" r="r" t="t"/>
            <a:pathLst>
              <a:path extrusionOk="0" h="355" w="1233">
                <a:moveTo>
                  <a:pt x="1055" y="355"/>
                </a:moveTo>
                <a:cubicBezTo>
                  <a:pt x="1154" y="355"/>
                  <a:pt x="1233" y="275"/>
                  <a:pt x="1233" y="177"/>
                </a:cubicBezTo>
                <a:cubicBezTo>
                  <a:pt x="1233" y="79"/>
                  <a:pt x="1154" y="0"/>
                  <a:pt x="1055" y="0"/>
                </a:cubicBezTo>
                <a:lnTo>
                  <a:pt x="178" y="0"/>
                </a:lnTo>
                <a:cubicBezTo>
                  <a:pt x="79" y="0"/>
                  <a:pt x="0" y="79"/>
                  <a:pt x="0" y="177"/>
                </a:cubicBezTo>
                <a:cubicBezTo>
                  <a:pt x="0" y="275"/>
                  <a:pt x="79" y="355"/>
                  <a:pt x="178" y="355"/>
                </a:cubicBezTo>
                <a:lnTo>
                  <a:pt x="178" y="355"/>
                </a:lnTo>
                <a:lnTo>
                  <a:pt x="1055" y="355"/>
                </a:lnTo>
                <a:close/>
              </a:path>
            </a:pathLst>
          </a:custGeom>
          <a:solidFill>
            <a:srgbClr val="F1EEF4"/>
          </a:solidFill>
          <a:ln cap="flat"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  Device Driver</a:t>
            </a:r>
            <a:endParaRPr b="0" i="0" sz="1400" u="none" cap="none" strike="noStrike">
              <a:solidFill>
                <a:srgbClr val="000000"/>
              </a:solidFill>
              <a:latin typeface="Arial"/>
              <a:ea typeface="Arial"/>
              <a:cs typeface="Arial"/>
              <a:sym typeface="Arial"/>
            </a:endParaRPr>
          </a:p>
        </p:txBody>
      </p:sp>
      <p:cxnSp>
        <p:nvCxnSpPr>
          <p:cNvPr id="819" name="Google Shape;819;p18"/>
          <p:cNvCxnSpPr/>
          <p:nvPr/>
        </p:nvCxnSpPr>
        <p:spPr>
          <a:xfrm rot="10800000">
            <a:off x="6188676" y="4586784"/>
            <a:ext cx="0" cy="555381"/>
          </a:xfrm>
          <a:prstGeom prst="straightConnector1">
            <a:avLst/>
          </a:prstGeom>
          <a:noFill/>
          <a:ln cap="rnd" cmpd="sng" w="14275">
            <a:solidFill>
              <a:srgbClr val="000000"/>
            </a:solidFill>
            <a:prstDash val="solid"/>
            <a:round/>
            <a:headEnd len="sm" w="sm" type="none"/>
            <a:tailEnd len="sm" w="sm" type="none"/>
          </a:ln>
        </p:spPr>
      </p:cxnSp>
      <p:sp>
        <p:nvSpPr>
          <p:cNvPr id="820" name="Google Shape;820;p18"/>
          <p:cNvSpPr/>
          <p:nvPr/>
        </p:nvSpPr>
        <p:spPr>
          <a:xfrm>
            <a:off x="5944050" y="5881103"/>
            <a:ext cx="511383" cy="245727"/>
          </a:xfrm>
          <a:prstGeom prst="rect">
            <a:avLst/>
          </a:prstGeom>
          <a:solidFill>
            <a:srgbClr val="E8EEF7"/>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Calibri"/>
                <a:ea typeface="Calibri"/>
                <a:cs typeface="Calibri"/>
                <a:sym typeface="Calibri"/>
              </a:rPr>
              <a:t>GPS Sim</a:t>
            </a:r>
            <a:endParaRPr b="0" i="0" sz="1400" u="none" cap="none" strike="noStrike">
              <a:solidFill>
                <a:srgbClr val="000000"/>
              </a:solidFill>
              <a:latin typeface="Calibri"/>
              <a:ea typeface="Calibri"/>
              <a:cs typeface="Calibri"/>
              <a:sym typeface="Calibri"/>
            </a:endParaRPr>
          </a:p>
        </p:txBody>
      </p:sp>
      <p:cxnSp>
        <p:nvCxnSpPr>
          <p:cNvPr id="821" name="Google Shape;821;p18"/>
          <p:cNvCxnSpPr/>
          <p:nvPr/>
        </p:nvCxnSpPr>
        <p:spPr>
          <a:xfrm rot="10800000">
            <a:off x="6837437" y="4602832"/>
            <a:ext cx="96848" cy="537809"/>
          </a:xfrm>
          <a:prstGeom prst="straightConnector1">
            <a:avLst/>
          </a:prstGeom>
          <a:noFill/>
          <a:ln cap="rnd" cmpd="sng" w="14275">
            <a:solidFill>
              <a:srgbClr val="000000"/>
            </a:solidFill>
            <a:prstDash val="solid"/>
            <a:round/>
            <a:headEnd len="sm" w="sm" type="none"/>
            <a:tailEnd len="sm" w="sm" type="none"/>
          </a:ln>
        </p:spPr>
      </p:cxnSp>
      <p:cxnSp>
        <p:nvCxnSpPr>
          <p:cNvPr id="822" name="Google Shape;822;p18"/>
          <p:cNvCxnSpPr/>
          <p:nvPr/>
        </p:nvCxnSpPr>
        <p:spPr>
          <a:xfrm flipH="1" rot="10800000">
            <a:off x="7362116" y="4602831"/>
            <a:ext cx="86581" cy="529165"/>
          </a:xfrm>
          <a:prstGeom prst="straightConnector1">
            <a:avLst/>
          </a:prstGeom>
          <a:noFill/>
          <a:ln cap="rnd" cmpd="sng" w="14275">
            <a:solidFill>
              <a:srgbClr val="000000"/>
            </a:solidFill>
            <a:prstDash val="solid"/>
            <a:round/>
            <a:headEnd len="sm" w="sm" type="none"/>
            <a:tailEnd len="sm" w="sm" type="none"/>
          </a:ln>
        </p:spPr>
      </p:cxnSp>
      <p:cxnSp>
        <p:nvCxnSpPr>
          <p:cNvPr id="823" name="Google Shape;823;p18"/>
          <p:cNvCxnSpPr/>
          <p:nvPr/>
        </p:nvCxnSpPr>
        <p:spPr>
          <a:xfrm rot="10800000">
            <a:off x="6197403" y="5352605"/>
            <a:ext cx="1084" cy="514483"/>
          </a:xfrm>
          <a:prstGeom prst="straightConnector1">
            <a:avLst/>
          </a:prstGeom>
          <a:noFill/>
          <a:ln cap="rnd" cmpd="sng" w="14275">
            <a:solidFill>
              <a:srgbClr val="000000"/>
            </a:solidFill>
            <a:prstDash val="solid"/>
            <a:round/>
            <a:headEnd len="sm" w="sm" type="none"/>
            <a:tailEnd len="sm" w="sm" type="none"/>
          </a:ln>
        </p:spPr>
      </p:cxnSp>
      <p:sp>
        <p:nvSpPr>
          <p:cNvPr id="824" name="Google Shape;824;p18"/>
          <p:cNvSpPr/>
          <p:nvPr/>
        </p:nvSpPr>
        <p:spPr>
          <a:xfrm>
            <a:off x="4804915" y="4402276"/>
            <a:ext cx="452047" cy="21544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ARINC 429</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Service </a:t>
            </a:r>
            <a:endParaRPr b="0" i="0" sz="2400" u="none" cap="none" strike="noStrike">
              <a:solidFill>
                <a:srgbClr val="000000"/>
              </a:solidFill>
              <a:latin typeface="Arial"/>
              <a:ea typeface="Arial"/>
              <a:cs typeface="Arial"/>
              <a:sym typeface="Arial"/>
            </a:endParaRPr>
          </a:p>
        </p:txBody>
      </p:sp>
      <p:pic>
        <p:nvPicPr>
          <p:cNvPr id="825" name="Google Shape;825;p18"/>
          <p:cNvPicPr preferRelativeResize="0"/>
          <p:nvPr/>
        </p:nvPicPr>
        <p:blipFill rotWithShape="1">
          <a:blip r:embed="rId7">
            <a:alphaModFix/>
          </a:blip>
          <a:srcRect b="0" l="0" r="0" t="0"/>
          <a:stretch/>
        </p:blipFill>
        <p:spPr>
          <a:xfrm>
            <a:off x="813219" y="4761218"/>
            <a:ext cx="1155700" cy="1719613"/>
          </a:xfrm>
          <a:prstGeom prst="rect">
            <a:avLst/>
          </a:prstGeom>
          <a:noFill/>
          <a:ln>
            <a:noFill/>
          </a:ln>
        </p:spPr>
      </p:pic>
      <p:cxnSp>
        <p:nvCxnSpPr>
          <p:cNvPr id="826" name="Google Shape;826;p18"/>
          <p:cNvCxnSpPr/>
          <p:nvPr/>
        </p:nvCxnSpPr>
        <p:spPr>
          <a:xfrm rot="10800000">
            <a:off x="7157510" y="6488653"/>
            <a:ext cx="2430860" cy="10835"/>
          </a:xfrm>
          <a:prstGeom prst="straightConnector1">
            <a:avLst/>
          </a:prstGeom>
          <a:noFill/>
          <a:ln cap="flat" cmpd="sng" w="22225">
            <a:solidFill>
              <a:schemeClr val="accent2"/>
            </a:solidFill>
            <a:prstDash val="solid"/>
            <a:miter lim="800000"/>
            <a:headEnd len="sm" w="sm" type="none"/>
            <a:tailEnd len="sm" w="sm" type="none"/>
          </a:ln>
        </p:spPr>
      </p:cxnSp>
      <p:pic>
        <p:nvPicPr>
          <p:cNvPr id="827" name="Google Shape;827;p18"/>
          <p:cNvPicPr preferRelativeResize="0"/>
          <p:nvPr/>
        </p:nvPicPr>
        <p:blipFill rotWithShape="1">
          <a:blip r:embed="rId8">
            <a:alphaModFix/>
          </a:blip>
          <a:srcRect b="0" l="0" r="0" t="0"/>
          <a:stretch/>
        </p:blipFill>
        <p:spPr>
          <a:xfrm>
            <a:off x="10331008" y="3658798"/>
            <a:ext cx="951645" cy="905097"/>
          </a:xfrm>
          <a:prstGeom prst="rect">
            <a:avLst/>
          </a:prstGeom>
          <a:noFill/>
          <a:ln>
            <a:noFill/>
          </a:ln>
        </p:spPr>
      </p:pic>
      <p:cxnSp>
        <p:nvCxnSpPr>
          <p:cNvPr id="828" name="Google Shape;828;p18"/>
          <p:cNvCxnSpPr/>
          <p:nvPr/>
        </p:nvCxnSpPr>
        <p:spPr>
          <a:xfrm>
            <a:off x="10777765" y="4537213"/>
            <a:ext cx="0" cy="205344"/>
          </a:xfrm>
          <a:prstGeom prst="straightConnector1">
            <a:avLst/>
          </a:prstGeom>
          <a:noFill/>
          <a:ln cap="flat" cmpd="sng" w="22225">
            <a:solidFill>
              <a:schemeClr val="accent2"/>
            </a:solidFill>
            <a:prstDash val="solid"/>
            <a:miter lim="800000"/>
            <a:headEnd len="med" w="med" type="triangle"/>
            <a:tailEnd len="sm" w="sm" type="none"/>
          </a:ln>
        </p:spPr>
      </p:cxnSp>
      <p:cxnSp>
        <p:nvCxnSpPr>
          <p:cNvPr id="829" name="Google Shape;829;p18"/>
          <p:cNvCxnSpPr/>
          <p:nvPr/>
        </p:nvCxnSpPr>
        <p:spPr>
          <a:xfrm flipH="1">
            <a:off x="9589688" y="4742559"/>
            <a:ext cx="1199360" cy="12812"/>
          </a:xfrm>
          <a:prstGeom prst="straightConnector1">
            <a:avLst/>
          </a:prstGeom>
          <a:noFill/>
          <a:ln cap="flat" cmpd="sng" w="22225">
            <a:solidFill>
              <a:schemeClr val="accent2"/>
            </a:solidFill>
            <a:prstDash val="solid"/>
            <a:miter lim="800000"/>
            <a:headEnd len="sm" w="sm" type="none"/>
            <a:tailEnd len="sm" w="sm" type="none"/>
          </a:ln>
        </p:spPr>
      </p:cxnSp>
      <p:cxnSp>
        <p:nvCxnSpPr>
          <p:cNvPr id="830" name="Google Shape;830;p18"/>
          <p:cNvCxnSpPr/>
          <p:nvPr/>
        </p:nvCxnSpPr>
        <p:spPr>
          <a:xfrm flipH="1">
            <a:off x="9583038" y="4742557"/>
            <a:ext cx="5332" cy="1756931"/>
          </a:xfrm>
          <a:prstGeom prst="straightConnector1">
            <a:avLst/>
          </a:prstGeom>
          <a:noFill/>
          <a:ln cap="flat" cmpd="sng" w="22225">
            <a:solidFill>
              <a:schemeClr val="accent2"/>
            </a:solidFill>
            <a:prstDash val="solid"/>
            <a:miter lim="800000"/>
            <a:headEnd len="sm" w="sm" type="none"/>
            <a:tailEnd len="sm" w="sm" type="none"/>
          </a:ln>
        </p:spPr>
      </p:cxnSp>
      <p:cxnSp>
        <p:nvCxnSpPr>
          <p:cNvPr id="831" name="Google Shape;831;p18"/>
          <p:cNvCxnSpPr/>
          <p:nvPr/>
        </p:nvCxnSpPr>
        <p:spPr>
          <a:xfrm>
            <a:off x="7160059" y="6330922"/>
            <a:ext cx="0" cy="163151"/>
          </a:xfrm>
          <a:prstGeom prst="straightConnector1">
            <a:avLst/>
          </a:prstGeom>
          <a:noFill/>
          <a:ln cap="flat" cmpd="sng" w="22225">
            <a:solidFill>
              <a:schemeClr val="accent2"/>
            </a:solidFill>
            <a:prstDash val="solid"/>
            <a:miter lim="800000"/>
            <a:headEnd len="med" w="med" type="triangle"/>
            <a:tailEnd len="sm" w="sm" type="none"/>
          </a:ln>
        </p:spPr>
      </p:cxnSp>
      <p:sp>
        <p:nvSpPr>
          <p:cNvPr id="832" name="Google Shape;832;p18"/>
          <p:cNvSpPr/>
          <p:nvPr/>
        </p:nvSpPr>
        <p:spPr>
          <a:xfrm>
            <a:off x="5690488" y="1874447"/>
            <a:ext cx="982133" cy="268816"/>
          </a:xfrm>
          <a:custGeom>
            <a:rect b="b" l="l" r="r" t="t"/>
            <a:pathLst>
              <a:path extrusionOk="0" h="355" w="1091">
                <a:moveTo>
                  <a:pt x="913" y="355"/>
                </a:moveTo>
                <a:cubicBezTo>
                  <a:pt x="1011" y="355"/>
                  <a:pt x="1091" y="276"/>
                  <a:pt x="1091" y="178"/>
                </a:cubicBezTo>
                <a:cubicBezTo>
                  <a:pt x="1091" y="79"/>
                  <a:pt x="1011" y="0"/>
                  <a:pt x="913" y="0"/>
                </a:cubicBezTo>
                <a:lnTo>
                  <a:pt x="178" y="0"/>
                </a:lnTo>
                <a:cubicBezTo>
                  <a:pt x="80" y="0"/>
                  <a:pt x="0" y="79"/>
                  <a:pt x="0" y="178"/>
                </a:cubicBezTo>
                <a:cubicBezTo>
                  <a:pt x="0" y="276"/>
                  <a:pt x="80" y="355"/>
                  <a:pt x="178" y="355"/>
                </a:cubicBezTo>
                <a:lnTo>
                  <a:pt x="178" y="355"/>
                </a:lnTo>
                <a:lnTo>
                  <a:pt x="913" y="355"/>
                </a:lnTo>
                <a:close/>
              </a:path>
            </a:pathLst>
          </a:custGeom>
          <a:solidFill>
            <a:schemeClr val="lt1"/>
          </a:solidFill>
          <a:ln cap="rnd" cmpd="sng" w="9525">
            <a:solidFill>
              <a:srgbClr val="000000"/>
            </a:solidFill>
            <a:prstDash val="solid"/>
            <a:round/>
            <a:headEnd len="sm" w="sm" type="none"/>
            <a:tailEnd len="sm" w="sm" type="none"/>
          </a:ln>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ATC Manager</a:t>
            </a:r>
            <a:endParaRPr b="0" i="0" sz="1400" u="none" cap="none" strike="noStrike">
              <a:solidFill>
                <a:srgbClr val="000000"/>
              </a:solidFill>
              <a:latin typeface="Arial"/>
              <a:ea typeface="Arial"/>
              <a:cs typeface="Arial"/>
              <a:sym typeface="Arial"/>
            </a:endParaRPr>
          </a:p>
        </p:txBody>
      </p:sp>
      <p:pic>
        <p:nvPicPr>
          <p:cNvPr id="833" name="Google Shape;833;p18"/>
          <p:cNvPicPr preferRelativeResize="0"/>
          <p:nvPr/>
        </p:nvPicPr>
        <p:blipFill rotWithShape="1">
          <a:blip r:embed="rId9">
            <a:alphaModFix/>
          </a:blip>
          <a:srcRect b="0" l="0" r="0" t="0"/>
          <a:stretch/>
        </p:blipFill>
        <p:spPr>
          <a:xfrm>
            <a:off x="3265846" y="2359163"/>
            <a:ext cx="622300" cy="342900"/>
          </a:xfrm>
          <a:prstGeom prst="rect">
            <a:avLst/>
          </a:prstGeom>
          <a:noFill/>
          <a:ln>
            <a:noFill/>
          </a:ln>
        </p:spPr>
      </p:pic>
      <p:pic>
        <p:nvPicPr>
          <p:cNvPr id="834" name="Google Shape;834;p18"/>
          <p:cNvPicPr preferRelativeResize="0"/>
          <p:nvPr/>
        </p:nvPicPr>
        <p:blipFill rotWithShape="1">
          <a:blip r:embed="rId5">
            <a:alphaModFix/>
          </a:blip>
          <a:srcRect b="0" l="7990" r="7990" t="0"/>
          <a:stretch/>
        </p:blipFill>
        <p:spPr>
          <a:xfrm>
            <a:off x="8570100" y="3726700"/>
            <a:ext cx="716549" cy="659240"/>
          </a:xfrm>
          <a:prstGeom prst="rect">
            <a:avLst/>
          </a:prstGeom>
          <a:noFill/>
          <a:ln>
            <a:noFill/>
          </a:ln>
        </p:spPr>
      </p:pic>
      <p:sp>
        <p:nvSpPr>
          <p:cNvPr id="835" name="Google Shape;835;p18"/>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19"/>
          <p:cNvSpPr txBox="1"/>
          <p:nvPr>
            <p:ph type="title"/>
          </p:nvPr>
        </p:nvSpPr>
        <p:spPr>
          <a:xfrm>
            <a:off x="1039074" y="1555925"/>
            <a:ext cx="10817814"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Key Takeaways</a:t>
            </a:r>
            <a:endParaRPr b="0"/>
          </a:p>
        </p:txBody>
      </p:sp>
      <p:sp>
        <p:nvSpPr>
          <p:cNvPr id="842" name="Google Shape;842;p19"/>
          <p:cNvSpPr txBox="1"/>
          <p:nvPr>
            <p:ph idx="11" type="ftr"/>
          </p:nvPr>
        </p:nvSpPr>
        <p:spPr>
          <a:xfrm>
            <a:off x="7711584" y="6680688"/>
            <a:ext cx="4114800" cy="1056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dk1"/>
              </a:buClr>
              <a:buFont typeface="Arial"/>
              <a:buNone/>
            </a:pPr>
            <a:r>
              <a:rPr lang="en-US" sz="1000">
                <a:solidFill>
                  <a:srgbClr val="696969"/>
                </a:solidFill>
              </a:rPr>
              <a:t>©2024 Real-Time Innovations, Inc.  </a:t>
            </a:r>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20"/>
          <p:cNvSpPr txBox="1"/>
          <p:nvPr/>
        </p:nvSpPr>
        <p:spPr>
          <a:xfrm>
            <a:off x="7712075" y="6680200"/>
            <a:ext cx="4114800" cy="1065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6A6A6"/>
              </a:buClr>
              <a:buSzPts val="900"/>
              <a:buFont typeface="Calibri"/>
              <a:buNone/>
            </a:pPr>
            <a:r>
              <a:rPr b="0" i="0" lang="en-US" sz="900" u="none" cap="none" strike="noStrike">
                <a:solidFill>
                  <a:srgbClr val="A6A6A6"/>
                </a:solidFill>
                <a:latin typeface="Calibri"/>
                <a:ea typeface="Calibri"/>
                <a:cs typeface="Calibri"/>
                <a:sym typeface="Calibri"/>
              </a:rPr>
              <a:t>©202</a:t>
            </a:r>
            <a:r>
              <a:rPr lang="en-US" sz="900">
                <a:solidFill>
                  <a:srgbClr val="A6A6A6"/>
                </a:solidFill>
                <a:latin typeface="Calibri"/>
                <a:ea typeface="Calibri"/>
                <a:cs typeface="Calibri"/>
                <a:sym typeface="Calibri"/>
              </a:rPr>
              <a:t>4</a:t>
            </a:r>
            <a:r>
              <a:rPr b="0" i="0" lang="en-US" sz="900" u="none" cap="none" strike="noStrike">
                <a:solidFill>
                  <a:srgbClr val="A6A6A6"/>
                </a:solidFill>
                <a:latin typeface="Calibri"/>
                <a:ea typeface="Calibri"/>
                <a:cs typeface="Calibri"/>
                <a:sym typeface="Calibri"/>
              </a:rPr>
              <a:t> Real-Time Innovations, Inc.</a:t>
            </a:r>
            <a:endParaRPr b="0" i="0" sz="1800" u="none" cap="none" strike="noStrike">
              <a:solidFill>
                <a:schemeClr val="dk1"/>
              </a:solidFill>
              <a:latin typeface="Calibri"/>
              <a:ea typeface="Calibri"/>
              <a:cs typeface="Calibri"/>
              <a:sym typeface="Calibri"/>
            </a:endParaRPr>
          </a:p>
        </p:txBody>
      </p:sp>
      <p:sp>
        <p:nvSpPr>
          <p:cNvPr id="848" name="Google Shape;848;p20"/>
          <p:cNvSpPr txBox="1"/>
          <p:nvPr>
            <p:ph type="title"/>
          </p:nvPr>
        </p:nvSpPr>
        <p:spPr>
          <a:xfrm>
            <a:off x="838200" y="402333"/>
            <a:ext cx="10515600" cy="651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3F3F3F"/>
              </a:buClr>
              <a:buSzPts val="3959"/>
              <a:buFont typeface="Calibri"/>
              <a:buNone/>
            </a:pPr>
            <a:r>
              <a:rPr lang="en-US" sz="3959"/>
              <a:t>Key Takeaways</a:t>
            </a:r>
            <a:endParaRPr sz="3959"/>
          </a:p>
        </p:txBody>
      </p:sp>
      <p:sp>
        <p:nvSpPr>
          <p:cNvPr id="849" name="Google Shape;849;p20"/>
          <p:cNvSpPr txBox="1"/>
          <p:nvPr/>
        </p:nvSpPr>
        <p:spPr>
          <a:xfrm>
            <a:off x="838200" y="1322038"/>
            <a:ext cx="10994100" cy="50895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70000"/>
              </a:lnSpc>
              <a:spcBef>
                <a:spcPts val="0"/>
              </a:spcBef>
              <a:spcAft>
                <a:spcPts val="0"/>
              </a:spcAft>
              <a:buClr>
                <a:srgbClr val="3F3F3F"/>
              </a:buClr>
              <a:buSzPts val="3200"/>
              <a:buFont typeface="Calibri"/>
              <a:buChar char="•"/>
            </a:pPr>
            <a:r>
              <a:rPr b="0" i="0" lang="en-US" sz="3200" u="none" cap="none" strike="noStrike">
                <a:solidFill>
                  <a:srgbClr val="3F3F3F"/>
                </a:solidFill>
                <a:latin typeface="Calibri"/>
                <a:ea typeface="Calibri"/>
                <a:cs typeface="Calibri"/>
                <a:sym typeface="Calibri"/>
              </a:rPr>
              <a:t>DDS for (hard) Real-Time Communication Reduces Cost</a:t>
            </a:r>
            <a:endParaRPr b="0" i="0" sz="14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Data Centricity (Dramatically) Improves Modularity / Reusability</a:t>
            </a:r>
            <a:endParaRPr b="0" i="0" sz="26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COTS DO-178C / ED-12C DAL A Certification</a:t>
            </a:r>
            <a:endParaRPr b="0" i="0" sz="26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Improve Time-to-Market / Reduce Program Risk</a:t>
            </a:r>
            <a:endParaRPr b="0" i="0" sz="2600" u="none" cap="none" strike="noStrike">
              <a:solidFill>
                <a:srgbClr val="000000"/>
              </a:solidFill>
              <a:latin typeface="Calibri"/>
              <a:ea typeface="Calibri"/>
              <a:cs typeface="Calibri"/>
              <a:sym typeface="Calibri"/>
            </a:endParaRPr>
          </a:p>
          <a:p>
            <a:pPr indent="-228600" lvl="0" marL="228600" marR="0" rtl="0" algn="l">
              <a:lnSpc>
                <a:spcPct val="70000"/>
              </a:lnSpc>
              <a:spcBef>
                <a:spcPts val="1200"/>
              </a:spcBef>
              <a:spcAft>
                <a:spcPts val="0"/>
              </a:spcAft>
              <a:buClr>
                <a:srgbClr val="3F3F3F"/>
              </a:buClr>
              <a:buSzPts val="3200"/>
              <a:buFont typeface="Calibri"/>
              <a:buChar char="•"/>
            </a:pPr>
            <a:r>
              <a:rPr b="0" i="0" lang="en-US" sz="3200" u="none" cap="none" strike="noStrike">
                <a:solidFill>
                  <a:srgbClr val="3F3F3F"/>
                </a:solidFill>
                <a:latin typeface="Calibri"/>
                <a:ea typeface="Calibri"/>
                <a:cs typeface="Calibri"/>
                <a:sym typeface="Calibri"/>
              </a:rPr>
              <a:t>Wide Platform Support</a:t>
            </a:r>
            <a:endParaRPr b="0" i="0" sz="14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RTOS: DDC-I/Deos, INTEGRITY-178, LynxOS, PikeOS, Wind River, QNX, more</a:t>
            </a:r>
            <a:endParaRPr b="0" i="0" sz="26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Hardware: ARM, Intel, NXP, TI</a:t>
            </a:r>
            <a:endParaRPr b="0" i="0" sz="26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Transports: TSN / AFDX / ARINC 653 APEX</a:t>
            </a:r>
            <a:endParaRPr b="0" i="0" sz="2600" u="none" cap="none" strike="noStrike">
              <a:solidFill>
                <a:srgbClr val="000000"/>
              </a:solidFill>
              <a:latin typeface="Calibri"/>
              <a:ea typeface="Calibri"/>
              <a:cs typeface="Calibri"/>
              <a:sym typeface="Calibri"/>
            </a:endParaRPr>
          </a:p>
          <a:p>
            <a:pPr indent="-228600" lvl="0" marL="228600" marR="0" rtl="0" algn="l">
              <a:lnSpc>
                <a:spcPct val="70000"/>
              </a:lnSpc>
              <a:spcBef>
                <a:spcPts val="1200"/>
              </a:spcBef>
              <a:spcAft>
                <a:spcPts val="0"/>
              </a:spcAft>
              <a:buClr>
                <a:srgbClr val="3F3F3F"/>
              </a:buClr>
              <a:buSzPts val="3200"/>
              <a:buFont typeface="Calibri"/>
              <a:buChar char="•"/>
            </a:pPr>
            <a:r>
              <a:rPr b="0" i="0" lang="en-US" sz="3200" u="none" cap="none" strike="noStrike">
                <a:solidFill>
                  <a:srgbClr val="3F3F3F"/>
                </a:solidFill>
                <a:latin typeface="Calibri"/>
                <a:ea typeface="Calibri"/>
                <a:cs typeface="Calibri"/>
                <a:sym typeface="Calibri"/>
              </a:rPr>
              <a:t>Open Standards</a:t>
            </a:r>
            <a:endParaRPr b="0" i="0" sz="14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Ensure Interoperability</a:t>
            </a:r>
            <a:endParaRPr b="0" i="0" sz="2600" u="none" cap="none" strike="noStrike">
              <a:solidFill>
                <a:srgbClr val="000000"/>
              </a:solidFill>
              <a:latin typeface="Calibri"/>
              <a:ea typeface="Calibri"/>
              <a:cs typeface="Calibri"/>
              <a:sym typeface="Calibri"/>
            </a:endParaRPr>
          </a:p>
          <a:p>
            <a:pPr indent="-273050" lvl="1" marL="742950" marR="0" rtl="0" algn="l">
              <a:lnSpc>
                <a:spcPct val="70000"/>
              </a:lnSpc>
              <a:spcBef>
                <a:spcPts val="1200"/>
              </a:spcBef>
              <a:spcAft>
                <a:spcPts val="1200"/>
              </a:spcAft>
              <a:buClr>
                <a:srgbClr val="3F3F3F"/>
              </a:buClr>
              <a:buSzPts val="2600"/>
              <a:buFont typeface="Calibri"/>
              <a:buChar char="–"/>
            </a:pPr>
            <a:r>
              <a:rPr b="0" i="0" lang="en-US" sz="2600" u="none" cap="none" strike="noStrike">
                <a:solidFill>
                  <a:srgbClr val="3F3F3F"/>
                </a:solidFill>
                <a:latin typeface="Calibri"/>
                <a:ea typeface="Calibri"/>
                <a:cs typeface="Calibri"/>
                <a:sym typeface="Calibri"/>
              </a:rPr>
              <a:t>Avoid Vendor Lock-In</a:t>
            </a:r>
            <a:endParaRPr b="0" i="0" sz="2600" u="none" cap="none" strike="noStrike">
              <a:solidFill>
                <a:srgbClr val="000000"/>
              </a:solidFill>
              <a:latin typeface="Calibri"/>
              <a:ea typeface="Calibri"/>
              <a:cs typeface="Calibri"/>
              <a:sym typeface="Calibri"/>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g2c5837e1c03_0_0"/>
          <p:cNvSpPr txBox="1"/>
          <p:nvPr>
            <p:ph type="title"/>
          </p:nvPr>
        </p:nvSpPr>
        <p:spPr>
          <a:xfrm>
            <a:off x="731939" y="1602300"/>
            <a:ext cx="10515600" cy="1826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Calibri"/>
              <a:buNone/>
            </a:pPr>
            <a:r>
              <a:rPr b="0" lang="en-US"/>
              <a:t>Want to learn more? </a:t>
            </a:r>
            <a:endParaRPr b="0"/>
          </a:p>
        </p:txBody>
      </p:sp>
      <p:sp>
        <p:nvSpPr>
          <p:cNvPr id="856" name="Google Shape;856;g2c5837e1c03_0_0"/>
          <p:cNvSpPr txBox="1"/>
          <p:nvPr/>
        </p:nvSpPr>
        <p:spPr>
          <a:xfrm>
            <a:off x="5989739" y="6627303"/>
            <a:ext cx="5939400" cy="1956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1000" u="none" cap="none" strike="noStrike">
                <a:solidFill>
                  <a:srgbClr val="696969"/>
                </a:solidFill>
                <a:latin typeface="Calibri"/>
                <a:ea typeface="Calibri"/>
                <a:cs typeface="Calibri"/>
                <a:sym typeface="Calibri"/>
              </a:rPr>
              <a:t>©202</a:t>
            </a:r>
            <a:r>
              <a:rPr lang="en-US" sz="1000">
                <a:solidFill>
                  <a:srgbClr val="696969"/>
                </a:solidFill>
                <a:latin typeface="Calibri"/>
                <a:ea typeface="Calibri"/>
                <a:cs typeface="Calibri"/>
                <a:sym typeface="Calibri"/>
              </a:rPr>
              <a:t>4</a:t>
            </a:r>
            <a:r>
              <a:rPr b="0" i="0" lang="en-US" sz="1000" u="none" cap="none" strike="noStrike">
                <a:solidFill>
                  <a:srgbClr val="696969"/>
                </a:solidFill>
                <a:latin typeface="Calibri"/>
                <a:ea typeface="Calibri"/>
                <a:cs typeface="Calibri"/>
                <a:sym typeface="Calibri"/>
              </a:rPr>
              <a:t> Real-Time Innovations, Inc</a:t>
            </a:r>
            <a:endParaRPr b="0" i="0" sz="1000" u="none" cap="none" strike="noStrike">
              <a:solidFill>
                <a:srgbClr val="27130D"/>
              </a:solidFill>
              <a:latin typeface="Calibri"/>
              <a:ea typeface="Calibri"/>
              <a:cs typeface="Calibri"/>
              <a:sym typeface="Calibri"/>
            </a:endParaRPr>
          </a:p>
        </p:txBody>
      </p:sp>
      <p:sp>
        <p:nvSpPr>
          <p:cNvPr id="857" name="Google Shape;857;g2c5837e1c03_0_0"/>
          <p:cNvSpPr txBox="1"/>
          <p:nvPr/>
        </p:nvSpPr>
        <p:spPr>
          <a:xfrm>
            <a:off x="821000" y="3680250"/>
            <a:ext cx="6458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200">
                <a:solidFill>
                  <a:schemeClr val="lt1"/>
                </a:solidFill>
                <a:latin typeface="Calibri"/>
                <a:ea typeface="Calibri"/>
                <a:cs typeface="Calibri"/>
                <a:sym typeface="Calibri"/>
              </a:rPr>
              <a:t>Meet with me at RTI booth 618! </a:t>
            </a:r>
            <a:endParaRPr b="1" sz="3200">
              <a:solidFill>
                <a:schemeClr val="lt1"/>
              </a:solidFill>
              <a:latin typeface="Calibri"/>
              <a:ea typeface="Calibri"/>
              <a:cs typeface="Calibri"/>
              <a:sym typeface="Calibri"/>
            </a:endParaRPr>
          </a:p>
        </p:txBody>
      </p:sp>
      <p:sp>
        <p:nvSpPr>
          <p:cNvPr id="858" name="Google Shape;858;g2c5837e1c03_0_0"/>
          <p:cNvSpPr txBox="1"/>
          <p:nvPr/>
        </p:nvSpPr>
        <p:spPr>
          <a:xfrm>
            <a:off x="821000" y="4669425"/>
            <a:ext cx="10801200" cy="18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Thijs Brouwer</a:t>
            </a:r>
            <a:endParaRPr b="1" sz="2400">
              <a:solidFill>
                <a:schemeClr val="lt1"/>
              </a:solidFill>
              <a:latin typeface="Calibri"/>
              <a:ea typeface="Calibri"/>
              <a:cs typeface="Calibri"/>
              <a:sym typeface="Calibri"/>
            </a:endParaRPr>
          </a:p>
          <a:p>
            <a:pPr indent="0" lvl="0" marL="0" rtl="0" algn="l">
              <a:spcBef>
                <a:spcPts val="0"/>
              </a:spcBef>
              <a:spcAft>
                <a:spcPts val="0"/>
              </a:spcAft>
              <a:buNone/>
            </a:pPr>
            <a:r>
              <a:rPr lang="en-US" sz="2400">
                <a:solidFill>
                  <a:schemeClr val="lt1"/>
                </a:solidFill>
                <a:latin typeface="Calibri"/>
                <a:ea typeface="Calibri"/>
                <a:cs typeface="Calibri"/>
                <a:sym typeface="Calibri"/>
              </a:rPr>
              <a:t>Senior Field Application Engineer A&amp;D, Real-Time Innovations.</a:t>
            </a:r>
            <a:endParaRPr sz="2400">
              <a:solidFill>
                <a:schemeClr val="lt1"/>
              </a:solidFill>
              <a:latin typeface="Calibri"/>
              <a:ea typeface="Calibri"/>
              <a:cs typeface="Calibri"/>
              <a:sym typeface="Calibri"/>
            </a:endParaRPr>
          </a:p>
          <a:p>
            <a:pPr indent="0" lvl="0" marL="0" rtl="0" algn="l">
              <a:spcBef>
                <a:spcPts val="0"/>
              </a:spcBef>
              <a:spcAft>
                <a:spcPts val="0"/>
              </a:spcAft>
              <a:buNone/>
            </a:pPr>
            <a:r>
              <a:rPr b="1" lang="en-US" sz="2400" u="sng">
                <a:solidFill>
                  <a:schemeClr val="hlink"/>
                </a:solidFill>
                <a:latin typeface="Calibri"/>
                <a:ea typeface="Calibri"/>
                <a:cs typeface="Calibri"/>
                <a:sym typeface="Calibri"/>
                <a:hlinkClick r:id="rId3"/>
              </a:rPr>
              <a:t>tbrouwer@rti.com</a:t>
            </a:r>
            <a:r>
              <a:rPr b="1" lang="en-US" sz="2400">
                <a:solidFill>
                  <a:schemeClr val="lt1"/>
                </a:solidFill>
                <a:latin typeface="Calibri"/>
                <a:ea typeface="Calibri"/>
                <a:cs typeface="Calibri"/>
                <a:sym typeface="Calibri"/>
              </a:rPr>
              <a:t> </a:t>
            </a:r>
            <a:endParaRPr b="1" sz="2400">
              <a:solidFill>
                <a:schemeClr val="lt1"/>
              </a:solidFill>
              <a:latin typeface="Calibri"/>
              <a:ea typeface="Calibri"/>
              <a:cs typeface="Calibri"/>
              <a:sym typeface="Calibri"/>
            </a:endParaRPr>
          </a:p>
        </p:txBody>
      </p:sp>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RTI Corporate Template">
  <a:themeElements>
    <a:clrScheme name="RTI_Template_2017-11">
      <a:dk1>
        <a:srgbClr val="000000"/>
      </a:dk1>
      <a:lt1>
        <a:srgbClr val="FFFFFF"/>
      </a:lt1>
      <a:dk2>
        <a:srgbClr val="E7DEC9"/>
      </a:dk2>
      <a:lt2>
        <a:srgbClr val="4F271C"/>
      </a:lt2>
      <a:accent1>
        <a:srgbClr val="004C97"/>
      </a:accent1>
      <a:accent2>
        <a:srgbClr val="EC8B22"/>
      </a:accent2>
      <a:accent3>
        <a:srgbClr val="C32D2E"/>
      </a:accent3>
      <a:accent4>
        <a:srgbClr val="84AA33"/>
      </a:accent4>
      <a:accent5>
        <a:srgbClr val="964305"/>
      </a:accent5>
      <a:accent6>
        <a:srgbClr val="475A8D"/>
      </a:accent6>
      <a:hlink>
        <a:srgbClr val="00B050"/>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5D71014A70744BE39AAA11F16994E" ma:contentTypeVersion="14" ma:contentTypeDescription="Create a new document." ma:contentTypeScope="" ma:versionID="24f0c0cffb12cf3bbf8286a321deea35">
  <xsd:schema xmlns:xsd="http://www.w3.org/2001/XMLSchema" xmlns:xs="http://www.w3.org/2001/XMLSchema" xmlns:p="http://schemas.microsoft.com/office/2006/metadata/properties" xmlns:ns2="3e6605ef-9ee7-429f-88e8-e98468db238d" xmlns:ns3="8f1fbb4e-4cfa-4f36-a261-db22ee6d3df4" targetNamespace="http://schemas.microsoft.com/office/2006/metadata/properties" ma:root="true" ma:fieldsID="3b88d0dbac6dad2f21d8d1990df346e2" ns2:_="" ns3:_="">
    <xsd:import namespace="3e6605ef-9ee7-429f-88e8-e98468db238d"/>
    <xsd:import namespace="8f1fbb4e-4cfa-4f36-a261-db22ee6d3df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6605ef-9ee7-429f-88e8-e98468db23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9fc9314-2b6c-47e9-aa5d-27c52579c021"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1fbb4e-4cfa-4f36-a261-db22ee6d3df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4ec1607f-6246-4314-9e28-b6a6c6aabd4f}" ma:internalName="TaxCatchAll" ma:showField="CatchAllData" ma:web="8f1fbb4e-4cfa-4f36-a261-db22ee6d3df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025D50-F98A-4788-9A95-69AFC17DD4BF}"/>
</file>

<file path=customXml/itemProps2.xml><?xml version="1.0" encoding="utf-8"?>
<ds:datastoreItem xmlns:ds="http://schemas.openxmlformats.org/officeDocument/2006/customXml" ds:itemID="{3F3376FB-390B-487C-84D3-4CDBDA25579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2020-08-13T23:41:52Z</dcterms:created>
  <dc:creator>Chip Downing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0x010100AFE71BA2E41EBA4C98A5E7A2A8DB41CA</vt:lpwstr>
  </property>
</Properties>
</file>